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2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3.xml" ContentType="application/vnd.openxmlformats-officedocument.themeOverride+xml"/>
  <Override PartName="/ppt/notesSlides/notesSlide2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4.xml" ContentType="application/vnd.openxmlformats-officedocument.themeOverride+xml"/>
  <Override PartName="/ppt/notesSlides/notesSlide23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5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59" r:id="rId2"/>
    <p:sldId id="363" r:id="rId3"/>
    <p:sldId id="381" r:id="rId4"/>
    <p:sldId id="384" r:id="rId5"/>
    <p:sldId id="390" r:id="rId6"/>
    <p:sldId id="389" r:id="rId7"/>
    <p:sldId id="420" r:id="rId8"/>
    <p:sldId id="434" r:id="rId9"/>
    <p:sldId id="416" r:id="rId10"/>
    <p:sldId id="427" r:id="rId11"/>
    <p:sldId id="393" r:id="rId12"/>
    <p:sldId id="382" r:id="rId13"/>
    <p:sldId id="429" r:id="rId14"/>
    <p:sldId id="428" r:id="rId15"/>
    <p:sldId id="397" r:id="rId16"/>
    <p:sldId id="425" r:id="rId17"/>
    <p:sldId id="407" r:id="rId18"/>
    <p:sldId id="404" r:id="rId19"/>
    <p:sldId id="438" r:id="rId20"/>
    <p:sldId id="417" r:id="rId21"/>
    <p:sldId id="402" r:id="rId22"/>
    <p:sldId id="403" r:id="rId23"/>
    <p:sldId id="411" r:id="rId24"/>
    <p:sldId id="421" r:id="rId25"/>
    <p:sldId id="430" r:id="rId26"/>
    <p:sldId id="432" r:id="rId27"/>
    <p:sldId id="436" r:id="rId28"/>
    <p:sldId id="437" r:id="rId29"/>
    <p:sldId id="439" r:id="rId30"/>
    <p:sldId id="433" r:id="rId31"/>
    <p:sldId id="435" r:id="rId32"/>
    <p:sldId id="377" r:id="rId33"/>
  </p:sldIdLst>
  <p:sldSz cx="9145588" cy="6859588"/>
  <p:notesSz cx="6797675" cy="9926638"/>
  <p:defaultTextStyle>
    <a:defPPr>
      <a:defRPr lang="de-DE"/>
    </a:defPPr>
    <a:lvl1pPr algn="ctr" rtl="0" fontAlgn="base">
      <a:lnSpc>
        <a:spcPct val="120000"/>
      </a:lnSpc>
      <a:spcBef>
        <a:spcPct val="20000"/>
      </a:spcBef>
      <a:spcAft>
        <a:spcPct val="2000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lnSpc>
        <a:spcPct val="120000"/>
      </a:lnSpc>
      <a:spcBef>
        <a:spcPct val="20000"/>
      </a:spcBef>
      <a:spcAft>
        <a:spcPct val="2000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lnSpc>
        <a:spcPct val="120000"/>
      </a:lnSpc>
      <a:spcBef>
        <a:spcPct val="20000"/>
      </a:spcBef>
      <a:spcAft>
        <a:spcPct val="2000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lnSpc>
        <a:spcPct val="120000"/>
      </a:lnSpc>
      <a:spcBef>
        <a:spcPct val="20000"/>
      </a:spcBef>
      <a:spcAft>
        <a:spcPct val="2000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lnSpc>
        <a:spcPct val="120000"/>
      </a:lnSpc>
      <a:spcBef>
        <a:spcPct val="20000"/>
      </a:spcBef>
      <a:spcAft>
        <a:spcPct val="2000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1208" userDrawn="1">
          <p15:clr>
            <a:srgbClr val="A4A3A4"/>
          </p15:clr>
        </p15:guide>
        <p15:guide id="5" orient="horz" pos="3998" userDrawn="1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Sharoff" initials="MS" lastIdx="6" clrIdx="0">
    <p:extLst>
      <p:ext uri="{19B8F6BF-5375-455C-9EA6-DF929625EA0E}">
        <p15:presenceInfo xmlns:p15="http://schemas.microsoft.com/office/powerpoint/2012/main" userId="S-1-5-21-242316246-224547495-99485923-153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8756C2"/>
    <a:srgbClr val="FF7F00"/>
    <a:srgbClr val="00A33D"/>
    <a:srgbClr val="666666"/>
    <a:srgbClr val="FFFFFD"/>
    <a:srgbClr val="FFFFFF"/>
    <a:srgbClr val="FFFFFE"/>
    <a:srgbClr val="FFFEFE"/>
    <a:srgbClr val="FF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7" autoAdjust="0"/>
    <p:restoredTop sz="96265" autoAdjust="0"/>
  </p:normalViewPr>
  <p:slideViewPr>
    <p:cSldViewPr snapToObjects="1">
      <p:cViewPr varScale="1">
        <p:scale>
          <a:sx n="64" d="100"/>
          <a:sy n="64" d="100"/>
        </p:scale>
        <p:origin x="1300" y="36"/>
      </p:cViewPr>
      <p:guideLst>
        <p:guide orient="horz" pos="1208"/>
        <p:guide orient="horz" pos="3998"/>
        <p:guide pos="2880"/>
      </p:guideLst>
    </p:cSldViewPr>
  </p:slideViewPr>
  <p:outlineViewPr>
    <p:cViewPr>
      <p:scale>
        <a:sx n="33" d="100"/>
        <a:sy n="33" d="100"/>
      </p:scale>
      <p:origin x="0" y="-14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5" d="100"/>
          <a:sy n="125" d="100"/>
        </p:scale>
        <p:origin x="2232" y="-1476"/>
      </p:cViewPr>
      <p:guideLst>
        <p:guide orient="horz" pos="3127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Employees at Company Who Have Been Issued a Corporate Credit Card</a:t>
            </a:r>
          </a:p>
        </c:rich>
      </c:tx>
      <c:layout>
        <c:manualLayout>
          <c:xMode val="edge"/>
          <c:yMode val="edge"/>
          <c:x val="0.13180338465154542"/>
          <c:y val="1.28600823045267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880009401809846E-2"/>
          <c:y val="0.27732980136742169"/>
          <c:w val="0.54172335228929713"/>
          <c:h val="0.601914835876996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468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8B-4CC0-81BF-87C62C449E35}"/>
              </c:ext>
            </c:extLst>
          </c:dPt>
          <c:dPt>
            <c:idx val="1"/>
            <c:bubble3D val="0"/>
            <c:spPr>
              <a:solidFill>
                <a:srgbClr val="F7A72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8B-4CC0-81BF-87C62C449E35}"/>
              </c:ext>
            </c:extLst>
          </c:dPt>
          <c:dPt>
            <c:idx val="2"/>
            <c:bubble3D val="0"/>
            <c:spPr>
              <a:solidFill>
                <a:srgbClr val="00C3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8B-4CC0-81BF-87C62C449E35}"/>
              </c:ext>
            </c:extLst>
          </c:dPt>
          <c:dPt>
            <c:idx val="3"/>
            <c:bubble3D val="0"/>
            <c:spPr>
              <a:solidFill>
                <a:srgbClr val="B9CF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08B-4CC0-81BF-87C62C449E35}"/>
              </c:ext>
            </c:extLst>
          </c:dPt>
          <c:dPt>
            <c:idx val="4"/>
            <c:bubble3D val="0"/>
            <c:spPr>
              <a:solidFill>
                <a:srgbClr val="00C3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08B-4CC0-81BF-87C62C449E3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08B-4CC0-81BF-87C62C449E3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08B-4CC0-81BF-87C62C449E3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rgbClr val="1F4A98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08B-4CC0-81BF-87C62C449E35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08B-4CC0-81BF-87C62C449E35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dirty="0">
                        <a:solidFill>
                          <a:schemeClr val="tx2"/>
                        </a:solidFill>
                      </a:rPr>
                      <a:t>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8B-4CC0-81BF-87C62C449E35}"/>
                </c:ext>
              </c:extLst>
            </c:dLbl>
            <c:dLbl>
              <c:idx val="4"/>
              <c:layout>
                <c:manualLayout>
                  <c:x val="9.9955484330484332E-2"/>
                  <c:y val="4.02405139172418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08B-4CC0-81BF-87C62C449E3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08B-4CC0-81BF-87C62C449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20% or less</c:v>
                </c:pt>
                <c:pt idx="1">
                  <c:v>21% to 50%</c:v>
                </c:pt>
                <c:pt idx="2">
                  <c:v>More than 50%</c:v>
                </c:pt>
                <c:pt idx="3">
                  <c:v>Don’t know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0.26</c:v>
                </c:pt>
                <c:pt idx="1">
                  <c:v>0.38</c:v>
                </c:pt>
                <c:pt idx="2">
                  <c:v>0.32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08B-4CC0-81BF-87C62C449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33298914296214"/>
          <c:y val="0.18617044975859501"/>
          <c:w val="0.2925188316330431"/>
          <c:h val="0.648178728816305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476405047412869E-2"/>
          <c:y val="4.1749562554680646E-2"/>
          <c:w val="0.60879328591990522"/>
          <c:h val="0.6290863954505686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468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A7-41B4-8E14-F1BDA79E1020}"/>
              </c:ext>
            </c:extLst>
          </c:dPt>
          <c:dPt>
            <c:idx val="1"/>
            <c:bubble3D val="0"/>
            <c:spPr>
              <a:solidFill>
                <a:srgbClr val="B9CF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A7-41B4-8E14-F1BDA79E1020}"/>
              </c:ext>
            </c:extLst>
          </c:dPt>
          <c:dPt>
            <c:idx val="2"/>
            <c:bubble3D val="0"/>
            <c:spPr>
              <a:solidFill>
                <a:srgbClr val="F7A72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0A7-41B4-8E14-F1BDA79E1020}"/>
              </c:ext>
            </c:extLst>
          </c:dPt>
          <c:dPt>
            <c:idx val="3"/>
            <c:bubble3D val="0"/>
            <c:spPr>
              <a:solidFill>
                <a:srgbClr val="00C3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0A7-41B4-8E14-F1BDA79E102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0A7-41B4-8E14-F1BDA79E102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0A7-41B4-8E14-F1BDA79E102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0A7-41B4-8E14-F1BDA79E1020}"/>
                </c:ext>
              </c:extLst>
            </c:dLbl>
            <c:dLbl>
              <c:idx val="1"/>
              <c:layout>
                <c:manualLayout>
                  <c:x val="-0.10357262297857929"/>
                  <c:y val="-5.1741907261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A7-41B4-8E14-F1BDA79E10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Monthly</c:v>
                </c:pt>
                <c:pt idx="1">
                  <c:v>Bi-weekly</c:v>
                </c:pt>
                <c:pt idx="2">
                  <c:v>Weekly</c:v>
                </c:pt>
                <c:pt idx="3">
                  <c:v>Not sure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0.31</c:v>
                </c:pt>
                <c:pt idx="1">
                  <c:v>0.03</c:v>
                </c:pt>
                <c:pt idx="2">
                  <c:v>0.2</c:v>
                </c:pt>
                <c:pt idx="3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0A7-41B4-8E14-F1BDA79E1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640606745228655"/>
          <c:y val="9.1404636920384946E-2"/>
          <c:w val="0.20745964566929137"/>
          <c:h val="0.534289862204724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Satisfied/very satisfied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F478738-FED0-4517-B54C-01A2D414178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25E-4EBE-9C78-E3183C15B08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E3518B6-BD2D-4AF7-BA9C-79AF514720EA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225E-4EBE-9C78-E3183C15B08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C22DE1C-D3C4-4204-BD03-768B132DF30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25E-4EBE-9C78-E3183C15B08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911462B-EEA7-471D-A83D-9263D03FB56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225E-4EBE-9C78-E3183C15B08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67A43AE-22B4-40EB-96CC-0D2ED506A7F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225E-4EBE-9C78-E3183C15B08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Ease of feeding settling invoices/accounts payable process</c:v>
                </c:pt>
                <c:pt idx="1">
                  <c:v>Global spend visibility </c:v>
                </c:pt>
                <c:pt idx="2">
                  <c:v>Expense reimbursement process</c:v>
                </c:pt>
                <c:pt idx="3">
                  <c:v>Data security</c:v>
                </c:pt>
                <c:pt idx="4">
                  <c:v>Protection from fraud/misuse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0.69</c:v>
                </c:pt>
                <c:pt idx="1">
                  <c:v>0.73</c:v>
                </c:pt>
                <c:pt idx="2">
                  <c:v>0.77</c:v>
                </c:pt>
                <c:pt idx="3">
                  <c:v>0.84</c:v>
                </c:pt>
                <c:pt idx="4">
                  <c:v>0.86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Sheet1!$B$2:$B$6</c15:f>
                <c15:dlblRangeCache>
                  <c:ptCount val="5"/>
                  <c:pt idx="0">
                    <c:v>69%</c:v>
                  </c:pt>
                  <c:pt idx="1">
                    <c:v>73%</c:v>
                  </c:pt>
                  <c:pt idx="2">
                    <c:v>77%</c:v>
                  </c:pt>
                  <c:pt idx="3">
                    <c:v>84%</c:v>
                  </c:pt>
                  <c:pt idx="4">
                    <c:v>86%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225E-4EBE-9C78-E3183C15B08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0834512"/>
        <c:axId val="376429296"/>
      </c:barChart>
      <c:catAx>
        <c:axId val="130834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6429296"/>
        <c:crosses val="autoZero"/>
        <c:auto val="1"/>
        <c:lblAlgn val="ctr"/>
        <c:lblOffset val="100"/>
        <c:noMultiLvlLbl val="0"/>
      </c:catAx>
      <c:valAx>
        <c:axId val="37642929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3083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baseline="0" dirty="0">
                <a:solidFill>
                  <a:schemeClr val="tx1"/>
                </a:solidFill>
                <a:effectLst/>
              </a:rPr>
              <a:t>Elements of Primary Corporate Card Program</a:t>
            </a:r>
            <a:endParaRPr lang="en-US" sz="1800" dirty="0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Dissatisfied/very dissatisfied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18-4AB5-A23A-35D34CEDA9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Effectiveness in cutting internal costs</c:v>
                </c:pt>
                <c:pt idx="1">
                  <c:v>Data analysis and reporting capabilities </c:v>
                </c:pt>
                <c:pt idx="2">
                  <c:v>Availability/size of rebates</c:v>
                </c:pt>
                <c:pt idx="3">
                  <c:v>Ease of feeding transaction data into internal accounting software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0.04</c:v>
                </c:pt>
                <c:pt idx="1">
                  <c:v>0.21</c:v>
                </c:pt>
                <c:pt idx="2">
                  <c:v>0.15</c:v>
                </c:pt>
                <c:pt idx="3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18-4AB5-A23A-35D34CEDA9E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Neither satisfied nor dissatisfied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Effectiveness in cutting internal costs</c:v>
                </c:pt>
                <c:pt idx="1">
                  <c:v>Data analysis and reporting capabilities </c:v>
                </c:pt>
                <c:pt idx="2">
                  <c:v>Availability/size of rebates</c:v>
                </c:pt>
                <c:pt idx="3">
                  <c:v>Ease of feeding transaction data into internal accounting software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0.43</c:v>
                </c:pt>
                <c:pt idx="1">
                  <c:v>0.25</c:v>
                </c:pt>
                <c:pt idx="2">
                  <c:v>0.19</c:v>
                </c:pt>
                <c:pt idx="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18-4AB5-A23A-35D34CEDA9E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Effectiveness in cutting internal costs</c:v>
                </c:pt>
                <c:pt idx="1">
                  <c:v>Data analysis and reporting capabilities </c:v>
                </c:pt>
                <c:pt idx="2">
                  <c:v>Availability/size of rebates</c:v>
                </c:pt>
                <c:pt idx="3">
                  <c:v>Ease of feeding transaction data into internal accounting software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4718-4AB5-A23A-35D34CEDA9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262121680"/>
        <c:axId val="376353616"/>
      </c:barChart>
      <c:catAx>
        <c:axId val="262121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6353616"/>
        <c:crosses val="autoZero"/>
        <c:auto val="1"/>
        <c:lblAlgn val="ctr"/>
        <c:lblOffset val="100"/>
        <c:noMultiLvlLbl val="0"/>
      </c:catAx>
      <c:valAx>
        <c:axId val="37635361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62121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"/>
          <c:y val="0.8851357588922073"/>
          <c:w val="1"/>
          <c:h val="0.106243551452620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F1E-4972-8F8E-5DD4D5CDFFA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F1E-4972-8F8E-5DD4D5CDFFA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1E-4972-8F8E-5DD4D5CDFF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Ease of settling invoices/accounts payable process</c:v>
                </c:pt>
                <c:pt idx="1">
                  <c:v>Global spend visibility</c:v>
                </c:pt>
                <c:pt idx="2">
                  <c:v>Data security</c:v>
                </c:pt>
                <c:pt idx="3">
                  <c:v>Protection from fraud/misuse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AF1E-4972-8F8E-5DD4D5CDFF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Ease of settling invoices/accounts payable process</c:v>
                </c:pt>
                <c:pt idx="1">
                  <c:v>Global spend visibility</c:v>
                </c:pt>
                <c:pt idx="2">
                  <c:v>Data security</c:v>
                </c:pt>
                <c:pt idx="3">
                  <c:v>Protection from fraud/misuse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4-AF1E-4972-8F8E-5DD4D5CDFF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Satisfied/very satisfied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Ease of settling invoices/accounts payable process</c:v>
                </c:pt>
                <c:pt idx="1">
                  <c:v>Global spend visibility</c:v>
                </c:pt>
                <c:pt idx="2">
                  <c:v>Data security</c:v>
                </c:pt>
                <c:pt idx="3">
                  <c:v>Protection from fraud/misuse 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0.7</c:v>
                </c:pt>
                <c:pt idx="1">
                  <c:v>0.73</c:v>
                </c:pt>
                <c:pt idx="2">
                  <c:v>0.86</c:v>
                </c:pt>
                <c:pt idx="3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F1E-4972-8F8E-5DD4D5CDFFA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76353056"/>
        <c:axId val="376352496"/>
      </c:barChart>
      <c:catAx>
        <c:axId val="3763530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6352496"/>
        <c:crosses val="autoZero"/>
        <c:auto val="1"/>
        <c:lblAlgn val="ctr"/>
        <c:lblOffset val="100"/>
        <c:noMultiLvlLbl val="0"/>
      </c:catAx>
      <c:valAx>
        <c:axId val="376352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76353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i="0" baseline="0" dirty="0">
                <a:solidFill>
                  <a:schemeClr val="tx1"/>
                </a:solidFill>
                <a:effectLst/>
              </a:rPr>
              <a:t>Dissatisfaction With Various Elements of Primary CTA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Dissatisfied/very dissatisfied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6D-42EE-B162-D91FA64F01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Effectiveness in cutting internal costs</c:v>
                </c:pt>
                <c:pt idx="1">
                  <c:v>Ease of feeding transaction data into internal accounting software</c:v>
                </c:pt>
                <c:pt idx="2">
                  <c:v>Availability/size of rebates</c:v>
                </c:pt>
                <c:pt idx="3">
                  <c:v>Expense reimbursement process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0.09</c:v>
                </c:pt>
                <c:pt idx="1">
                  <c:v>0.25</c:v>
                </c:pt>
                <c:pt idx="2">
                  <c:v>0.14000000000000001</c:v>
                </c:pt>
                <c:pt idx="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6D-42EE-B162-D91FA64F01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Effectiveness in cutting internal costs</c:v>
                </c:pt>
                <c:pt idx="1">
                  <c:v>Ease of feeding transaction data into internal accounting software</c:v>
                </c:pt>
                <c:pt idx="2">
                  <c:v>Availability/size of rebates</c:v>
                </c:pt>
                <c:pt idx="3">
                  <c:v>Expense reimbursement process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986D-42EE-B162-D91FA64F01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Effectiveness in cutting internal costs</c:v>
                </c:pt>
                <c:pt idx="1">
                  <c:v>Ease of feeding transaction data into internal accounting software</c:v>
                </c:pt>
                <c:pt idx="2">
                  <c:v>Availability/size of rebates</c:v>
                </c:pt>
                <c:pt idx="3">
                  <c:v>Expense reimbursement process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986D-42EE-B162-D91FA64F014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7922496"/>
        <c:axId val="257919696"/>
      </c:barChart>
      <c:catAx>
        <c:axId val="25792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7919696"/>
        <c:crosses val="autoZero"/>
        <c:auto val="1"/>
        <c:lblAlgn val="ctr"/>
        <c:lblOffset val="100"/>
        <c:noMultiLvlLbl val="0"/>
      </c:catAx>
      <c:valAx>
        <c:axId val="25791969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57922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  <a:latin typeface="+mj-lt"/>
              </a:rPr>
              <a:t>Does Your</a:t>
            </a:r>
            <a:r>
              <a:rPr lang="en-US" sz="1800" b="1" baseline="0" dirty="0">
                <a:solidFill>
                  <a:schemeClr val="tx1"/>
                </a:solidFill>
                <a:latin typeface="+mj-lt"/>
              </a:rPr>
              <a:t> Primary Corporate Card Provider Charge Fees for…?</a:t>
            </a:r>
            <a:endParaRPr lang="en-US" sz="1800" b="1" dirty="0">
              <a:solidFill>
                <a:schemeClr val="tx1"/>
              </a:solidFill>
              <a:latin typeface="+mj-lt"/>
            </a:endParaRPr>
          </a:p>
        </c:rich>
      </c:tx>
      <c:layout>
        <c:manualLayout>
          <c:xMode val="edge"/>
          <c:yMode val="edge"/>
          <c:x val="9.492234169653524E-2"/>
          <c:y val="1.73611111111111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Late fees, delinquency fees, or interest charges</c:v>
                </c:pt>
                <c:pt idx="1">
                  <c:v>Cash             advance fees</c:v>
                </c:pt>
                <c:pt idx="2">
                  <c:v>Annual fee per                 cardholder</c:v>
                </c:pt>
                <c:pt idx="3">
                  <c:v>Replacement of cards</c:v>
                </c:pt>
                <c:pt idx="4">
                  <c:v>Renewal of cards</c:v>
                </c:pt>
                <c:pt idx="5">
                  <c:v>Issuance of cards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0.66</c:v>
                </c:pt>
                <c:pt idx="1">
                  <c:v>0.28000000000000003</c:v>
                </c:pt>
                <c:pt idx="2">
                  <c:v>0.14000000000000001</c:v>
                </c:pt>
                <c:pt idx="3">
                  <c:v>0.13</c:v>
                </c:pt>
                <c:pt idx="4">
                  <c:v>0.09</c:v>
                </c:pt>
                <c:pt idx="5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24-40D5-ABF5-9E0438FF58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Late fees, delinquency fees, or interest charges</c:v>
                </c:pt>
                <c:pt idx="1">
                  <c:v>Cash             advance fees</c:v>
                </c:pt>
                <c:pt idx="2">
                  <c:v>Annual fee per                 cardholder</c:v>
                </c:pt>
                <c:pt idx="3">
                  <c:v>Replacement of cards</c:v>
                </c:pt>
                <c:pt idx="4">
                  <c:v>Renewal of cards</c:v>
                </c:pt>
                <c:pt idx="5">
                  <c:v>Issuance of cards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0.11</c:v>
                </c:pt>
                <c:pt idx="1">
                  <c:v>0.28000000000000003</c:v>
                </c:pt>
                <c:pt idx="2">
                  <c:v>0.65</c:v>
                </c:pt>
                <c:pt idx="3">
                  <c:v>0.66</c:v>
                </c:pt>
                <c:pt idx="4">
                  <c:v>0.66</c:v>
                </c:pt>
                <c:pt idx="5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24-40D5-ABF5-9E0438FF583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Don’t know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Late fees, delinquency fees, or interest charges</c:v>
                </c:pt>
                <c:pt idx="1">
                  <c:v>Cash             advance fees</c:v>
                </c:pt>
                <c:pt idx="2">
                  <c:v>Annual fee per                 cardholder</c:v>
                </c:pt>
                <c:pt idx="3">
                  <c:v>Replacement of cards</c:v>
                </c:pt>
                <c:pt idx="4">
                  <c:v>Renewal of cards</c:v>
                </c:pt>
                <c:pt idx="5">
                  <c:v>Issuance of cards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0.23</c:v>
                </c:pt>
                <c:pt idx="1">
                  <c:v>0.45</c:v>
                </c:pt>
                <c:pt idx="2">
                  <c:v>0.21</c:v>
                </c:pt>
                <c:pt idx="3">
                  <c:v>0.21</c:v>
                </c:pt>
                <c:pt idx="4">
                  <c:v>0.25</c:v>
                </c:pt>
                <c:pt idx="5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24-40D5-ABF5-9E0438FF5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59265952"/>
        <c:axId val="59895696"/>
      </c:barChart>
      <c:catAx>
        <c:axId val="5926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895696"/>
        <c:crosses val="autoZero"/>
        <c:auto val="1"/>
        <c:lblAlgn val="ctr"/>
        <c:lblOffset val="100"/>
        <c:noMultiLvlLbl val="0"/>
      </c:catAx>
      <c:valAx>
        <c:axId val="598956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926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24567258393776"/>
          <c:y val="0.84524414916885393"/>
          <c:w val="0.27508643072841699"/>
          <c:h val="6.21632582385535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 b="1" i="0" u="none" strike="noStrike" baseline="0" dirty="0"/>
              <a:t>Do You Receive the Anticipated Rebate From Your Primary Corporate Card Provider?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2104569401256078"/>
          <c:y val="3.1475242513588999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980877316606909"/>
          <c:y val="0.19620946481806281"/>
          <c:w val="0.43380176703385132"/>
          <c:h val="0.7114881597474876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468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A7-41B4-8E14-F1BDA79E1020}"/>
              </c:ext>
            </c:extLst>
          </c:dPt>
          <c:dPt>
            <c:idx val="1"/>
            <c:bubble3D val="0"/>
            <c:spPr>
              <a:solidFill>
                <a:srgbClr val="B9CF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A7-41B4-8E14-F1BDA79E1020}"/>
              </c:ext>
            </c:extLst>
          </c:dPt>
          <c:dPt>
            <c:idx val="2"/>
            <c:bubble3D val="0"/>
            <c:spPr>
              <a:solidFill>
                <a:srgbClr val="F7A72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0A7-41B4-8E14-F1BDA79E1020}"/>
              </c:ext>
            </c:extLst>
          </c:dPt>
          <c:dPt>
            <c:idx val="3"/>
            <c:bubble3D val="0"/>
            <c:spPr>
              <a:solidFill>
                <a:srgbClr val="00C3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0A7-41B4-8E14-F1BDA79E102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0A7-41B4-8E14-F1BDA79E102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0A7-41B4-8E14-F1BDA79E1020}"/>
              </c:ext>
            </c:extLst>
          </c:dPt>
          <c:dLbls>
            <c:dLbl>
              <c:idx val="1"/>
              <c:layout>
                <c:manualLayout>
                  <c:x val="0.14346555118110235"/>
                  <c:y val="-8.93900098425196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rgbClr val="1F4A98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A7-41B4-8E14-F1BDA79E1020}"/>
                </c:ext>
              </c:extLst>
            </c:dLbl>
            <c:dLbl>
              <c:idx val="2"/>
              <c:layout>
                <c:manualLayout>
                  <c:x val="7.1768044619422572E-2"/>
                  <c:y val="1.668307086614058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A7-41B4-8E14-F1BDA79E1020}"/>
                </c:ext>
              </c:extLst>
            </c:dLbl>
            <c:dLbl>
              <c:idx val="3"/>
              <c:layout>
                <c:manualLayout>
                  <c:x val="0.11491884323516763"/>
                  <c:y val="0.122723179133858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rgbClr val="1F4A98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93611074039472"/>
                      <c:h val="0.1218749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0A7-41B4-8E14-F1BDA79E1020}"/>
                </c:ext>
              </c:extLst>
            </c:dLbl>
            <c:dLbl>
              <c:idx val="4"/>
              <c:layout>
                <c:manualLayout>
                  <c:x val="0.17622851049868765"/>
                  <c:y val="-8.48949311023622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0A7-41B4-8E14-F1BDA79E1020}"/>
                </c:ext>
              </c:extLst>
            </c:dLbl>
            <c:dLbl>
              <c:idx val="5"/>
              <c:layout>
                <c:manualLayout>
                  <c:x val="-2.0833333333333715E-3"/>
                  <c:y val="4.09315944881889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937499999999999E-2"/>
                      <c:h val="9.68750000000000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40A7-41B4-8E14-F1BDA79E1020}"/>
                </c:ext>
              </c:extLst>
            </c:dLbl>
            <c:dLbl>
              <c:idx val="6"/>
              <c:layout>
                <c:manualLayout>
                  <c:x val="4.9316437007873977E-2"/>
                  <c:y val="0.115803149606299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32-4135-ADE3-D6BB7B282575}"/>
                </c:ext>
              </c:extLst>
            </c:dLbl>
            <c:dLbl>
              <c:idx val="7"/>
              <c:layout>
                <c:manualLayout>
                  <c:x val="-8.3129347112860894E-2"/>
                  <c:y val="4.16122047244094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32-4135-ADE3-D6BB7B282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Yes, the full amount</c:v>
                </c:pt>
                <c:pt idx="1">
                  <c:v>Yes, below the full amount</c:v>
                </c:pt>
                <c:pt idx="2">
                  <c:v>Not sure</c:v>
                </c:pt>
                <c:pt idx="3">
                  <c:v>Don't know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0.63</c:v>
                </c:pt>
                <c:pt idx="1">
                  <c:v>0.13</c:v>
                </c:pt>
                <c:pt idx="2">
                  <c:v>0.03</c:v>
                </c:pt>
                <c:pt idx="3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0A7-41B4-8E14-F1BDA79E1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387095843788752"/>
          <c:y val="0.23449758813932042"/>
          <c:w val="0.36444218511147647"/>
          <c:h val="0.693379265091863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43467027559055"/>
          <c:y val="7.2889093650527745E-2"/>
          <c:w val="0.42622621391076115"/>
          <c:h val="0.7254914279332105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rgbClr val="00468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A7-41B4-8E14-F1BDA79E1020}"/>
              </c:ext>
            </c:extLst>
          </c:dPt>
          <c:dPt>
            <c:idx val="1"/>
            <c:bubble3D val="0"/>
            <c:spPr>
              <a:solidFill>
                <a:srgbClr val="B9CF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A7-41B4-8E14-F1BDA79E1020}"/>
              </c:ext>
            </c:extLst>
          </c:dPt>
          <c:dPt>
            <c:idx val="2"/>
            <c:bubble3D val="0"/>
            <c:spPr>
              <a:solidFill>
                <a:srgbClr val="F7A72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0A7-41B4-8E14-F1BDA79E1020}"/>
              </c:ext>
            </c:extLst>
          </c:dPt>
          <c:dPt>
            <c:idx val="3"/>
            <c:bubble3D val="0"/>
            <c:spPr>
              <a:solidFill>
                <a:srgbClr val="00C3A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0A7-41B4-8E14-F1BDA79E1020}"/>
              </c:ext>
            </c:extLst>
          </c:dPt>
          <c:dPt>
            <c:idx val="4"/>
            <c:bubble3D val="0"/>
            <c:spPr>
              <a:solidFill>
                <a:srgbClr val="E7344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0A7-41B4-8E14-F1BDA79E102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0A7-41B4-8E14-F1BDA79E1020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rgbClr val="1F4A98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0A7-41B4-8E14-F1BDA79E102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0A7-41B4-8E14-F1BDA79E102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rgbClr val="1F4A98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40A7-41B4-8E14-F1BDA79E10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Internal resource</c:v>
                </c:pt>
                <c:pt idx="1">
                  <c:v>Travel supplier</c:v>
                </c:pt>
                <c:pt idx="2">
                  <c:v>No one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0.14000000000000001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0A7-41B4-8E14-F1BDA79E1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377023184601933"/>
          <c:y val="7.2846745220677217E-2"/>
          <c:w val="0.3345429790026247"/>
          <c:h val="0.72576436589043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468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Purchasing</c:v>
                </c:pt>
                <c:pt idx="2">
                  <c:v>Travel</c:v>
                </c:pt>
                <c:pt idx="3">
                  <c:v>Finance/Accounting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0.12</c:v>
                </c:pt>
                <c:pt idx="1">
                  <c:v>0.05</c:v>
                </c:pt>
                <c:pt idx="2">
                  <c:v>0.35</c:v>
                </c:pt>
                <c:pt idx="3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FE-44DF-8B5F-1568EB837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32671536"/>
        <c:axId val="132669296"/>
      </c:barChart>
      <c:catAx>
        <c:axId val="1326715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2669296"/>
        <c:crosses val="autoZero"/>
        <c:auto val="1"/>
        <c:lblAlgn val="ctr"/>
        <c:lblOffset val="100"/>
        <c:noMultiLvlLbl val="0"/>
      </c:catAx>
      <c:valAx>
        <c:axId val="13266929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3267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8D30E9-CD76-418D-9328-0C72E92966B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BF747F-622A-457B-B3C8-E68BEED2063F}">
      <dgm:prSet phldrT="[Text]" custT="1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Travel </a:t>
          </a:r>
        </a:p>
        <a:p>
          <a:r>
            <a:rPr lang="en-US" sz="1400" b="1" dirty="0" err="1">
              <a:solidFill>
                <a:schemeClr val="tx1"/>
              </a:solidFill>
            </a:rPr>
            <a:t>Mgmt</a:t>
          </a:r>
          <a:endParaRPr lang="en-US" sz="1400" b="1" dirty="0">
            <a:solidFill>
              <a:schemeClr val="tx1"/>
            </a:solidFill>
          </a:endParaRPr>
        </a:p>
      </dgm:t>
    </dgm:pt>
    <dgm:pt modelId="{EB161DFF-D79A-4AFC-A972-DB71FC94156A}" type="parTrans" cxnId="{CE1352C3-04A3-48C3-B5AE-DF325CEA9A60}">
      <dgm:prSet/>
      <dgm:spPr/>
      <dgm:t>
        <a:bodyPr/>
        <a:lstStyle/>
        <a:p>
          <a:endParaRPr lang="en-US"/>
        </a:p>
      </dgm:t>
    </dgm:pt>
    <dgm:pt modelId="{2518B1C8-5C7B-4571-819F-8ECE17C1D0BB}" type="sibTrans" cxnId="{CE1352C3-04A3-48C3-B5AE-DF325CEA9A60}">
      <dgm:prSet/>
      <dgm:spPr/>
      <dgm:t>
        <a:bodyPr/>
        <a:lstStyle/>
        <a:p>
          <a:endParaRPr lang="en-US"/>
        </a:p>
      </dgm:t>
    </dgm:pt>
    <dgm:pt modelId="{43D91BB1-FB69-40A8-BCBC-E961EE1F41C6}">
      <dgm:prSet phldrT="[Text]"/>
      <dgm:spPr>
        <a:solidFill>
          <a:schemeClr val="tx2">
            <a:lumMod val="40000"/>
            <a:lumOff val="60000"/>
            <a:alpha val="9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Detailed Data</a:t>
          </a:r>
        </a:p>
      </dgm:t>
    </dgm:pt>
    <dgm:pt modelId="{CFF6F770-9E74-4398-B1FD-20DDF7BD33E6}" type="parTrans" cxnId="{B0B76E7C-CBD3-42D7-AD81-ADC1ED674028}">
      <dgm:prSet/>
      <dgm:spPr/>
      <dgm:t>
        <a:bodyPr/>
        <a:lstStyle/>
        <a:p>
          <a:endParaRPr lang="en-US"/>
        </a:p>
      </dgm:t>
    </dgm:pt>
    <dgm:pt modelId="{F63CA0AC-26FC-4FDA-AEB6-71EEF70AE895}" type="sibTrans" cxnId="{B0B76E7C-CBD3-42D7-AD81-ADC1ED674028}">
      <dgm:prSet/>
      <dgm:spPr/>
      <dgm:t>
        <a:bodyPr/>
        <a:lstStyle/>
        <a:p>
          <a:endParaRPr lang="en-US"/>
        </a:p>
      </dgm:t>
    </dgm:pt>
    <dgm:pt modelId="{83C683E5-1BFA-45EB-A236-7103F6E28C22}">
      <dgm:prSet phldrT="[Text]"/>
      <dgm:spPr>
        <a:solidFill>
          <a:schemeClr val="tx2">
            <a:lumMod val="40000"/>
            <a:lumOff val="60000"/>
            <a:alpha val="9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Ease of Implementation</a:t>
          </a:r>
        </a:p>
      </dgm:t>
    </dgm:pt>
    <dgm:pt modelId="{E8AF0C92-CFA7-4980-9DD8-43D28839BCF6}" type="parTrans" cxnId="{3582E080-582D-4BD6-ABD8-D529A933874D}">
      <dgm:prSet/>
      <dgm:spPr/>
      <dgm:t>
        <a:bodyPr/>
        <a:lstStyle/>
        <a:p>
          <a:endParaRPr lang="en-US"/>
        </a:p>
      </dgm:t>
    </dgm:pt>
    <dgm:pt modelId="{F7715DDD-FC4A-4C0A-9B79-81DA11CB8E06}" type="sibTrans" cxnId="{3582E080-582D-4BD6-ABD8-D529A933874D}">
      <dgm:prSet/>
      <dgm:spPr/>
      <dgm:t>
        <a:bodyPr/>
        <a:lstStyle/>
        <a:p>
          <a:endParaRPr lang="en-US"/>
        </a:p>
      </dgm:t>
    </dgm:pt>
    <dgm:pt modelId="{7003FD85-4493-4FBC-AEDA-CA96BBCB6ADB}">
      <dgm:prSet phldrT="[Text]" custT="1"/>
      <dgm:spPr>
        <a:solidFill>
          <a:schemeClr val="accent6"/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Procure-</a:t>
          </a:r>
          <a:r>
            <a:rPr lang="en-US" sz="1400" b="1" dirty="0" err="1">
              <a:solidFill>
                <a:schemeClr val="tx1"/>
              </a:solidFill>
            </a:rPr>
            <a:t>ment</a:t>
          </a:r>
          <a:endParaRPr lang="en-US" sz="1400" b="1" dirty="0">
            <a:solidFill>
              <a:schemeClr val="tx1"/>
            </a:solidFill>
          </a:endParaRPr>
        </a:p>
      </dgm:t>
    </dgm:pt>
    <dgm:pt modelId="{6660121D-372D-44B9-B8C2-3A02797CB4D9}" type="parTrans" cxnId="{5F12A7EC-3B94-4D55-9002-F73A638D22D1}">
      <dgm:prSet/>
      <dgm:spPr/>
      <dgm:t>
        <a:bodyPr/>
        <a:lstStyle/>
        <a:p>
          <a:endParaRPr lang="en-US"/>
        </a:p>
      </dgm:t>
    </dgm:pt>
    <dgm:pt modelId="{CF691567-4878-4F45-A5D3-7D0FAB059D81}" type="sibTrans" cxnId="{5F12A7EC-3B94-4D55-9002-F73A638D22D1}">
      <dgm:prSet/>
      <dgm:spPr/>
      <dgm:t>
        <a:bodyPr/>
        <a:lstStyle/>
        <a:p>
          <a:endParaRPr lang="en-US"/>
        </a:p>
      </dgm:t>
    </dgm:pt>
    <dgm:pt modelId="{5FE91CBE-3A5C-458F-941A-DA32BB50E796}">
      <dgm:prSet phldrT="[Text]"/>
      <dgm:spPr>
        <a:solidFill>
          <a:schemeClr val="accent6">
            <a:lumMod val="60000"/>
            <a:lumOff val="40000"/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dirty="0"/>
            <a:t>Total Cost of Ownership</a:t>
          </a:r>
        </a:p>
      </dgm:t>
    </dgm:pt>
    <dgm:pt modelId="{A4C663F9-200E-4D76-BC51-915898F3438D}" type="parTrans" cxnId="{7D3515A8-97C6-4C20-8094-9643BB342FE6}">
      <dgm:prSet/>
      <dgm:spPr/>
      <dgm:t>
        <a:bodyPr/>
        <a:lstStyle/>
        <a:p>
          <a:endParaRPr lang="en-US"/>
        </a:p>
      </dgm:t>
    </dgm:pt>
    <dgm:pt modelId="{09480366-FAE2-40B6-AAC8-96C1CEA49ECE}" type="sibTrans" cxnId="{7D3515A8-97C6-4C20-8094-9643BB342FE6}">
      <dgm:prSet/>
      <dgm:spPr/>
      <dgm:t>
        <a:bodyPr/>
        <a:lstStyle/>
        <a:p>
          <a:endParaRPr lang="en-US"/>
        </a:p>
      </dgm:t>
    </dgm:pt>
    <dgm:pt modelId="{11568520-90C7-4CDD-93A1-878BF956BBBA}">
      <dgm:prSet phldrT="[Text]"/>
      <dgm:spPr>
        <a:solidFill>
          <a:schemeClr val="accent6">
            <a:lumMod val="60000"/>
            <a:lumOff val="40000"/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dirty="0"/>
            <a:t>Detailed Reporting</a:t>
          </a:r>
        </a:p>
      </dgm:t>
    </dgm:pt>
    <dgm:pt modelId="{FD6A3F10-2E21-4812-BE9A-2A10A4B329DA}" type="parTrans" cxnId="{2629EDAE-2797-43C3-90E5-4860A2CC2518}">
      <dgm:prSet/>
      <dgm:spPr/>
      <dgm:t>
        <a:bodyPr/>
        <a:lstStyle/>
        <a:p>
          <a:endParaRPr lang="en-US"/>
        </a:p>
      </dgm:t>
    </dgm:pt>
    <dgm:pt modelId="{73618749-9701-40F5-BECA-C8CCE81ADE9D}" type="sibTrans" cxnId="{2629EDAE-2797-43C3-90E5-4860A2CC2518}">
      <dgm:prSet/>
      <dgm:spPr/>
      <dgm:t>
        <a:bodyPr/>
        <a:lstStyle/>
        <a:p>
          <a:endParaRPr lang="en-US"/>
        </a:p>
      </dgm:t>
    </dgm:pt>
    <dgm:pt modelId="{8AC9493A-6B19-471E-BC5E-65AE713DB80F}">
      <dgm:prSet phldrT="[Text]" custT="1"/>
      <dgm:spPr>
        <a:solidFill>
          <a:schemeClr val="accent5"/>
        </a:solidFill>
        <a:ln>
          <a:solidFill>
            <a:schemeClr val="accent5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Finance</a:t>
          </a:r>
        </a:p>
      </dgm:t>
    </dgm:pt>
    <dgm:pt modelId="{B44014C2-5C61-483A-AE74-AE52940249F4}" type="parTrans" cxnId="{737F9C62-4181-4962-BFF8-362D692EFE40}">
      <dgm:prSet/>
      <dgm:spPr/>
      <dgm:t>
        <a:bodyPr/>
        <a:lstStyle/>
        <a:p>
          <a:endParaRPr lang="en-US"/>
        </a:p>
      </dgm:t>
    </dgm:pt>
    <dgm:pt modelId="{819E8A0B-D1C6-4578-9DF7-0D7B11E8A5E1}" type="sibTrans" cxnId="{737F9C62-4181-4962-BFF8-362D692EFE40}">
      <dgm:prSet/>
      <dgm:spPr/>
      <dgm:t>
        <a:bodyPr/>
        <a:lstStyle/>
        <a:p>
          <a:endParaRPr lang="en-US"/>
        </a:p>
      </dgm:t>
    </dgm:pt>
    <dgm:pt modelId="{961648BC-5F59-4512-BC0F-F79BF18A600B}">
      <dgm:prSet phldrT="[Text]"/>
      <dgm:spPr>
        <a:solidFill>
          <a:schemeClr val="accent5">
            <a:lumMod val="60000"/>
            <a:lumOff val="40000"/>
            <a:alpha val="9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en-US" dirty="0"/>
            <a:t>Secured Payment</a:t>
          </a:r>
        </a:p>
      </dgm:t>
    </dgm:pt>
    <dgm:pt modelId="{68688E42-6F56-471F-AFA0-E529478BD910}" type="parTrans" cxnId="{FAD779AB-6FF5-4A94-A850-FF16D8A223D2}">
      <dgm:prSet/>
      <dgm:spPr/>
      <dgm:t>
        <a:bodyPr/>
        <a:lstStyle/>
        <a:p>
          <a:endParaRPr lang="en-US"/>
        </a:p>
      </dgm:t>
    </dgm:pt>
    <dgm:pt modelId="{A6EB7089-FDA1-48B1-8373-8CEC11B0EE36}" type="sibTrans" cxnId="{FAD779AB-6FF5-4A94-A850-FF16D8A223D2}">
      <dgm:prSet/>
      <dgm:spPr/>
      <dgm:t>
        <a:bodyPr/>
        <a:lstStyle/>
        <a:p>
          <a:endParaRPr lang="en-US"/>
        </a:p>
      </dgm:t>
    </dgm:pt>
    <dgm:pt modelId="{067298DA-286C-480B-BBD9-90BA5DFD9093}">
      <dgm:prSet phldrT="[Text]"/>
      <dgm:spPr>
        <a:solidFill>
          <a:schemeClr val="accent5">
            <a:lumMod val="60000"/>
            <a:lumOff val="40000"/>
            <a:alpha val="9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en-US" dirty="0"/>
            <a:t>Automated Reconciliation</a:t>
          </a:r>
        </a:p>
      </dgm:t>
    </dgm:pt>
    <dgm:pt modelId="{3143191C-BA8C-47EA-8F70-5BE6DB584B80}" type="parTrans" cxnId="{1A072239-9ED9-4908-AD49-8ADE6DF55FCA}">
      <dgm:prSet/>
      <dgm:spPr/>
      <dgm:t>
        <a:bodyPr/>
        <a:lstStyle/>
        <a:p>
          <a:endParaRPr lang="en-US"/>
        </a:p>
      </dgm:t>
    </dgm:pt>
    <dgm:pt modelId="{B8464F9A-F055-413C-8CBF-9C6CDEBF97AD}" type="sibTrans" cxnId="{1A072239-9ED9-4908-AD49-8ADE6DF55FCA}">
      <dgm:prSet/>
      <dgm:spPr/>
      <dgm:t>
        <a:bodyPr/>
        <a:lstStyle/>
        <a:p>
          <a:endParaRPr lang="en-US"/>
        </a:p>
      </dgm:t>
    </dgm:pt>
    <dgm:pt modelId="{7BADC653-B2C1-459B-843E-9E84C0BD3F41}">
      <dgm:prSet phldrT="[Text]" custT="1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Traveler</a:t>
          </a:r>
        </a:p>
      </dgm:t>
    </dgm:pt>
    <dgm:pt modelId="{D7B0D8BD-90A7-4493-8AC4-A1E167DAEF65}" type="parTrans" cxnId="{D8F14877-6727-4935-A87A-61E253163281}">
      <dgm:prSet/>
      <dgm:spPr/>
      <dgm:t>
        <a:bodyPr/>
        <a:lstStyle/>
        <a:p>
          <a:endParaRPr lang="en-US"/>
        </a:p>
      </dgm:t>
    </dgm:pt>
    <dgm:pt modelId="{C1E4A9D8-37E5-49DF-BF11-B048DE24D3F0}" type="sibTrans" cxnId="{D8F14877-6727-4935-A87A-61E253163281}">
      <dgm:prSet/>
      <dgm:spPr/>
      <dgm:t>
        <a:bodyPr/>
        <a:lstStyle/>
        <a:p>
          <a:endParaRPr lang="en-US"/>
        </a:p>
      </dgm:t>
    </dgm:pt>
    <dgm:pt modelId="{C9A5D959-E04A-4EBC-A168-F505002216D8}">
      <dgm:prSet phldrT="[Text]"/>
      <dgm:spPr>
        <a:solidFill>
          <a:schemeClr val="accent5">
            <a:lumMod val="60000"/>
            <a:lumOff val="40000"/>
            <a:alpha val="9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en-US" dirty="0"/>
            <a:t>System Integration</a:t>
          </a:r>
        </a:p>
      </dgm:t>
    </dgm:pt>
    <dgm:pt modelId="{38348B4A-1615-4602-A6E4-E490CEB0B0CB}" type="parTrans" cxnId="{E9A5441B-0C02-4D9C-8B23-DBAF48A284F9}">
      <dgm:prSet/>
      <dgm:spPr/>
      <dgm:t>
        <a:bodyPr/>
        <a:lstStyle/>
        <a:p>
          <a:endParaRPr lang="en-US"/>
        </a:p>
      </dgm:t>
    </dgm:pt>
    <dgm:pt modelId="{38B46415-DBEC-4C05-81B0-69ECA5894175}" type="sibTrans" cxnId="{E9A5441B-0C02-4D9C-8B23-DBAF48A284F9}">
      <dgm:prSet/>
      <dgm:spPr/>
      <dgm:t>
        <a:bodyPr/>
        <a:lstStyle/>
        <a:p>
          <a:endParaRPr lang="en-US"/>
        </a:p>
      </dgm:t>
    </dgm:pt>
    <dgm:pt modelId="{EC773B10-3627-4DC5-9840-85C0F8B8C8B0}">
      <dgm:prSet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dirty="0"/>
            <a:t>Ease of Use</a:t>
          </a:r>
        </a:p>
      </dgm:t>
    </dgm:pt>
    <dgm:pt modelId="{CCFB9AD6-2790-43F0-95E6-07A0A9127895}" type="parTrans" cxnId="{938AB05E-92A8-4595-B4E7-8F877F91CA54}">
      <dgm:prSet/>
      <dgm:spPr/>
      <dgm:t>
        <a:bodyPr/>
        <a:lstStyle/>
        <a:p>
          <a:endParaRPr lang="en-US"/>
        </a:p>
      </dgm:t>
    </dgm:pt>
    <dgm:pt modelId="{AFE86C31-9764-454E-A0B4-0005DC946E29}" type="sibTrans" cxnId="{938AB05E-92A8-4595-B4E7-8F877F91CA54}">
      <dgm:prSet/>
      <dgm:spPr/>
      <dgm:t>
        <a:bodyPr/>
        <a:lstStyle/>
        <a:p>
          <a:endParaRPr lang="en-US"/>
        </a:p>
      </dgm:t>
    </dgm:pt>
    <dgm:pt modelId="{E88C9873-F5E9-4B85-81A2-6AD431D4AE2E}">
      <dgm:prSet phldrT="[Text]"/>
      <dgm:spPr>
        <a:solidFill>
          <a:schemeClr val="tx2">
            <a:lumMod val="40000"/>
            <a:lumOff val="60000"/>
            <a:alpha val="9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/>
            <a:t>Program Compliance</a:t>
          </a:r>
        </a:p>
      </dgm:t>
    </dgm:pt>
    <dgm:pt modelId="{C6ECE183-A722-4C76-9E50-FE13710AA749}" type="parTrans" cxnId="{C75D14BD-D541-4E5B-A756-F62F74669E88}">
      <dgm:prSet/>
      <dgm:spPr/>
      <dgm:t>
        <a:bodyPr/>
        <a:lstStyle/>
        <a:p>
          <a:endParaRPr lang="en-US"/>
        </a:p>
      </dgm:t>
    </dgm:pt>
    <dgm:pt modelId="{25D8EF38-3B54-4BEF-A917-474CA71B8EE1}" type="sibTrans" cxnId="{C75D14BD-D541-4E5B-A756-F62F74669E88}">
      <dgm:prSet/>
      <dgm:spPr/>
      <dgm:t>
        <a:bodyPr/>
        <a:lstStyle/>
        <a:p>
          <a:endParaRPr lang="en-US"/>
        </a:p>
      </dgm:t>
    </dgm:pt>
    <dgm:pt modelId="{390D9AF5-38D5-463D-B67A-040C4B87D634}">
      <dgm:prSet phldrT="[Text]"/>
      <dgm:spPr>
        <a:solidFill>
          <a:schemeClr val="accent6">
            <a:lumMod val="60000"/>
            <a:lumOff val="40000"/>
            <a:alpha val="9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dirty="0"/>
            <a:t>Program Compliance</a:t>
          </a:r>
        </a:p>
      </dgm:t>
    </dgm:pt>
    <dgm:pt modelId="{27C37308-9F08-403B-8C3E-8FAF6A64786D}" type="parTrans" cxnId="{7F5A0E63-3EA2-44B3-A301-223BF0716DD2}">
      <dgm:prSet/>
      <dgm:spPr/>
      <dgm:t>
        <a:bodyPr/>
        <a:lstStyle/>
        <a:p>
          <a:endParaRPr lang="en-US"/>
        </a:p>
      </dgm:t>
    </dgm:pt>
    <dgm:pt modelId="{6EB13B48-5A45-4B72-ACBA-BD3C2C9EEC67}" type="sibTrans" cxnId="{7F5A0E63-3EA2-44B3-A301-223BF0716DD2}">
      <dgm:prSet/>
      <dgm:spPr/>
      <dgm:t>
        <a:bodyPr/>
        <a:lstStyle/>
        <a:p>
          <a:endParaRPr lang="en-US"/>
        </a:p>
      </dgm:t>
    </dgm:pt>
    <dgm:pt modelId="{9460FE80-133B-43F3-BC69-23406BEE985F}">
      <dgm:prSet/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dirty="0"/>
            <a:t>Simplified Expense Reporting</a:t>
          </a:r>
        </a:p>
      </dgm:t>
    </dgm:pt>
    <dgm:pt modelId="{328DD235-33B6-4CAA-A4C9-541A67F4C93E}" type="parTrans" cxnId="{36384F98-78D5-4A2C-876C-A96745012D92}">
      <dgm:prSet/>
      <dgm:spPr/>
      <dgm:t>
        <a:bodyPr/>
        <a:lstStyle/>
        <a:p>
          <a:endParaRPr lang="en-US"/>
        </a:p>
      </dgm:t>
    </dgm:pt>
    <dgm:pt modelId="{5C4C749A-A79A-4BEB-A8FC-420EC0068A10}" type="sibTrans" cxnId="{36384F98-78D5-4A2C-876C-A96745012D92}">
      <dgm:prSet/>
      <dgm:spPr/>
      <dgm:t>
        <a:bodyPr/>
        <a:lstStyle/>
        <a:p>
          <a:endParaRPr lang="en-US"/>
        </a:p>
      </dgm:t>
    </dgm:pt>
    <dgm:pt modelId="{0DA3A18C-0F03-4503-A2A8-2E1AB19AAAB8}" type="pres">
      <dgm:prSet presAssocID="{648D30E9-CD76-418D-9328-0C72E92966BB}" presName="linearFlow" presStyleCnt="0">
        <dgm:presLayoutVars>
          <dgm:dir/>
          <dgm:animLvl val="lvl"/>
          <dgm:resizeHandles val="exact"/>
        </dgm:presLayoutVars>
      </dgm:prSet>
      <dgm:spPr/>
    </dgm:pt>
    <dgm:pt modelId="{98A4752E-92C5-45A0-86A9-87D83FC0BFB3}" type="pres">
      <dgm:prSet presAssocID="{50BF747F-622A-457B-B3C8-E68BEED2063F}" presName="composite" presStyleCnt="0"/>
      <dgm:spPr/>
    </dgm:pt>
    <dgm:pt modelId="{983BC1F2-A47C-47E2-948B-8E24202CF49E}" type="pres">
      <dgm:prSet presAssocID="{50BF747F-622A-457B-B3C8-E68BEED2063F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D670F665-4D84-4D6C-831F-5C631BA1D6B7}" type="pres">
      <dgm:prSet presAssocID="{50BF747F-622A-457B-B3C8-E68BEED2063F}" presName="descendantText" presStyleLbl="alignAcc1" presStyleIdx="0" presStyleCnt="4">
        <dgm:presLayoutVars>
          <dgm:bulletEnabled val="1"/>
        </dgm:presLayoutVars>
      </dgm:prSet>
      <dgm:spPr/>
    </dgm:pt>
    <dgm:pt modelId="{0C0E063C-E00B-4072-AED2-0C2459CF0CAE}" type="pres">
      <dgm:prSet presAssocID="{2518B1C8-5C7B-4571-819F-8ECE17C1D0BB}" presName="sp" presStyleCnt="0"/>
      <dgm:spPr/>
    </dgm:pt>
    <dgm:pt modelId="{B2238128-93E1-4254-8A8A-F3EB21A4453F}" type="pres">
      <dgm:prSet presAssocID="{7003FD85-4493-4FBC-AEDA-CA96BBCB6ADB}" presName="composite" presStyleCnt="0"/>
      <dgm:spPr/>
    </dgm:pt>
    <dgm:pt modelId="{F6587E16-DDAE-4461-AB19-10467BB47E87}" type="pres">
      <dgm:prSet presAssocID="{7003FD85-4493-4FBC-AEDA-CA96BBCB6ADB}" presName="parentText" presStyleLbl="alignNode1" presStyleIdx="1" presStyleCnt="4" custLinFactNeighborX="0">
        <dgm:presLayoutVars>
          <dgm:chMax val="1"/>
          <dgm:bulletEnabled val="1"/>
        </dgm:presLayoutVars>
      </dgm:prSet>
      <dgm:spPr/>
    </dgm:pt>
    <dgm:pt modelId="{FF84889C-3D2D-4016-BBCB-404C09B1D672}" type="pres">
      <dgm:prSet presAssocID="{7003FD85-4493-4FBC-AEDA-CA96BBCB6ADB}" presName="descendantText" presStyleLbl="alignAcc1" presStyleIdx="1" presStyleCnt="4" custLinFactNeighborX="0" custLinFactNeighborY="0">
        <dgm:presLayoutVars>
          <dgm:bulletEnabled val="1"/>
        </dgm:presLayoutVars>
      </dgm:prSet>
      <dgm:spPr/>
    </dgm:pt>
    <dgm:pt modelId="{B771F791-E583-4AF1-AE6D-B4894BEC19CD}" type="pres">
      <dgm:prSet presAssocID="{CF691567-4878-4F45-A5D3-7D0FAB059D81}" presName="sp" presStyleCnt="0"/>
      <dgm:spPr/>
    </dgm:pt>
    <dgm:pt modelId="{1DFDF240-D8F6-4A16-99BC-E16DAE54DCD2}" type="pres">
      <dgm:prSet presAssocID="{8AC9493A-6B19-471E-BC5E-65AE713DB80F}" presName="composite" presStyleCnt="0"/>
      <dgm:spPr/>
    </dgm:pt>
    <dgm:pt modelId="{6146A4C9-C966-4704-8E20-BAFD81F8F3EF}" type="pres">
      <dgm:prSet presAssocID="{8AC9493A-6B19-471E-BC5E-65AE713DB80F}" presName="parentText" presStyleLbl="alignNode1" presStyleIdx="2" presStyleCnt="4" custLinFactNeighborY="0">
        <dgm:presLayoutVars>
          <dgm:chMax val="1"/>
          <dgm:bulletEnabled val="1"/>
        </dgm:presLayoutVars>
      </dgm:prSet>
      <dgm:spPr/>
    </dgm:pt>
    <dgm:pt modelId="{DABBA155-B15C-42B8-BBF0-771BF8B5E568}" type="pres">
      <dgm:prSet presAssocID="{8AC9493A-6B19-471E-BC5E-65AE713DB80F}" presName="descendantText" presStyleLbl="alignAcc1" presStyleIdx="2" presStyleCnt="4">
        <dgm:presLayoutVars>
          <dgm:bulletEnabled val="1"/>
        </dgm:presLayoutVars>
      </dgm:prSet>
      <dgm:spPr/>
    </dgm:pt>
    <dgm:pt modelId="{5F24DAB6-A70E-49DB-9350-DF8B69DB1B39}" type="pres">
      <dgm:prSet presAssocID="{819E8A0B-D1C6-4578-9DF7-0D7B11E8A5E1}" presName="sp" presStyleCnt="0"/>
      <dgm:spPr/>
    </dgm:pt>
    <dgm:pt modelId="{56722E38-C921-4DAC-B4BF-88C2C5D33B5A}" type="pres">
      <dgm:prSet presAssocID="{7BADC653-B2C1-459B-843E-9E84C0BD3F41}" presName="composite" presStyleCnt="0"/>
      <dgm:spPr/>
    </dgm:pt>
    <dgm:pt modelId="{5A322DC5-CBC4-4452-BE3F-DCD2420866CF}" type="pres">
      <dgm:prSet presAssocID="{7BADC653-B2C1-459B-843E-9E84C0BD3F41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45B6EF5E-0CFA-4D48-8A5B-AAE871E8B6B9}" type="pres">
      <dgm:prSet presAssocID="{7BADC653-B2C1-459B-843E-9E84C0BD3F41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9F91FD17-D0F3-4F36-919B-5D50FB8E603F}" type="presOf" srcId="{067298DA-286C-480B-BBD9-90BA5DFD9093}" destId="{DABBA155-B15C-42B8-BBF0-771BF8B5E568}" srcOrd="0" destOrd="1" presId="urn:microsoft.com/office/officeart/2005/8/layout/chevron2"/>
    <dgm:cxn modelId="{E9A5441B-0C02-4D9C-8B23-DBAF48A284F9}" srcId="{8AC9493A-6B19-471E-BC5E-65AE713DB80F}" destId="{C9A5D959-E04A-4EBC-A168-F505002216D8}" srcOrd="2" destOrd="0" parTransId="{38348B4A-1615-4602-A6E4-E490CEB0B0CB}" sibTransId="{38B46415-DBEC-4C05-81B0-69ECA5894175}"/>
    <dgm:cxn modelId="{23DDB02C-AC56-4AA0-8E64-374D313222D5}" type="presOf" srcId="{5FE91CBE-3A5C-458F-941A-DA32BB50E796}" destId="{FF84889C-3D2D-4016-BBCB-404C09B1D672}" srcOrd="0" destOrd="0" presId="urn:microsoft.com/office/officeart/2005/8/layout/chevron2"/>
    <dgm:cxn modelId="{1A072239-9ED9-4908-AD49-8ADE6DF55FCA}" srcId="{8AC9493A-6B19-471E-BC5E-65AE713DB80F}" destId="{067298DA-286C-480B-BBD9-90BA5DFD9093}" srcOrd="1" destOrd="0" parTransId="{3143191C-BA8C-47EA-8F70-5BE6DB584B80}" sibTransId="{B8464F9A-F055-413C-8CBF-9C6CDEBF97AD}"/>
    <dgm:cxn modelId="{9644333B-6460-4090-B41F-90879176BC5F}" type="presOf" srcId="{43D91BB1-FB69-40A8-BCBC-E961EE1F41C6}" destId="{D670F665-4D84-4D6C-831F-5C631BA1D6B7}" srcOrd="0" destOrd="0" presId="urn:microsoft.com/office/officeart/2005/8/layout/chevron2"/>
    <dgm:cxn modelId="{938AB05E-92A8-4595-B4E7-8F877F91CA54}" srcId="{7BADC653-B2C1-459B-843E-9E84C0BD3F41}" destId="{EC773B10-3627-4DC5-9840-85C0F8B8C8B0}" srcOrd="0" destOrd="0" parTransId="{CCFB9AD6-2790-43F0-95E6-07A0A9127895}" sibTransId="{AFE86C31-9764-454E-A0B4-0005DC946E29}"/>
    <dgm:cxn modelId="{737F9C62-4181-4962-BFF8-362D692EFE40}" srcId="{648D30E9-CD76-418D-9328-0C72E92966BB}" destId="{8AC9493A-6B19-471E-BC5E-65AE713DB80F}" srcOrd="2" destOrd="0" parTransId="{B44014C2-5C61-483A-AE74-AE52940249F4}" sibTransId="{819E8A0B-D1C6-4578-9DF7-0D7B11E8A5E1}"/>
    <dgm:cxn modelId="{7F5A0E63-3EA2-44B3-A301-223BF0716DD2}" srcId="{7003FD85-4493-4FBC-AEDA-CA96BBCB6ADB}" destId="{390D9AF5-38D5-463D-B67A-040C4B87D634}" srcOrd="2" destOrd="0" parTransId="{27C37308-9F08-403B-8C3E-8FAF6A64786D}" sibTransId="{6EB13B48-5A45-4B72-ACBA-BD3C2C9EEC67}"/>
    <dgm:cxn modelId="{47E82767-0F96-460C-8247-82EFEAFD70BD}" type="presOf" srcId="{E88C9873-F5E9-4B85-81A2-6AD431D4AE2E}" destId="{D670F665-4D84-4D6C-831F-5C631BA1D6B7}" srcOrd="0" destOrd="2" presId="urn:microsoft.com/office/officeart/2005/8/layout/chevron2"/>
    <dgm:cxn modelId="{9938F449-22B1-4D73-A3B5-EE27EBEEB985}" type="presOf" srcId="{8AC9493A-6B19-471E-BC5E-65AE713DB80F}" destId="{6146A4C9-C966-4704-8E20-BAFD81F8F3EF}" srcOrd="0" destOrd="0" presId="urn:microsoft.com/office/officeart/2005/8/layout/chevron2"/>
    <dgm:cxn modelId="{FC19056C-EDE8-42E6-BB89-D76446A72DE5}" type="presOf" srcId="{390D9AF5-38D5-463D-B67A-040C4B87D634}" destId="{FF84889C-3D2D-4016-BBCB-404C09B1D672}" srcOrd="0" destOrd="2" presId="urn:microsoft.com/office/officeart/2005/8/layout/chevron2"/>
    <dgm:cxn modelId="{4B41126D-9A66-4A60-AFF9-DAD8CC8F0C8F}" type="presOf" srcId="{7003FD85-4493-4FBC-AEDA-CA96BBCB6ADB}" destId="{F6587E16-DDAE-4461-AB19-10467BB47E87}" srcOrd="0" destOrd="0" presId="urn:microsoft.com/office/officeart/2005/8/layout/chevron2"/>
    <dgm:cxn modelId="{65542E74-EA1D-4B5F-B1B7-78661B880F35}" type="presOf" srcId="{9460FE80-133B-43F3-BC69-23406BEE985F}" destId="{45B6EF5E-0CFA-4D48-8A5B-AAE871E8B6B9}" srcOrd="0" destOrd="1" presId="urn:microsoft.com/office/officeart/2005/8/layout/chevron2"/>
    <dgm:cxn modelId="{D8F14877-6727-4935-A87A-61E253163281}" srcId="{648D30E9-CD76-418D-9328-0C72E92966BB}" destId="{7BADC653-B2C1-459B-843E-9E84C0BD3F41}" srcOrd="3" destOrd="0" parTransId="{D7B0D8BD-90A7-4493-8AC4-A1E167DAEF65}" sibTransId="{C1E4A9D8-37E5-49DF-BF11-B048DE24D3F0}"/>
    <dgm:cxn modelId="{B0B76E7C-CBD3-42D7-AD81-ADC1ED674028}" srcId="{50BF747F-622A-457B-B3C8-E68BEED2063F}" destId="{43D91BB1-FB69-40A8-BCBC-E961EE1F41C6}" srcOrd="0" destOrd="0" parTransId="{CFF6F770-9E74-4398-B1FD-20DDF7BD33E6}" sibTransId="{F63CA0AC-26FC-4FDA-AEB6-71EEF70AE895}"/>
    <dgm:cxn modelId="{FBF0817D-E874-4576-8BD5-578089D2ED7D}" type="presOf" srcId="{EC773B10-3627-4DC5-9840-85C0F8B8C8B0}" destId="{45B6EF5E-0CFA-4D48-8A5B-AAE871E8B6B9}" srcOrd="0" destOrd="0" presId="urn:microsoft.com/office/officeart/2005/8/layout/chevron2"/>
    <dgm:cxn modelId="{3582E080-582D-4BD6-ABD8-D529A933874D}" srcId="{50BF747F-622A-457B-B3C8-E68BEED2063F}" destId="{83C683E5-1BFA-45EB-A236-7103F6E28C22}" srcOrd="1" destOrd="0" parTransId="{E8AF0C92-CFA7-4980-9DD8-43D28839BCF6}" sibTransId="{F7715DDD-FC4A-4C0A-9B79-81DA11CB8E06}"/>
    <dgm:cxn modelId="{61E4B68D-E60A-49AB-BE6D-13A950A18E13}" type="presOf" srcId="{11568520-90C7-4CDD-93A1-878BF956BBBA}" destId="{FF84889C-3D2D-4016-BBCB-404C09B1D672}" srcOrd="0" destOrd="1" presId="urn:microsoft.com/office/officeart/2005/8/layout/chevron2"/>
    <dgm:cxn modelId="{36384F98-78D5-4A2C-876C-A96745012D92}" srcId="{7BADC653-B2C1-459B-843E-9E84C0BD3F41}" destId="{9460FE80-133B-43F3-BC69-23406BEE985F}" srcOrd="1" destOrd="0" parTransId="{328DD235-33B6-4CAA-A4C9-541A67F4C93E}" sibTransId="{5C4C749A-A79A-4BEB-A8FC-420EC0068A10}"/>
    <dgm:cxn modelId="{4A549C9A-EEBD-4DA5-B815-B2C16E101266}" type="presOf" srcId="{83C683E5-1BFA-45EB-A236-7103F6E28C22}" destId="{D670F665-4D84-4D6C-831F-5C631BA1D6B7}" srcOrd="0" destOrd="1" presId="urn:microsoft.com/office/officeart/2005/8/layout/chevron2"/>
    <dgm:cxn modelId="{7D3515A8-97C6-4C20-8094-9643BB342FE6}" srcId="{7003FD85-4493-4FBC-AEDA-CA96BBCB6ADB}" destId="{5FE91CBE-3A5C-458F-941A-DA32BB50E796}" srcOrd="0" destOrd="0" parTransId="{A4C663F9-200E-4D76-BC51-915898F3438D}" sibTransId="{09480366-FAE2-40B6-AAC8-96C1CEA49ECE}"/>
    <dgm:cxn modelId="{FAD779AB-6FF5-4A94-A850-FF16D8A223D2}" srcId="{8AC9493A-6B19-471E-BC5E-65AE713DB80F}" destId="{961648BC-5F59-4512-BC0F-F79BF18A600B}" srcOrd="0" destOrd="0" parTransId="{68688E42-6F56-471F-AFA0-E529478BD910}" sibTransId="{A6EB7089-FDA1-48B1-8373-8CEC11B0EE36}"/>
    <dgm:cxn modelId="{39B022AE-AFB5-479C-862F-D79AE9DE8A30}" type="presOf" srcId="{648D30E9-CD76-418D-9328-0C72E92966BB}" destId="{0DA3A18C-0F03-4503-A2A8-2E1AB19AAAB8}" srcOrd="0" destOrd="0" presId="urn:microsoft.com/office/officeart/2005/8/layout/chevron2"/>
    <dgm:cxn modelId="{2629EDAE-2797-43C3-90E5-4860A2CC2518}" srcId="{7003FD85-4493-4FBC-AEDA-CA96BBCB6ADB}" destId="{11568520-90C7-4CDD-93A1-878BF956BBBA}" srcOrd="1" destOrd="0" parTransId="{FD6A3F10-2E21-4812-BE9A-2A10A4B329DA}" sibTransId="{73618749-9701-40F5-BECA-C8CCE81ADE9D}"/>
    <dgm:cxn modelId="{C75D14BD-D541-4E5B-A756-F62F74669E88}" srcId="{50BF747F-622A-457B-B3C8-E68BEED2063F}" destId="{E88C9873-F5E9-4B85-81A2-6AD431D4AE2E}" srcOrd="2" destOrd="0" parTransId="{C6ECE183-A722-4C76-9E50-FE13710AA749}" sibTransId="{25D8EF38-3B54-4BEF-A917-474CA71B8EE1}"/>
    <dgm:cxn modelId="{A3064BC2-9F70-4E11-BA49-A071C09EF58E}" type="presOf" srcId="{50BF747F-622A-457B-B3C8-E68BEED2063F}" destId="{983BC1F2-A47C-47E2-948B-8E24202CF49E}" srcOrd="0" destOrd="0" presId="urn:microsoft.com/office/officeart/2005/8/layout/chevron2"/>
    <dgm:cxn modelId="{CE1352C3-04A3-48C3-B5AE-DF325CEA9A60}" srcId="{648D30E9-CD76-418D-9328-0C72E92966BB}" destId="{50BF747F-622A-457B-B3C8-E68BEED2063F}" srcOrd="0" destOrd="0" parTransId="{EB161DFF-D79A-4AFC-A972-DB71FC94156A}" sibTransId="{2518B1C8-5C7B-4571-819F-8ECE17C1D0BB}"/>
    <dgm:cxn modelId="{5F12A7EC-3B94-4D55-9002-F73A638D22D1}" srcId="{648D30E9-CD76-418D-9328-0C72E92966BB}" destId="{7003FD85-4493-4FBC-AEDA-CA96BBCB6ADB}" srcOrd="1" destOrd="0" parTransId="{6660121D-372D-44B9-B8C2-3A02797CB4D9}" sibTransId="{CF691567-4878-4F45-A5D3-7D0FAB059D81}"/>
    <dgm:cxn modelId="{18C511EE-9293-4856-985A-2AFE618C9999}" type="presOf" srcId="{C9A5D959-E04A-4EBC-A168-F505002216D8}" destId="{DABBA155-B15C-42B8-BBF0-771BF8B5E568}" srcOrd="0" destOrd="2" presId="urn:microsoft.com/office/officeart/2005/8/layout/chevron2"/>
    <dgm:cxn modelId="{517C2BF4-B4AB-44F6-9EBB-7A822E92904E}" type="presOf" srcId="{961648BC-5F59-4512-BC0F-F79BF18A600B}" destId="{DABBA155-B15C-42B8-BBF0-771BF8B5E568}" srcOrd="0" destOrd="0" presId="urn:microsoft.com/office/officeart/2005/8/layout/chevron2"/>
    <dgm:cxn modelId="{913787F9-2AA9-499A-AE01-C8962FECBE8E}" type="presOf" srcId="{7BADC653-B2C1-459B-843E-9E84C0BD3F41}" destId="{5A322DC5-CBC4-4452-BE3F-DCD2420866CF}" srcOrd="0" destOrd="0" presId="urn:microsoft.com/office/officeart/2005/8/layout/chevron2"/>
    <dgm:cxn modelId="{E3DCF40F-66C9-45CF-AF80-23DB4F4B1572}" type="presParOf" srcId="{0DA3A18C-0F03-4503-A2A8-2E1AB19AAAB8}" destId="{98A4752E-92C5-45A0-86A9-87D83FC0BFB3}" srcOrd="0" destOrd="0" presId="urn:microsoft.com/office/officeart/2005/8/layout/chevron2"/>
    <dgm:cxn modelId="{C5E16EEB-C3EB-4CF4-BD1F-3B72C2E9D8E1}" type="presParOf" srcId="{98A4752E-92C5-45A0-86A9-87D83FC0BFB3}" destId="{983BC1F2-A47C-47E2-948B-8E24202CF49E}" srcOrd="0" destOrd="0" presId="urn:microsoft.com/office/officeart/2005/8/layout/chevron2"/>
    <dgm:cxn modelId="{550C8D40-D901-49E5-9FC7-DED21D2A0BA6}" type="presParOf" srcId="{98A4752E-92C5-45A0-86A9-87D83FC0BFB3}" destId="{D670F665-4D84-4D6C-831F-5C631BA1D6B7}" srcOrd="1" destOrd="0" presId="urn:microsoft.com/office/officeart/2005/8/layout/chevron2"/>
    <dgm:cxn modelId="{E71E6006-DD8B-424F-B530-53D3BF59778B}" type="presParOf" srcId="{0DA3A18C-0F03-4503-A2A8-2E1AB19AAAB8}" destId="{0C0E063C-E00B-4072-AED2-0C2459CF0CAE}" srcOrd="1" destOrd="0" presId="urn:microsoft.com/office/officeart/2005/8/layout/chevron2"/>
    <dgm:cxn modelId="{007F314A-523B-4A41-8BEE-71FBEA85B5D9}" type="presParOf" srcId="{0DA3A18C-0F03-4503-A2A8-2E1AB19AAAB8}" destId="{B2238128-93E1-4254-8A8A-F3EB21A4453F}" srcOrd="2" destOrd="0" presId="urn:microsoft.com/office/officeart/2005/8/layout/chevron2"/>
    <dgm:cxn modelId="{D1CD7944-0693-4509-B19A-0AB087256CFA}" type="presParOf" srcId="{B2238128-93E1-4254-8A8A-F3EB21A4453F}" destId="{F6587E16-DDAE-4461-AB19-10467BB47E87}" srcOrd="0" destOrd="0" presId="urn:microsoft.com/office/officeart/2005/8/layout/chevron2"/>
    <dgm:cxn modelId="{A99C09CC-5C74-4380-BBC7-E9CF2E315F32}" type="presParOf" srcId="{B2238128-93E1-4254-8A8A-F3EB21A4453F}" destId="{FF84889C-3D2D-4016-BBCB-404C09B1D672}" srcOrd="1" destOrd="0" presId="urn:microsoft.com/office/officeart/2005/8/layout/chevron2"/>
    <dgm:cxn modelId="{329AC7F3-3D4E-4A94-9573-7BCFD76FF9DC}" type="presParOf" srcId="{0DA3A18C-0F03-4503-A2A8-2E1AB19AAAB8}" destId="{B771F791-E583-4AF1-AE6D-B4894BEC19CD}" srcOrd="3" destOrd="0" presId="urn:microsoft.com/office/officeart/2005/8/layout/chevron2"/>
    <dgm:cxn modelId="{EB3E1803-2CF0-4D50-BD16-4E6B69895F44}" type="presParOf" srcId="{0DA3A18C-0F03-4503-A2A8-2E1AB19AAAB8}" destId="{1DFDF240-D8F6-4A16-99BC-E16DAE54DCD2}" srcOrd="4" destOrd="0" presId="urn:microsoft.com/office/officeart/2005/8/layout/chevron2"/>
    <dgm:cxn modelId="{FB9B09D9-34A6-44D5-BAB7-9BD47A33C2CC}" type="presParOf" srcId="{1DFDF240-D8F6-4A16-99BC-E16DAE54DCD2}" destId="{6146A4C9-C966-4704-8E20-BAFD81F8F3EF}" srcOrd="0" destOrd="0" presId="urn:microsoft.com/office/officeart/2005/8/layout/chevron2"/>
    <dgm:cxn modelId="{54F8DD63-7D19-4F42-8A9B-804971660E49}" type="presParOf" srcId="{1DFDF240-D8F6-4A16-99BC-E16DAE54DCD2}" destId="{DABBA155-B15C-42B8-BBF0-771BF8B5E568}" srcOrd="1" destOrd="0" presId="urn:microsoft.com/office/officeart/2005/8/layout/chevron2"/>
    <dgm:cxn modelId="{6CF60940-D59F-4C06-A671-6AA3ED923CCE}" type="presParOf" srcId="{0DA3A18C-0F03-4503-A2A8-2E1AB19AAAB8}" destId="{5F24DAB6-A70E-49DB-9350-DF8B69DB1B39}" srcOrd="5" destOrd="0" presId="urn:microsoft.com/office/officeart/2005/8/layout/chevron2"/>
    <dgm:cxn modelId="{2504C388-AA7E-47C5-8B34-1937E6C6E53B}" type="presParOf" srcId="{0DA3A18C-0F03-4503-A2A8-2E1AB19AAAB8}" destId="{56722E38-C921-4DAC-B4BF-88C2C5D33B5A}" srcOrd="6" destOrd="0" presId="urn:microsoft.com/office/officeart/2005/8/layout/chevron2"/>
    <dgm:cxn modelId="{14C6C106-CA5A-4669-B5E1-859FE7397054}" type="presParOf" srcId="{56722E38-C921-4DAC-B4BF-88C2C5D33B5A}" destId="{5A322DC5-CBC4-4452-BE3F-DCD2420866CF}" srcOrd="0" destOrd="0" presId="urn:microsoft.com/office/officeart/2005/8/layout/chevron2"/>
    <dgm:cxn modelId="{63CC7EF6-354A-4B62-AB3A-2906533A3C36}" type="presParOf" srcId="{56722E38-C921-4DAC-B4BF-88C2C5D33B5A}" destId="{45B6EF5E-0CFA-4D48-8A5B-AAE871E8B6B9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A836DC-9A1E-4614-AE27-5F1056FA9DD4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95B743-CD28-4083-8386-58CD0DEE5A6D}">
      <dgm:prSet phldrT="[Text]"/>
      <dgm:spPr>
        <a:solidFill>
          <a:schemeClr val="tx2">
            <a:shade val="30000"/>
            <a:satMod val="115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Total Cost of Ownership</a:t>
          </a:r>
        </a:p>
      </dgm:t>
    </dgm:pt>
    <dgm:pt modelId="{D62AA955-AC33-4F2A-9F76-CC6F304E6B83}" type="parTrans" cxnId="{85FAE7D2-7769-4F41-BC2D-E9ECFDE3D4AE}">
      <dgm:prSet/>
      <dgm:spPr/>
      <dgm:t>
        <a:bodyPr/>
        <a:lstStyle/>
        <a:p>
          <a:endParaRPr lang="en-US"/>
        </a:p>
      </dgm:t>
    </dgm:pt>
    <dgm:pt modelId="{640BECDA-1913-46FF-AD07-18AC0CDCBE45}" type="sibTrans" cxnId="{85FAE7D2-7769-4F41-BC2D-E9ECFDE3D4AE}">
      <dgm:prSet/>
      <dgm:spPr/>
      <dgm:t>
        <a:bodyPr/>
        <a:lstStyle/>
        <a:p>
          <a:endParaRPr lang="en-US"/>
        </a:p>
      </dgm:t>
    </dgm:pt>
    <dgm:pt modelId="{724B2671-7044-4B96-AD14-10EF31B1E819}" type="pres">
      <dgm:prSet presAssocID="{8EA836DC-9A1E-4614-AE27-5F1056FA9DD4}" presName="composite" presStyleCnt="0">
        <dgm:presLayoutVars>
          <dgm:chMax val="1"/>
          <dgm:dir/>
          <dgm:resizeHandles val="exact"/>
        </dgm:presLayoutVars>
      </dgm:prSet>
      <dgm:spPr/>
    </dgm:pt>
    <dgm:pt modelId="{A87B89B8-3EF5-4969-914C-C4149EFBA64E}" type="pres">
      <dgm:prSet presAssocID="{8EA836DC-9A1E-4614-AE27-5F1056FA9DD4}" presName="radial" presStyleCnt="0">
        <dgm:presLayoutVars>
          <dgm:animLvl val="ctr"/>
        </dgm:presLayoutVars>
      </dgm:prSet>
      <dgm:spPr/>
    </dgm:pt>
    <dgm:pt modelId="{A7A0A66E-3097-4735-AB7F-28CB28F9810D}" type="pres">
      <dgm:prSet presAssocID="{3595B743-CD28-4083-8386-58CD0DEE5A6D}" presName="centerShape" presStyleLbl="vennNode1" presStyleIdx="0" presStyleCnt="1"/>
      <dgm:spPr/>
    </dgm:pt>
  </dgm:ptLst>
  <dgm:cxnLst>
    <dgm:cxn modelId="{5DD8AD5C-FE2B-4856-81C8-43A1D6E728C2}" type="presOf" srcId="{8EA836DC-9A1E-4614-AE27-5F1056FA9DD4}" destId="{724B2671-7044-4B96-AD14-10EF31B1E819}" srcOrd="0" destOrd="0" presId="urn:microsoft.com/office/officeart/2005/8/layout/radial3"/>
    <dgm:cxn modelId="{22F39161-AEE0-434F-A8A0-66F538B7CDE2}" type="presOf" srcId="{3595B743-CD28-4083-8386-58CD0DEE5A6D}" destId="{A7A0A66E-3097-4735-AB7F-28CB28F9810D}" srcOrd="0" destOrd="0" presId="urn:microsoft.com/office/officeart/2005/8/layout/radial3"/>
    <dgm:cxn modelId="{85FAE7D2-7769-4F41-BC2D-E9ECFDE3D4AE}" srcId="{8EA836DC-9A1E-4614-AE27-5F1056FA9DD4}" destId="{3595B743-CD28-4083-8386-58CD0DEE5A6D}" srcOrd="0" destOrd="0" parTransId="{D62AA955-AC33-4F2A-9F76-CC6F304E6B83}" sibTransId="{640BECDA-1913-46FF-AD07-18AC0CDCBE45}"/>
    <dgm:cxn modelId="{4CE3FD90-913E-46CE-9B71-34B297FFCB70}" type="presParOf" srcId="{724B2671-7044-4B96-AD14-10EF31B1E819}" destId="{A87B89B8-3EF5-4969-914C-C4149EFBA64E}" srcOrd="0" destOrd="0" presId="urn:microsoft.com/office/officeart/2005/8/layout/radial3"/>
    <dgm:cxn modelId="{DE850B39-89EF-44BC-8A34-C03E35969F85}" type="presParOf" srcId="{A87B89B8-3EF5-4969-914C-C4149EFBA64E}" destId="{A7A0A66E-3097-4735-AB7F-28CB28F9810D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A836DC-9A1E-4614-AE27-5F1056FA9DD4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95B743-CD28-4083-8386-58CD0DEE5A6D}">
      <dgm:prSet phldrT="[Text]"/>
      <dgm:spPr>
        <a:solidFill>
          <a:schemeClr val="tx2">
            <a:shade val="30000"/>
            <a:satMod val="115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Total Cost of Ownership</a:t>
          </a:r>
        </a:p>
      </dgm:t>
    </dgm:pt>
    <dgm:pt modelId="{D62AA955-AC33-4F2A-9F76-CC6F304E6B83}" type="parTrans" cxnId="{85FAE7D2-7769-4F41-BC2D-E9ECFDE3D4AE}">
      <dgm:prSet/>
      <dgm:spPr/>
      <dgm:t>
        <a:bodyPr/>
        <a:lstStyle/>
        <a:p>
          <a:endParaRPr lang="en-US"/>
        </a:p>
      </dgm:t>
    </dgm:pt>
    <dgm:pt modelId="{640BECDA-1913-46FF-AD07-18AC0CDCBE45}" type="sibTrans" cxnId="{85FAE7D2-7769-4F41-BC2D-E9ECFDE3D4AE}">
      <dgm:prSet/>
      <dgm:spPr/>
      <dgm:t>
        <a:bodyPr/>
        <a:lstStyle/>
        <a:p>
          <a:endParaRPr lang="en-US"/>
        </a:p>
      </dgm:t>
    </dgm:pt>
    <dgm:pt modelId="{A02ADB43-CF0E-4205-8439-526ED80E3D32}">
      <dgm:prSet phldrT="[Text]" custT="1"/>
      <dgm:spPr>
        <a:solidFill>
          <a:schemeClr val="accent4">
            <a:lumMod val="75000"/>
            <a:alpha val="50000"/>
          </a:schemeClr>
        </a:solidFill>
        <a:ln>
          <a:solidFill>
            <a:schemeClr val="accent4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sz="1800" b="1" dirty="0">
              <a:solidFill>
                <a:schemeClr val="tx2"/>
              </a:solidFill>
            </a:rPr>
            <a:t>Service</a:t>
          </a:r>
        </a:p>
      </dgm:t>
    </dgm:pt>
    <dgm:pt modelId="{DBB979EE-36CB-4921-BEA0-28E6B6AEDDA4}" type="parTrans" cxnId="{59E913C7-A60E-4582-A66C-E8F2E997ECEB}">
      <dgm:prSet/>
      <dgm:spPr/>
      <dgm:t>
        <a:bodyPr/>
        <a:lstStyle/>
        <a:p>
          <a:endParaRPr lang="en-US"/>
        </a:p>
      </dgm:t>
    </dgm:pt>
    <dgm:pt modelId="{57D38196-2D4E-499D-B7C6-8989D5B7C416}" type="sibTrans" cxnId="{59E913C7-A60E-4582-A66C-E8F2E997ECEB}">
      <dgm:prSet/>
      <dgm:spPr/>
      <dgm:t>
        <a:bodyPr/>
        <a:lstStyle/>
        <a:p>
          <a:endParaRPr lang="en-US"/>
        </a:p>
      </dgm:t>
    </dgm:pt>
    <dgm:pt modelId="{AEAE5719-B64E-47A7-A7C8-620BEEA7BCEB}">
      <dgm:prSet phldrT="[Text]" custT="1"/>
      <dgm:spPr>
        <a:solidFill>
          <a:schemeClr val="accent1">
            <a:lumMod val="75000"/>
            <a:alpha val="50000"/>
          </a:schemeClr>
        </a:solidFill>
        <a:ln>
          <a:solidFill>
            <a:schemeClr val="accent1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sz="1800" b="1" dirty="0">
              <a:solidFill>
                <a:schemeClr val="tx2"/>
              </a:solidFill>
            </a:rPr>
            <a:t>Consistency</a:t>
          </a:r>
        </a:p>
      </dgm:t>
    </dgm:pt>
    <dgm:pt modelId="{64B4ADF2-5A2D-40A2-A5EB-AB32F587772E}" type="parTrans" cxnId="{451E7351-68C4-421D-8C03-319F3DB0E4E4}">
      <dgm:prSet/>
      <dgm:spPr/>
      <dgm:t>
        <a:bodyPr/>
        <a:lstStyle/>
        <a:p>
          <a:endParaRPr lang="en-US"/>
        </a:p>
      </dgm:t>
    </dgm:pt>
    <dgm:pt modelId="{884F3A2D-202F-45E2-98C8-D8050C02DF25}" type="sibTrans" cxnId="{451E7351-68C4-421D-8C03-319F3DB0E4E4}">
      <dgm:prSet/>
      <dgm:spPr/>
      <dgm:t>
        <a:bodyPr/>
        <a:lstStyle/>
        <a:p>
          <a:endParaRPr lang="en-US"/>
        </a:p>
      </dgm:t>
    </dgm:pt>
    <dgm:pt modelId="{1A41DF0D-A68E-479C-8CD3-CCAF2AD729F0}">
      <dgm:prSet phldrT="[Text]" custT="1"/>
      <dgm:spPr>
        <a:solidFill>
          <a:schemeClr val="accent3">
            <a:lumMod val="75000"/>
            <a:alpha val="50000"/>
          </a:schemeClr>
        </a:solidFill>
        <a:ln>
          <a:solidFill>
            <a:schemeClr val="accent3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sz="1800" b="1" dirty="0">
              <a:solidFill>
                <a:schemeClr val="tx2"/>
              </a:solidFill>
            </a:rPr>
            <a:t>Grow With Client &amp; Innovate</a:t>
          </a:r>
        </a:p>
      </dgm:t>
    </dgm:pt>
    <dgm:pt modelId="{B18CD575-FC7C-43A3-8B09-68B5D9CB772C}" type="parTrans" cxnId="{C02009A5-AB7A-46D9-8BDD-3EA96D71CF15}">
      <dgm:prSet/>
      <dgm:spPr/>
      <dgm:t>
        <a:bodyPr/>
        <a:lstStyle/>
        <a:p>
          <a:endParaRPr lang="en-US"/>
        </a:p>
      </dgm:t>
    </dgm:pt>
    <dgm:pt modelId="{22291775-2CD9-4962-8EC6-4E2A19D2442E}" type="sibTrans" cxnId="{C02009A5-AB7A-46D9-8BDD-3EA96D71CF15}">
      <dgm:prSet/>
      <dgm:spPr/>
      <dgm:t>
        <a:bodyPr/>
        <a:lstStyle/>
        <a:p>
          <a:endParaRPr lang="en-US"/>
        </a:p>
      </dgm:t>
    </dgm:pt>
    <dgm:pt modelId="{BEE07E14-D323-4F6F-B4EC-4061DD4524F8}">
      <dgm:prSet phldrT="[Text]" custT="1"/>
      <dgm:spPr>
        <a:solidFill>
          <a:schemeClr val="accent5">
            <a:lumMod val="75000"/>
            <a:alpha val="50000"/>
          </a:schemeClr>
        </a:solidFill>
        <a:ln>
          <a:solidFill>
            <a:schemeClr val="accent5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sz="1800" b="1" dirty="0">
              <a:solidFill>
                <a:schemeClr val="tx2"/>
              </a:solidFill>
            </a:rPr>
            <a:t>Global/ Multinational Fit</a:t>
          </a:r>
        </a:p>
      </dgm:t>
    </dgm:pt>
    <dgm:pt modelId="{DE3D3F63-6DFE-4B3A-839B-FD4CC5850153}" type="parTrans" cxnId="{93C49804-5F36-4AD0-BC87-AD2958E6AE95}">
      <dgm:prSet/>
      <dgm:spPr/>
      <dgm:t>
        <a:bodyPr/>
        <a:lstStyle/>
        <a:p>
          <a:endParaRPr lang="en-US"/>
        </a:p>
      </dgm:t>
    </dgm:pt>
    <dgm:pt modelId="{C6B4939B-60F4-4775-85AB-857047942AAE}" type="sibTrans" cxnId="{93C49804-5F36-4AD0-BC87-AD2958E6AE95}">
      <dgm:prSet/>
      <dgm:spPr/>
      <dgm:t>
        <a:bodyPr/>
        <a:lstStyle/>
        <a:p>
          <a:endParaRPr lang="en-US"/>
        </a:p>
      </dgm:t>
    </dgm:pt>
    <dgm:pt modelId="{724B2671-7044-4B96-AD14-10EF31B1E819}" type="pres">
      <dgm:prSet presAssocID="{8EA836DC-9A1E-4614-AE27-5F1056FA9DD4}" presName="composite" presStyleCnt="0">
        <dgm:presLayoutVars>
          <dgm:chMax val="1"/>
          <dgm:dir/>
          <dgm:resizeHandles val="exact"/>
        </dgm:presLayoutVars>
      </dgm:prSet>
      <dgm:spPr/>
    </dgm:pt>
    <dgm:pt modelId="{A87B89B8-3EF5-4969-914C-C4149EFBA64E}" type="pres">
      <dgm:prSet presAssocID="{8EA836DC-9A1E-4614-AE27-5F1056FA9DD4}" presName="radial" presStyleCnt="0">
        <dgm:presLayoutVars>
          <dgm:animLvl val="ctr"/>
        </dgm:presLayoutVars>
      </dgm:prSet>
      <dgm:spPr/>
    </dgm:pt>
    <dgm:pt modelId="{A7A0A66E-3097-4735-AB7F-28CB28F9810D}" type="pres">
      <dgm:prSet presAssocID="{3595B743-CD28-4083-8386-58CD0DEE5A6D}" presName="centerShape" presStyleLbl="vennNode1" presStyleIdx="0" presStyleCnt="5" custScaleX="109016" custScaleY="100208" custLinFactNeighborX="568" custLinFactNeighborY="283"/>
      <dgm:spPr/>
    </dgm:pt>
    <dgm:pt modelId="{F71EE71C-1AF0-4667-B4BE-F47314C0442A}" type="pres">
      <dgm:prSet presAssocID="{A02ADB43-CF0E-4205-8439-526ED80E3D32}" presName="node" presStyleLbl="vennNode1" presStyleIdx="1" presStyleCnt="5" custScaleX="177691" custScaleY="100344" custRadScaleRad="100000" custRadScaleInc="90">
        <dgm:presLayoutVars>
          <dgm:bulletEnabled val="1"/>
        </dgm:presLayoutVars>
      </dgm:prSet>
      <dgm:spPr/>
    </dgm:pt>
    <dgm:pt modelId="{893E24FE-FE1E-4EE4-AE0C-E92C13827E38}" type="pres">
      <dgm:prSet presAssocID="{AEAE5719-B64E-47A7-A7C8-620BEEA7BCEB}" presName="node" presStyleLbl="vennNode1" presStyleIdx="2" presStyleCnt="5" custScaleX="161061" custScaleY="103880" custRadScaleRad="131305" custRadScaleInc="365">
        <dgm:presLayoutVars>
          <dgm:bulletEnabled val="1"/>
        </dgm:presLayoutVars>
      </dgm:prSet>
      <dgm:spPr/>
    </dgm:pt>
    <dgm:pt modelId="{92768735-DD20-4295-A741-8CE65DDC22CF}" type="pres">
      <dgm:prSet presAssocID="{1A41DF0D-A68E-479C-8CD3-CCAF2AD729F0}" presName="node" presStyleLbl="vennNode1" presStyleIdx="3" presStyleCnt="5" custScaleX="174731" custScaleY="95674" custRadScaleRad="100864">
        <dgm:presLayoutVars>
          <dgm:bulletEnabled val="1"/>
        </dgm:presLayoutVars>
      </dgm:prSet>
      <dgm:spPr/>
    </dgm:pt>
    <dgm:pt modelId="{590A69AB-5197-4AB9-81FD-6A47770A9426}" type="pres">
      <dgm:prSet presAssocID="{BEE07E14-D323-4F6F-B4EC-4061DD4524F8}" presName="node" presStyleLbl="vennNode1" presStyleIdx="4" presStyleCnt="5" custScaleX="166775" custScaleY="103880" custRadScaleRad="126840" custRadScaleInc="-379">
        <dgm:presLayoutVars>
          <dgm:bulletEnabled val="1"/>
        </dgm:presLayoutVars>
      </dgm:prSet>
      <dgm:spPr/>
    </dgm:pt>
  </dgm:ptLst>
  <dgm:cxnLst>
    <dgm:cxn modelId="{93C49804-5F36-4AD0-BC87-AD2958E6AE95}" srcId="{3595B743-CD28-4083-8386-58CD0DEE5A6D}" destId="{BEE07E14-D323-4F6F-B4EC-4061DD4524F8}" srcOrd="3" destOrd="0" parTransId="{DE3D3F63-6DFE-4B3A-839B-FD4CC5850153}" sibTransId="{C6B4939B-60F4-4775-85AB-857047942AAE}"/>
    <dgm:cxn modelId="{D262E30E-73C2-479E-B7BF-EEFEF7222B2B}" type="presOf" srcId="{BEE07E14-D323-4F6F-B4EC-4061DD4524F8}" destId="{590A69AB-5197-4AB9-81FD-6A47770A9426}" srcOrd="0" destOrd="0" presId="urn:microsoft.com/office/officeart/2005/8/layout/radial3"/>
    <dgm:cxn modelId="{14F16128-D3FD-4A84-9E85-E9A55A07D412}" type="presOf" srcId="{A02ADB43-CF0E-4205-8439-526ED80E3D32}" destId="{F71EE71C-1AF0-4667-B4BE-F47314C0442A}" srcOrd="0" destOrd="0" presId="urn:microsoft.com/office/officeart/2005/8/layout/radial3"/>
    <dgm:cxn modelId="{5DD8AD5C-FE2B-4856-81C8-43A1D6E728C2}" type="presOf" srcId="{8EA836DC-9A1E-4614-AE27-5F1056FA9DD4}" destId="{724B2671-7044-4B96-AD14-10EF31B1E819}" srcOrd="0" destOrd="0" presId="urn:microsoft.com/office/officeart/2005/8/layout/radial3"/>
    <dgm:cxn modelId="{22F39161-AEE0-434F-A8A0-66F538B7CDE2}" type="presOf" srcId="{3595B743-CD28-4083-8386-58CD0DEE5A6D}" destId="{A7A0A66E-3097-4735-AB7F-28CB28F9810D}" srcOrd="0" destOrd="0" presId="urn:microsoft.com/office/officeart/2005/8/layout/radial3"/>
    <dgm:cxn modelId="{451E7351-68C4-421D-8C03-319F3DB0E4E4}" srcId="{3595B743-CD28-4083-8386-58CD0DEE5A6D}" destId="{AEAE5719-B64E-47A7-A7C8-620BEEA7BCEB}" srcOrd="1" destOrd="0" parTransId="{64B4ADF2-5A2D-40A2-A5EB-AB32F587772E}" sibTransId="{884F3A2D-202F-45E2-98C8-D8050C02DF25}"/>
    <dgm:cxn modelId="{B0B5A683-81F1-493A-B86D-37F2C3D2F813}" type="presOf" srcId="{1A41DF0D-A68E-479C-8CD3-CCAF2AD729F0}" destId="{92768735-DD20-4295-A741-8CE65DDC22CF}" srcOrd="0" destOrd="0" presId="urn:microsoft.com/office/officeart/2005/8/layout/radial3"/>
    <dgm:cxn modelId="{0B09C49E-F2CE-4689-9E62-69941F149DB3}" type="presOf" srcId="{AEAE5719-B64E-47A7-A7C8-620BEEA7BCEB}" destId="{893E24FE-FE1E-4EE4-AE0C-E92C13827E38}" srcOrd="0" destOrd="0" presId="urn:microsoft.com/office/officeart/2005/8/layout/radial3"/>
    <dgm:cxn modelId="{C02009A5-AB7A-46D9-8BDD-3EA96D71CF15}" srcId="{3595B743-CD28-4083-8386-58CD0DEE5A6D}" destId="{1A41DF0D-A68E-479C-8CD3-CCAF2AD729F0}" srcOrd="2" destOrd="0" parTransId="{B18CD575-FC7C-43A3-8B09-68B5D9CB772C}" sibTransId="{22291775-2CD9-4962-8EC6-4E2A19D2442E}"/>
    <dgm:cxn modelId="{59E913C7-A60E-4582-A66C-E8F2E997ECEB}" srcId="{3595B743-CD28-4083-8386-58CD0DEE5A6D}" destId="{A02ADB43-CF0E-4205-8439-526ED80E3D32}" srcOrd="0" destOrd="0" parTransId="{DBB979EE-36CB-4921-BEA0-28E6B6AEDDA4}" sibTransId="{57D38196-2D4E-499D-B7C6-8989D5B7C416}"/>
    <dgm:cxn modelId="{85FAE7D2-7769-4F41-BC2D-E9ECFDE3D4AE}" srcId="{8EA836DC-9A1E-4614-AE27-5F1056FA9DD4}" destId="{3595B743-CD28-4083-8386-58CD0DEE5A6D}" srcOrd="0" destOrd="0" parTransId="{D62AA955-AC33-4F2A-9F76-CC6F304E6B83}" sibTransId="{640BECDA-1913-46FF-AD07-18AC0CDCBE45}"/>
    <dgm:cxn modelId="{4CE3FD90-913E-46CE-9B71-34B297FFCB70}" type="presParOf" srcId="{724B2671-7044-4B96-AD14-10EF31B1E819}" destId="{A87B89B8-3EF5-4969-914C-C4149EFBA64E}" srcOrd="0" destOrd="0" presId="urn:microsoft.com/office/officeart/2005/8/layout/radial3"/>
    <dgm:cxn modelId="{DE850B39-89EF-44BC-8A34-C03E35969F85}" type="presParOf" srcId="{A87B89B8-3EF5-4969-914C-C4149EFBA64E}" destId="{A7A0A66E-3097-4735-AB7F-28CB28F9810D}" srcOrd="0" destOrd="0" presId="urn:microsoft.com/office/officeart/2005/8/layout/radial3"/>
    <dgm:cxn modelId="{6906D699-7D1C-4E93-9D92-7A1DE291E0A8}" type="presParOf" srcId="{A87B89B8-3EF5-4969-914C-C4149EFBA64E}" destId="{F71EE71C-1AF0-4667-B4BE-F47314C0442A}" srcOrd="1" destOrd="0" presId="urn:microsoft.com/office/officeart/2005/8/layout/radial3"/>
    <dgm:cxn modelId="{EC6CFE26-A99F-422F-851A-B049561B4273}" type="presParOf" srcId="{A87B89B8-3EF5-4969-914C-C4149EFBA64E}" destId="{893E24FE-FE1E-4EE4-AE0C-E92C13827E38}" srcOrd="2" destOrd="0" presId="urn:microsoft.com/office/officeart/2005/8/layout/radial3"/>
    <dgm:cxn modelId="{31AA314B-FE9A-42BA-8EEB-AE4BF7AD9BD4}" type="presParOf" srcId="{A87B89B8-3EF5-4969-914C-C4149EFBA64E}" destId="{92768735-DD20-4295-A741-8CE65DDC22CF}" srcOrd="3" destOrd="0" presId="urn:microsoft.com/office/officeart/2005/8/layout/radial3"/>
    <dgm:cxn modelId="{E61FBEDB-26AB-474D-93A5-0136040DAFFB}" type="presParOf" srcId="{A87B89B8-3EF5-4969-914C-C4149EFBA64E}" destId="{590A69AB-5197-4AB9-81FD-6A47770A942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BC1F2-A47C-47E2-948B-8E24202CF49E}">
      <dsp:nvSpPr>
        <dsp:cNvPr id="0" name=""/>
        <dsp:cNvSpPr/>
      </dsp:nvSpPr>
      <dsp:spPr>
        <a:xfrm rot="5400000">
          <a:off x="-193239" y="198021"/>
          <a:ext cx="1288261" cy="901783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Travel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solidFill>
                <a:schemeClr val="tx1"/>
              </a:solidFill>
            </a:rPr>
            <a:t>Mgmt</a:t>
          </a:r>
          <a:endParaRPr lang="en-US" sz="1400" b="1" kern="1200" dirty="0">
            <a:solidFill>
              <a:schemeClr val="tx1"/>
            </a:solidFill>
          </a:endParaRPr>
        </a:p>
      </dsp:txBody>
      <dsp:txXfrm rot="-5400000">
        <a:off x="1" y="455674"/>
        <a:ext cx="901783" cy="386478"/>
      </dsp:txXfrm>
    </dsp:sp>
    <dsp:sp modelId="{D670F665-4D84-4D6C-831F-5C631BA1D6B7}">
      <dsp:nvSpPr>
        <dsp:cNvPr id="0" name=""/>
        <dsp:cNvSpPr/>
      </dsp:nvSpPr>
      <dsp:spPr>
        <a:xfrm rot="5400000">
          <a:off x="3689586" y="-2783020"/>
          <a:ext cx="837810" cy="6413416"/>
        </a:xfrm>
        <a:prstGeom prst="round2SameRect">
          <a:avLst/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Detailed Data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Ease of Implementation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Program Compliance</a:t>
          </a:r>
        </a:p>
      </dsp:txBody>
      <dsp:txXfrm rot="-5400000">
        <a:off x="901784" y="45681"/>
        <a:ext cx="6372517" cy="756012"/>
      </dsp:txXfrm>
    </dsp:sp>
    <dsp:sp modelId="{F6587E16-DDAE-4461-AB19-10467BB47E87}">
      <dsp:nvSpPr>
        <dsp:cNvPr id="0" name=""/>
        <dsp:cNvSpPr/>
      </dsp:nvSpPr>
      <dsp:spPr>
        <a:xfrm rot="5400000">
          <a:off x="-193239" y="1340212"/>
          <a:ext cx="1288261" cy="901783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Procure-</a:t>
          </a:r>
          <a:r>
            <a:rPr lang="en-US" sz="1400" b="1" kern="1200" dirty="0" err="1">
              <a:solidFill>
                <a:schemeClr val="tx1"/>
              </a:solidFill>
            </a:rPr>
            <a:t>ment</a:t>
          </a:r>
          <a:endParaRPr lang="en-US" sz="1400" b="1" kern="1200" dirty="0">
            <a:solidFill>
              <a:schemeClr val="tx1"/>
            </a:solidFill>
          </a:endParaRPr>
        </a:p>
      </dsp:txBody>
      <dsp:txXfrm rot="-5400000">
        <a:off x="1" y="1597865"/>
        <a:ext cx="901783" cy="386478"/>
      </dsp:txXfrm>
    </dsp:sp>
    <dsp:sp modelId="{FF84889C-3D2D-4016-BBCB-404C09B1D672}">
      <dsp:nvSpPr>
        <dsp:cNvPr id="0" name=""/>
        <dsp:cNvSpPr/>
      </dsp:nvSpPr>
      <dsp:spPr>
        <a:xfrm rot="5400000">
          <a:off x="3689806" y="-1641049"/>
          <a:ext cx="837370" cy="6413416"/>
        </a:xfrm>
        <a:prstGeom prst="round2Same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Total Cost of Ownership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Detailed Reporting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Program Compliance</a:t>
          </a:r>
        </a:p>
      </dsp:txBody>
      <dsp:txXfrm rot="-5400000">
        <a:off x="901784" y="1187850"/>
        <a:ext cx="6372539" cy="755616"/>
      </dsp:txXfrm>
    </dsp:sp>
    <dsp:sp modelId="{6146A4C9-C966-4704-8E20-BAFD81F8F3EF}">
      <dsp:nvSpPr>
        <dsp:cNvPr id="0" name=""/>
        <dsp:cNvSpPr/>
      </dsp:nvSpPr>
      <dsp:spPr>
        <a:xfrm rot="5400000">
          <a:off x="-193239" y="2482403"/>
          <a:ext cx="1288261" cy="901783"/>
        </a:xfrm>
        <a:prstGeom prst="chevron">
          <a:avLst/>
        </a:prstGeom>
        <a:solidFill>
          <a:schemeClr val="accent5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Finance</a:t>
          </a:r>
        </a:p>
      </dsp:txBody>
      <dsp:txXfrm rot="-5400000">
        <a:off x="1" y="2740056"/>
        <a:ext cx="901783" cy="386478"/>
      </dsp:txXfrm>
    </dsp:sp>
    <dsp:sp modelId="{DABBA155-B15C-42B8-BBF0-771BF8B5E568}">
      <dsp:nvSpPr>
        <dsp:cNvPr id="0" name=""/>
        <dsp:cNvSpPr/>
      </dsp:nvSpPr>
      <dsp:spPr>
        <a:xfrm rot="5400000">
          <a:off x="3689806" y="-498858"/>
          <a:ext cx="837370" cy="6413416"/>
        </a:xfrm>
        <a:prstGeom prst="round2SameRect">
          <a:avLst/>
        </a:prstGeom>
        <a:solidFill>
          <a:schemeClr val="accent5">
            <a:lumMod val="60000"/>
            <a:lumOff val="40000"/>
            <a:alpha val="9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Secured Payment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Automated Reconciliation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System Integration</a:t>
          </a:r>
        </a:p>
      </dsp:txBody>
      <dsp:txXfrm rot="-5400000">
        <a:off x="901784" y="2330041"/>
        <a:ext cx="6372539" cy="755616"/>
      </dsp:txXfrm>
    </dsp:sp>
    <dsp:sp modelId="{5A322DC5-CBC4-4452-BE3F-DCD2420866CF}">
      <dsp:nvSpPr>
        <dsp:cNvPr id="0" name=""/>
        <dsp:cNvSpPr/>
      </dsp:nvSpPr>
      <dsp:spPr>
        <a:xfrm rot="5400000">
          <a:off x="-193239" y="3624595"/>
          <a:ext cx="1288261" cy="901783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Traveler</a:t>
          </a:r>
        </a:p>
      </dsp:txBody>
      <dsp:txXfrm rot="-5400000">
        <a:off x="1" y="3882248"/>
        <a:ext cx="901783" cy="386478"/>
      </dsp:txXfrm>
    </dsp:sp>
    <dsp:sp modelId="{45B6EF5E-0CFA-4D48-8A5B-AAE871E8B6B9}">
      <dsp:nvSpPr>
        <dsp:cNvPr id="0" name=""/>
        <dsp:cNvSpPr/>
      </dsp:nvSpPr>
      <dsp:spPr>
        <a:xfrm rot="5400000">
          <a:off x="3689806" y="643332"/>
          <a:ext cx="837370" cy="6413416"/>
        </a:xfrm>
        <a:prstGeom prst="round2Same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Ease of Use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Simplified Expense Reporting</a:t>
          </a:r>
        </a:p>
      </dsp:txBody>
      <dsp:txXfrm rot="-5400000">
        <a:off x="901784" y="3472232"/>
        <a:ext cx="6372539" cy="7556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0A66E-3097-4735-AB7F-28CB28F9810D}">
      <dsp:nvSpPr>
        <dsp:cNvPr id="0" name=""/>
        <dsp:cNvSpPr/>
      </dsp:nvSpPr>
      <dsp:spPr>
        <a:xfrm>
          <a:off x="680920" y="0"/>
          <a:ext cx="2819400" cy="2819400"/>
        </a:xfrm>
        <a:prstGeom prst="ellipse">
          <a:avLst/>
        </a:prstGeom>
        <a:solidFill>
          <a:schemeClr val="tx2">
            <a:shade val="30000"/>
            <a:satMod val="115000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Total Cost of Ownership</a:t>
          </a:r>
        </a:p>
      </dsp:txBody>
      <dsp:txXfrm>
        <a:off x="1093812" y="412892"/>
        <a:ext cx="1993616" cy="1993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0A66E-3097-4735-AB7F-28CB28F9810D}">
      <dsp:nvSpPr>
        <dsp:cNvPr id="0" name=""/>
        <dsp:cNvSpPr/>
      </dsp:nvSpPr>
      <dsp:spPr>
        <a:xfrm>
          <a:off x="2114885" y="1074148"/>
          <a:ext cx="2856835" cy="2626016"/>
        </a:xfrm>
        <a:prstGeom prst="ellipse">
          <a:avLst/>
        </a:prstGeom>
        <a:solidFill>
          <a:schemeClr val="tx2">
            <a:shade val="30000"/>
            <a:satMod val="115000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Total Cost of Ownership</a:t>
          </a:r>
        </a:p>
      </dsp:txBody>
      <dsp:txXfrm>
        <a:off x="2533259" y="1458719"/>
        <a:ext cx="2020087" cy="1856874"/>
      </dsp:txXfrm>
    </dsp:sp>
    <dsp:sp modelId="{F71EE71C-1AF0-4667-B4BE-F47314C0442A}">
      <dsp:nvSpPr>
        <dsp:cNvPr id="0" name=""/>
        <dsp:cNvSpPr/>
      </dsp:nvSpPr>
      <dsp:spPr>
        <a:xfrm>
          <a:off x="2362202" y="13513"/>
          <a:ext cx="2328254" cy="1314790"/>
        </a:xfrm>
        <a:prstGeom prst="ellipse">
          <a:avLst/>
        </a:prstGeom>
        <a:solidFill>
          <a:schemeClr val="accent4">
            <a:lumMod val="75000"/>
            <a:alpha val="50000"/>
          </a:schemeClr>
        </a:solidFill>
        <a:ln w="25400" cap="flat" cmpd="sng" algn="ctr">
          <a:solidFill>
            <a:schemeClr val="accent4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/>
              </a:solidFill>
            </a:rPr>
            <a:t>Service</a:t>
          </a:r>
        </a:p>
      </dsp:txBody>
      <dsp:txXfrm>
        <a:off x="2703167" y="206060"/>
        <a:ext cx="1646324" cy="929696"/>
      </dsp:txXfrm>
    </dsp:sp>
    <dsp:sp modelId="{893E24FE-FE1E-4EE4-AE0C-E92C13827E38}">
      <dsp:nvSpPr>
        <dsp:cNvPr id="0" name=""/>
        <dsp:cNvSpPr/>
      </dsp:nvSpPr>
      <dsp:spPr>
        <a:xfrm>
          <a:off x="4709541" y="1709784"/>
          <a:ext cx="2110354" cy="1361121"/>
        </a:xfrm>
        <a:prstGeom prst="ellipse">
          <a:avLst/>
        </a:prstGeom>
        <a:solidFill>
          <a:schemeClr val="accent1">
            <a:lumMod val="75000"/>
            <a:alpha val="5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/>
              </a:solidFill>
            </a:rPr>
            <a:t>Consistency</a:t>
          </a:r>
        </a:p>
      </dsp:txBody>
      <dsp:txXfrm>
        <a:off x="5018595" y="1909116"/>
        <a:ext cx="1492246" cy="962457"/>
      </dsp:txXfrm>
    </dsp:sp>
    <dsp:sp modelId="{92768735-DD20-4295-A741-8CE65DDC22CF}">
      <dsp:nvSpPr>
        <dsp:cNvPr id="0" name=""/>
        <dsp:cNvSpPr/>
      </dsp:nvSpPr>
      <dsp:spPr>
        <a:xfrm>
          <a:off x="2379181" y="3470800"/>
          <a:ext cx="2289470" cy="1253599"/>
        </a:xfrm>
        <a:prstGeom prst="ellipse">
          <a:avLst/>
        </a:prstGeom>
        <a:solidFill>
          <a:schemeClr val="accent3">
            <a:lumMod val="75000"/>
            <a:alpha val="5000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/>
              </a:solidFill>
            </a:rPr>
            <a:t>Grow With Client &amp; Innovate</a:t>
          </a:r>
        </a:p>
      </dsp:txBody>
      <dsp:txXfrm>
        <a:off x="2714466" y="3654385"/>
        <a:ext cx="1618900" cy="886429"/>
      </dsp:txXfrm>
    </dsp:sp>
    <dsp:sp modelId="{590A69AB-5197-4AB9-81FD-6A47770A9426}">
      <dsp:nvSpPr>
        <dsp:cNvPr id="0" name=""/>
        <dsp:cNvSpPr/>
      </dsp:nvSpPr>
      <dsp:spPr>
        <a:xfrm>
          <a:off x="266703" y="1709823"/>
          <a:ext cx="2185224" cy="1361121"/>
        </a:xfrm>
        <a:prstGeom prst="ellipse">
          <a:avLst/>
        </a:prstGeom>
        <a:solidFill>
          <a:schemeClr val="accent5">
            <a:lumMod val="75000"/>
            <a:alpha val="5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/>
              </a:solidFill>
            </a:rPr>
            <a:t>Global/ Multinational Fit</a:t>
          </a:r>
        </a:p>
      </dsp:txBody>
      <dsp:txXfrm>
        <a:off x="586722" y="1909155"/>
        <a:ext cx="1545186" cy="962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6065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1" tIns="45365" rIns="90731" bIns="45365" numCol="1" anchor="t" anchorCtr="0" compatLnSpc="1">
            <a:prstTxWarp prst="textNoShape">
              <a:avLst/>
            </a:prstTxWarp>
          </a:bodyPr>
          <a:lstStyle>
            <a:lvl1pPr algn="l" defTabSz="90727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100"/>
            </a:lvl1pPr>
          </a:lstStyle>
          <a:p>
            <a:endParaRPr lang="de-DE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091" y="1"/>
            <a:ext cx="2946065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1" tIns="45365" rIns="90731" bIns="45365" numCol="1" anchor="t" anchorCtr="0" compatLnSpc="1">
            <a:prstTxWarp prst="textNoShape">
              <a:avLst/>
            </a:prstTxWarp>
          </a:bodyPr>
          <a:lstStyle>
            <a:lvl1pPr algn="r" defTabSz="90727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100"/>
            </a:lvl1pPr>
          </a:lstStyle>
          <a:p>
            <a:endParaRPr lang="de-DE"/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7766"/>
            <a:ext cx="2946065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1" tIns="45365" rIns="90731" bIns="45365" numCol="1" anchor="b" anchorCtr="0" compatLnSpc="1">
            <a:prstTxWarp prst="textNoShape">
              <a:avLst/>
            </a:prstTxWarp>
          </a:bodyPr>
          <a:lstStyle>
            <a:lvl1pPr algn="l" defTabSz="90727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100"/>
            </a:lvl1pPr>
          </a:lstStyle>
          <a:p>
            <a:endParaRPr lang="de-DE"/>
          </a:p>
        </p:txBody>
      </p:sp>
      <p:sp>
        <p:nvSpPr>
          <p:cNvPr id="206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091" y="9427766"/>
            <a:ext cx="2946065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31" tIns="45365" rIns="90731" bIns="45365" numCol="1" anchor="b" anchorCtr="0" compatLnSpc="1">
            <a:prstTxWarp prst="textNoShape">
              <a:avLst/>
            </a:prstTxWarp>
          </a:bodyPr>
          <a:lstStyle>
            <a:lvl1pPr algn="r" defTabSz="90727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100"/>
            </a:lvl1pPr>
          </a:lstStyle>
          <a:p>
            <a:fld id="{2226C7BE-F821-41BF-B457-2CA846BAA8C6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516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6065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t" anchorCtr="0" compatLnSpc="1">
            <a:prstTxWarp prst="textNoShape">
              <a:avLst/>
            </a:prstTxWarp>
          </a:bodyPr>
          <a:lstStyle>
            <a:lvl1pPr algn="l" defTabSz="955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612" y="1"/>
            <a:ext cx="2946064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t" anchorCtr="0" compatLnSpc="1">
            <a:prstTxWarp prst="textNoShape">
              <a:avLst/>
            </a:prstTxWarp>
          </a:bodyPr>
          <a:lstStyle>
            <a:lvl1pPr algn="r" defTabSz="955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de-D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585" y="4714652"/>
            <a:ext cx="4980505" cy="446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Klicken Sie, um die Formate des Vorlagentextes zu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845"/>
            <a:ext cx="2946065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b" anchorCtr="0" compatLnSpc="1">
            <a:prstTxWarp prst="textNoShape">
              <a:avLst/>
            </a:prstTxWarp>
          </a:bodyPr>
          <a:lstStyle>
            <a:lvl1pPr algn="l" defTabSz="955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612" y="9430845"/>
            <a:ext cx="2946064" cy="4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93" tIns="47846" rIns="95693" bIns="47846" numCol="1" anchor="b" anchorCtr="0" compatLnSpc="1">
            <a:prstTxWarp prst="textNoShape">
              <a:avLst/>
            </a:prstTxWarp>
          </a:bodyPr>
          <a:lstStyle>
            <a:lvl1pPr algn="r" defTabSz="9559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/>
            </a:lvl1pPr>
          </a:lstStyle>
          <a:p>
            <a:fld id="{04584ECB-0ADA-4CF5-806F-996E847E4E19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724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358775" indent="-171450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tabLst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541338" indent="-171450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715963" indent="-171450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898525" indent="-171450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9658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0510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9568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259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017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1810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4614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0219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1875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4225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Rewards</a:t>
            </a:r>
            <a:r>
              <a:rPr lang="en-US" baseline="0" dirty="0"/>
              <a:t> – deducted from payout.   Ramp up – sufficient to meet 1</a:t>
            </a:r>
            <a:r>
              <a:rPr lang="en-US" baseline="30000" dirty="0"/>
              <a:t>st</a:t>
            </a:r>
            <a:r>
              <a:rPr lang="en-US" baseline="0" dirty="0"/>
              <a:t> year goal.    Pay – penalty for late payment, different tier if individual pay   Exclusions – High cost transactions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4119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920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3174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7907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72957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09002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15511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03677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87177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3186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1227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have to</a:t>
            </a:r>
            <a:r>
              <a:rPr lang="en-US" baseline="0" dirty="0"/>
              <a:t> use personal card</a:t>
            </a:r>
          </a:p>
          <a:p>
            <a:r>
              <a:rPr lang="en-US" baseline="0" dirty="0"/>
              <a:t>No cash advance</a:t>
            </a:r>
          </a:p>
          <a:p>
            <a:r>
              <a:rPr lang="en-US" dirty="0"/>
              <a:t>Automated expense reporting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368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34740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82359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46832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108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50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8163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080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0814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683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84ECB-0ADA-4CF5-806F-996E847E4E19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668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xternal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3999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6" name="Textplatzhalt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058920"/>
            <a:ext cx="9144000" cy="2584800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8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7305675" y="0"/>
            <a:ext cx="1476000" cy="849600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65580" name="Rectangle 1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64400" y="4132800"/>
            <a:ext cx="5583600" cy="1285200"/>
          </a:xfrm>
          <a:ln/>
        </p:spPr>
        <p:txBody>
          <a:bodyPr/>
          <a:lstStyle>
            <a:lvl1pPr>
              <a:spcBef>
                <a:spcPct val="50000"/>
              </a:spcBef>
              <a:spcAft>
                <a:spcPct val="50000"/>
              </a:spcAft>
              <a:defRPr sz="32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365581" name="Rectangle 1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4400" y="5780686"/>
            <a:ext cx="5583600" cy="252000"/>
          </a:xfrm>
        </p:spPr>
        <p:txBody>
          <a:bodyPr rIns="0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1600" b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Ort, Datum / Place, Date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64400" y="5518800"/>
            <a:ext cx="5583600" cy="252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de-DE" sz="16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50000"/>
              </a:spcAft>
              <a:tabLst>
                <a:tab pos="7767638" algn="r"/>
              </a:tabLst>
            </a:pPr>
            <a:r>
              <a:rPr lang="de-DE" dirty="0"/>
              <a:t>Autor / Abteilung / </a:t>
            </a:r>
            <a:r>
              <a:rPr lang="de-DE" dirty="0" err="1"/>
              <a:t>Author’s</a:t>
            </a:r>
            <a:r>
              <a:rPr lang="de-DE" dirty="0"/>
              <a:t> name / Department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slide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P. </a:t>
            </a:r>
            <a:fld id="{9A91CF33-22B2-4FA6-9824-0C88EAAACB53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Dateiname  /  Datum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4" y="1917700"/>
            <a:ext cx="8316914" cy="648000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de-DE" dirty="0"/>
              <a:t>Titel/Title</a:t>
            </a:r>
          </a:p>
        </p:txBody>
      </p:sp>
      <p:cxnSp>
        <p:nvCxnSpPr>
          <p:cNvPr id="17" name="Gerade Verbindung 16"/>
          <p:cNvCxnSpPr/>
          <p:nvPr userDrawn="1"/>
        </p:nvCxnSpPr>
        <p:spPr bwMode="auto">
          <a:xfrm rot="10800000" flipH="1" flipV="1">
            <a:off x="519851" y="3354202"/>
            <a:ext cx="1604224" cy="75591"/>
          </a:xfrm>
          <a:prstGeom prst="line">
            <a:avLst/>
          </a:prstGeom>
          <a:solidFill>
            <a:srgbClr val="E3E4E4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/>
          <p:cNvCxnSpPr/>
          <p:nvPr userDrawn="1"/>
        </p:nvCxnSpPr>
        <p:spPr bwMode="auto">
          <a:xfrm>
            <a:off x="702416" y="3429794"/>
            <a:ext cx="1421659" cy="1588"/>
          </a:xfrm>
          <a:prstGeom prst="line">
            <a:avLst/>
          </a:prstGeom>
          <a:solidFill>
            <a:srgbClr val="E3E4E4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Textplatzhalt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612594" y="6238106"/>
            <a:ext cx="2160000" cy="129600"/>
          </a:xfrm>
        </p:spPr>
        <p:txBody>
          <a:bodyPr/>
          <a:lstStyle>
            <a:lvl1pPr>
              <a:defRPr sz="800" b="0"/>
            </a:lvl1pPr>
          </a:lstStyle>
          <a:p>
            <a:pPr lvl="0"/>
            <a:r>
              <a:rPr lang="de-DE" dirty="0"/>
              <a:t>Source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15" name="Tabellenplatzhalter 14"/>
          <p:cNvSpPr>
            <a:spLocks noGrp="1"/>
          </p:cNvSpPr>
          <p:nvPr>
            <p:ph type="tbl" sz="quarter" idx="18" hasCustomPrompt="1"/>
          </p:nvPr>
        </p:nvSpPr>
        <p:spPr>
          <a:xfrm>
            <a:off x="612594" y="2566800"/>
            <a:ext cx="7923006" cy="37800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Tabelle durch Klicken auf das Symbol hinzufügen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Dateiname  /  Datum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3999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0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295775" y="475433"/>
            <a:ext cx="5393133" cy="4752120"/>
          </a:xfrm>
          <a:custGeom>
            <a:avLst/>
            <a:gdLst>
              <a:gd name="connsiteX0" fmla="*/ 508752 w 5393133"/>
              <a:gd name="connsiteY0" fmla="*/ 5 h 4752120"/>
              <a:gd name="connsiteX1" fmla="*/ 634442 w 5393133"/>
              <a:gd name="connsiteY1" fmla="*/ 9301 h 4752120"/>
              <a:gd name="connsiteX2" fmla="*/ 3129236 w 5393133"/>
              <a:gd name="connsiteY2" fmla="*/ 468816 h 4752120"/>
              <a:gd name="connsiteX3" fmla="*/ 4940452 w 5393133"/>
              <a:gd name="connsiteY3" fmla="*/ 804635 h 4752120"/>
              <a:gd name="connsiteX4" fmla="*/ 5369187 w 5393133"/>
              <a:gd name="connsiteY4" fmla="*/ 1206871 h 4752120"/>
              <a:gd name="connsiteX5" fmla="*/ 5198299 w 5393133"/>
              <a:gd name="connsiteY5" fmla="*/ 1766934 h 4752120"/>
              <a:gd name="connsiteX6" fmla="*/ 3797650 w 5393133"/>
              <a:gd name="connsiteY6" fmla="*/ 2963370 h 4752120"/>
              <a:gd name="connsiteX7" fmla="*/ 1866852 w 5393133"/>
              <a:gd name="connsiteY7" fmla="*/ 4608718 h 4752120"/>
              <a:gd name="connsiteX8" fmla="*/ 1647334 w 5393133"/>
              <a:gd name="connsiteY8" fmla="*/ 4732888 h 4752120"/>
              <a:gd name="connsiteX9" fmla="*/ 1126312 w 5393133"/>
              <a:gd name="connsiteY9" fmla="*/ 4579842 h 4752120"/>
              <a:gd name="connsiteX10" fmla="*/ 998071 w 5393133"/>
              <a:gd name="connsiteY10" fmla="*/ 4355647 h 4752120"/>
              <a:gd name="connsiteX11" fmla="*/ 991678 w 5393133"/>
              <a:gd name="connsiteY11" fmla="*/ 4331788 h 4752120"/>
              <a:gd name="connsiteX12" fmla="*/ 17115 w 5393133"/>
              <a:gd name="connsiteY12" fmla="*/ 694669 h 4752120"/>
              <a:gd name="connsiteX13" fmla="*/ 14984 w 5393133"/>
              <a:gd name="connsiteY13" fmla="*/ 686717 h 4752120"/>
              <a:gd name="connsiteX14" fmla="*/ 0 w 5393133"/>
              <a:gd name="connsiteY14" fmla="*/ 615137 h 4752120"/>
              <a:gd name="connsiteX15" fmla="*/ 0 w 5393133"/>
              <a:gd name="connsiteY15" fmla="*/ 478966 h 4752120"/>
              <a:gd name="connsiteX16" fmla="*/ 7553 w 5393133"/>
              <a:gd name="connsiteY16" fmla="*/ 404578 h 4752120"/>
              <a:gd name="connsiteX17" fmla="*/ 382960 w 5393133"/>
              <a:gd name="connsiteY17" fmla="*/ 14177 h 4752120"/>
              <a:gd name="connsiteX18" fmla="*/ 508752 w 5393133"/>
              <a:gd name="connsiteY18" fmla="*/ 5 h 475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93133" h="4752120">
                <a:moveTo>
                  <a:pt x="508752" y="5"/>
                </a:moveTo>
                <a:cubicBezTo>
                  <a:pt x="553089" y="-155"/>
                  <a:pt x="597409" y="3597"/>
                  <a:pt x="634442" y="9301"/>
                </a:cubicBezTo>
                <a:cubicBezTo>
                  <a:pt x="634442" y="9301"/>
                  <a:pt x="685175" y="18437"/>
                  <a:pt x="3129236" y="468816"/>
                </a:cubicBezTo>
                <a:cubicBezTo>
                  <a:pt x="4886358" y="793558"/>
                  <a:pt x="4940452" y="804635"/>
                  <a:pt x="4940452" y="804635"/>
                </a:cubicBezTo>
                <a:cubicBezTo>
                  <a:pt x="5157019" y="860258"/>
                  <a:pt x="5301706" y="955029"/>
                  <a:pt x="5369187" y="1206871"/>
                </a:cubicBezTo>
                <a:cubicBezTo>
                  <a:pt x="5435957" y="1456061"/>
                  <a:pt x="5358040" y="1610480"/>
                  <a:pt x="5198299" y="1766934"/>
                </a:cubicBezTo>
                <a:cubicBezTo>
                  <a:pt x="5198299" y="1766934"/>
                  <a:pt x="5156991" y="1803574"/>
                  <a:pt x="3797650" y="2963370"/>
                </a:cubicBezTo>
                <a:cubicBezTo>
                  <a:pt x="1906931" y="4578090"/>
                  <a:pt x="1866852" y="4608718"/>
                  <a:pt x="1866852" y="4608718"/>
                </a:cubicBezTo>
                <a:cubicBezTo>
                  <a:pt x="1808414" y="4655631"/>
                  <a:pt x="1720826" y="4710354"/>
                  <a:pt x="1647334" y="4732888"/>
                </a:cubicBezTo>
                <a:cubicBezTo>
                  <a:pt x="1448580" y="4786143"/>
                  <a:pt x="1256574" y="4726781"/>
                  <a:pt x="1126312" y="4579842"/>
                </a:cubicBezTo>
                <a:cubicBezTo>
                  <a:pt x="1070032" y="4518207"/>
                  <a:pt x="1026812" y="4441708"/>
                  <a:pt x="998071" y="4355647"/>
                </a:cubicBezTo>
                <a:cubicBezTo>
                  <a:pt x="998071" y="4355647"/>
                  <a:pt x="998071" y="4355647"/>
                  <a:pt x="991678" y="4331788"/>
                </a:cubicBezTo>
                <a:cubicBezTo>
                  <a:pt x="991678" y="4331788"/>
                  <a:pt x="991678" y="4331788"/>
                  <a:pt x="17115" y="694669"/>
                </a:cubicBezTo>
                <a:cubicBezTo>
                  <a:pt x="16405" y="692018"/>
                  <a:pt x="15695" y="689368"/>
                  <a:pt x="14984" y="686717"/>
                </a:cubicBezTo>
                <a:lnTo>
                  <a:pt x="0" y="615137"/>
                </a:lnTo>
                <a:lnTo>
                  <a:pt x="0" y="478966"/>
                </a:lnTo>
                <a:lnTo>
                  <a:pt x="7553" y="404578"/>
                </a:lnTo>
                <a:cubicBezTo>
                  <a:pt x="46895" y="212195"/>
                  <a:pt x="183495" y="64782"/>
                  <a:pt x="382960" y="14177"/>
                </a:cubicBezTo>
                <a:cubicBezTo>
                  <a:pt x="420061" y="4236"/>
                  <a:pt x="464415" y="165"/>
                  <a:pt x="508752" y="5"/>
                </a:cubicBezTo>
                <a:close/>
              </a:path>
            </a:pathLst>
          </a:custGeom>
          <a:solidFill>
            <a:schemeClr val="accent5">
              <a:lumMod val="75000"/>
              <a:alpha val="75000"/>
            </a:schemeClr>
          </a:solidFill>
        </p:spPr>
        <p:txBody>
          <a:bodyPr wrap="square" lIns="972000" rIns="720000" anchor="ctr">
            <a:noAutofit/>
          </a:bodyPr>
          <a:lstStyle>
            <a:lvl1pPr marL="0" indent="0">
              <a:spcAft>
                <a:spcPts val="0"/>
              </a:spcAft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Kapitel / Chapter</a:t>
            </a:r>
          </a:p>
        </p:txBody>
      </p:sp>
    </p:spTree>
    <p:extLst>
      <p:ext uri="{BB962C8B-B14F-4D97-AF65-F5344CB8AC3E}">
        <p14:creationId xmlns:p14="http://schemas.microsoft.com/office/powerpoint/2010/main" val="162630828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Dateiname  /  Datum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3999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0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295775" y="475433"/>
            <a:ext cx="5393133" cy="4752120"/>
          </a:xfrm>
          <a:custGeom>
            <a:avLst/>
            <a:gdLst>
              <a:gd name="connsiteX0" fmla="*/ 508752 w 5393133"/>
              <a:gd name="connsiteY0" fmla="*/ 5 h 4752120"/>
              <a:gd name="connsiteX1" fmla="*/ 634442 w 5393133"/>
              <a:gd name="connsiteY1" fmla="*/ 9301 h 4752120"/>
              <a:gd name="connsiteX2" fmla="*/ 3129236 w 5393133"/>
              <a:gd name="connsiteY2" fmla="*/ 468816 h 4752120"/>
              <a:gd name="connsiteX3" fmla="*/ 4940452 w 5393133"/>
              <a:gd name="connsiteY3" fmla="*/ 804635 h 4752120"/>
              <a:gd name="connsiteX4" fmla="*/ 5369187 w 5393133"/>
              <a:gd name="connsiteY4" fmla="*/ 1206871 h 4752120"/>
              <a:gd name="connsiteX5" fmla="*/ 5198299 w 5393133"/>
              <a:gd name="connsiteY5" fmla="*/ 1766934 h 4752120"/>
              <a:gd name="connsiteX6" fmla="*/ 3797650 w 5393133"/>
              <a:gd name="connsiteY6" fmla="*/ 2963370 h 4752120"/>
              <a:gd name="connsiteX7" fmla="*/ 1866852 w 5393133"/>
              <a:gd name="connsiteY7" fmla="*/ 4608718 h 4752120"/>
              <a:gd name="connsiteX8" fmla="*/ 1647334 w 5393133"/>
              <a:gd name="connsiteY8" fmla="*/ 4732888 h 4752120"/>
              <a:gd name="connsiteX9" fmla="*/ 1126312 w 5393133"/>
              <a:gd name="connsiteY9" fmla="*/ 4579842 h 4752120"/>
              <a:gd name="connsiteX10" fmla="*/ 998071 w 5393133"/>
              <a:gd name="connsiteY10" fmla="*/ 4355647 h 4752120"/>
              <a:gd name="connsiteX11" fmla="*/ 991678 w 5393133"/>
              <a:gd name="connsiteY11" fmla="*/ 4331788 h 4752120"/>
              <a:gd name="connsiteX12" fmla="*/ 17115 w 5393133"/>
              <a:gd name="connsiteY12" fmla="*/ 694669 h 4752120"/>
              <a:gd name="connsiteX13" fmla="*/ 14984 w 5393133"/>
              <a:gd name="connsiteY13" fmla="*/ 686717 h 4752120"/>
              <a:gd name="connsiteX14" fmla="*/ 0 w 5393133"/>
              <a:gd name="connsiteY14" fmla="*/ 615137 h 4752120"/>
              <a:gd name="connsiteX15" fmla="*/ 0 w 5393133"/>
              <a:gd name="connsiteY15" fmla="*/ 478966 h 4752120"/>
              <a:gd name="connsiteX16" fmla="*/ 7553 w 5393133"/>
              <a:gd name="connsiteY16" fmla="*/ 404578 h 4752120"/>
              <a:gd name="connsiteX17" fmla="*/ 382960 w 5393133"/>
              <a:gd name="connsiteY17" fmla="*/ 14177 h 4752120"/>
              <a:gd name="connsiteX18" fmla="*/ 508752 w 5393133"/>
              <a:gd name="connsiteY18" fmla="*/ 5 h 475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93133" h="4752120">
                <a:moveTo>
                  <a:pt x="508752" y="5"/>
                </a:moveTo>
                <a:cubicBezTo>
                  <a:pt x="553089" y="-155"/>
                  <a:pt x="597409" y="3597"/>
                  <a:pt x="634442" y="9301"/>
                </a:cubicBezTo>
                <a:cubicBezTo>
                  <a:pt x="634442" y="9301"/>
                  <a:pt x="685175" y="18437"/>
                  <a:pt x="3129236" y="468816"/>
                </a:cubicBezTo>
                <a:cubicBezTo>
                  <a:pt x="4886358" y="793558"/>
                  <a:pt x="4940452" y="804635"/>
                  <a:pt x="4940452" y="804635"/>
                </a:cubicBezTo>
                <a:cubicBezTo>
                  <a:pt x="5157019" y="860258"/>
                  <a:pt x="5301706" y="955029"/>
                  <a:pt x="5369187" y="1206871"/>
                </a:cubicBezTo>
                <a:cubicBezTo>
                  <a:pt x="5435957" y="1456061"/>
                  <a:pt x="5358040" y="1610480"/>
                  <a:pt x="5198299" y="1766934"/>
                </a:cubicBezTo>
                <a:cubicBezTo>
                  <a:pt x="5198299" y="1766934"/>
                  <a:pt x="5156991" y="1803574"/>
                  <a:pt x="3797650" y="2963370"/>
                </a:cubicBezTo>
                <a:cubicBezTo>
                  <a:pt x="1906931" y="4578090"/>
                  <a:pt x="1866852" y="4608718"/>
                  <a:pt x="1866852" y="4608718"/>
                </a:cubicBezTo>
                <a:cubicBezTo>
                  <a:pt x="1808414" y="4655631"/>
                  <a:pt x="1720826" y="4710354"/>
                  <a:pt x="1647334" y="4732888"/>
                </a:cubicBezTo>
                <a:cubicBezTo>
                  <a:pt x="1448580" y="4786143"/>
                  <a:pt x="1256574" y="4726781"/>
                  <a:pt x="1126312" y="4579842"/>
                </a:cubicBezTo>
                <a:cubicBezTo>
                  <a:pt x="1070032" y="4518207"/>
                  <a:pt x="1026812" y="4441708"/>
                  <a:pt x="998071" y="4355647"/>
                </a:cubicBezTo>
                <a:cubicBezTo>
                  <a:pt x="998071" y="4355647"/>
                  <a:pt x="998071" y="4355647"/>
                  <a:pt x="991678" y="4331788"/>
                </a:cubicBezTo>
                <a:cubicBezTo>
                  <a:pt x="991678" y="4331788"/>
                  <a:pt x="991678" y="4331788"/>
                  <a:pt x="17115" y="694669"/>
                </a:cubicBezTo>
                <a:cubicBezTo>
                  <a:pt x="16405" y="692018"/>
                  <a:pt x="15695" y="689368"/>
                  <a:pt x="14984" y="686717"/>
                </a:cubicBezTo>
                <a:lnTo>
                  <a:pt x="0" y="615137"/>
                </a:lnTo>
                <a:lnTo>
                  <a:pt x="0" y="478966"/>
                </a:lnTo>
                <a:lnTo>
                  <a:pt x="7553" y="404578"/>
                </a:lnTo>
                <a:cubicBezTo>
                  <a:pt x="46895" y="212195"/>
                  <a:pt x="183495" y="64782"/>
                  <a:pt x="382960" y="14177"/>
                </a:cubicBezTo>
                <a:cubicBezTo>
                  <a:pt x="420061" y="4236"/>
                  <a:pt x="464415" y="165"/>
                  <a:pt x="508752" y="5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</p:spPr>
        <p:txBody>
          <a:bodyPr wrap="square" lIns="972000" rIns="720000" anchor="ctr">
            <a:noAutofit/>
          </a:bodyPr>
          <a:lstStyle>
            <a:lvl1pPr marL="0" indent="0">
              <a:spcAft>
                <a:spcPts val="0"/>
              </a:spcAft>
              <a:buNone/>
              <a:defRPr sz="33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Kapitel / Chapter</a:t>
            </a:r>
          </a:p>
        </p:txBody>
      </p:sp>
    </p:spTree>
    <p:extLst>
      <p:ext uri="{BB962C8B-B14F-4D97-AF65-F5344CB8AC3E}">
        <p14:creationId xmlns:p14="http://schemas.microsoft.com/office/powerpoint/2010/main" val="269361184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without A+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 bwMode="gray">
          <a:xfrm>
            <a:off x="0" y="0"/>
            <a:ext cx="1367644" cy="1448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err="1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1565" y="587590"/>
            <a:ext cx="174247" cy="2565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12775" y="561600"/>
            <a:ext cx="8315225" cy="10296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2350800"/>
            <a:ext cx="7923600" cy="3996000"/>
          </a:xfrm>
        </p:spPr>
        <p:txBody>
          <a:bodyPr/>
          <a:lstStyle>
            <a:lvl1pPr marL="215900" indent="-215900">
              <a:buClr>
                <a:schemeClr val="accent6"/>
              </a:buClr>
              <a:buFont typeface="Wingdings 2" panose="05020102010507070707" pitchFamily="18" charset="2"/>
              <a:buChar char=""/>
              <a:defRPr b="0" baseline="0"/>
            </a:lvl1pPr>
            <a:lvl2pPr marL="228600" indent="-227013">
              <a:buClr>
                <a:schemeClr val="accent6"/>
              </a:buClr>
              <a:buFont typeface="Wingdings 2" panose="05020102010507070707" pitchFamily="18" charset="2"/>
              <a:buChar char=""/>
              <a:defRPr/>
            </a:lvl2pPr>
            <a:lvl3pPr>
              <a:defRPr/>
            </a:lvl3pPr>
            <a:lvl4pPr marL="698500" indent="-228600">
              <a:buClr>
                <a:schemeClr val="accent6"/>
              </a:buClr>
              <a:buFont typeface="Wingdings 2" panose="05020102010507070707" pitchFamily="18" charset="2"/>
              <a:buChar char=""/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Textmasterformate durch Klicken bearbeiten /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 /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Dritte Ebene /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/>
              <a:t>Vierte Ebene / </a:t>
            </a: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/>
              <a:t>Fünfte Ebene / </a:t>
            </a:r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1917700"/>
            <a:ext cx="7923600" cy="3706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/>
              <a:t>Textmasterformate durch Klicken bearbeiten /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use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Dateiname  /  Datum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273964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ri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 userDrawn="1"/>
        </p:nvSpPr>
        <p:spPr bwMode="gray">
          <a:xfrm>
            <a:off x="0" y="0"/>
            <a:ext cx="1367644" cy="1448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err="1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1565" y="587590"/>
            <a:ext cx="174247" cy="256583"/>
          </a:xfrm>
          <a:prstGeom prst="rect">
            <a:avLst/>
          </a:prstGeom>
        </p:spPr>
      </p:pic>
      <p:sp>
        <p:nvSpPr>
          <p:cNvPr id="9" name="Freeform 5"/>
          <p:cNvSpPr>
            <a:spLocks/>
          </p:cNvSpPr>
          <p:nvPr userDrawn="1"/>
        </p:nvSpPr>
        <p:spPr bwMode="auto">
          <a:xfrm rot="21065969">
            <a:off x="1715627" y="-155604"/>
            <a:ext cx="6541143" cy="6347363"/>
          </a:xfrm>
          <a:custGeom>
            <a:avLst/>
            <a:gdLst>
              <a:gd name="T0" fmla="*/ 282 w 1836"/>
              <a:gd name="T1" fmla="*/ 1758 h 1781"/>
              <a:gd name="T2" fmla="*/ 282 w 1836"/>
              <a:gd name="T3" fmla="*/ 1758 h 1781"/>
              <a:gd name="T4" fmla="*/ 1117 w 1836"/>
              <a:gd name="T5" fmla="*/ 1361 h 1781"/>
              <a:gd name="T6" fmla="*/ 1723 w 1836"/>
              <a:gd name="T7" fmla="*/ 1072 h 1781"/>
              <a:gd name="T8" fmla="*/ 1836 w 1836"/>
              <a:gd name="T9" fmla="*/ 891 h 1781"/>
              <a:gd name="T10" fmla="*/ 1723 w 1836"/>
              <a:gd name="T11" fmla="*/ 709 h 1781"/>
              <a:gd name="T12" fmla="*/ 1117 w 1836"/>
              <a:gd name="T13" fmla="*/ 420 h 1781"/>
              <a:gd name="T14" fmla="*/ 282 w 1836"/>
              <a:gd name="T15" fmla="*/ 23 h 1781"/>
              <a:gd name="T16" fmla="*/ 282 w 1836"/>
              <a:gd name="T17" fmla="*/ 23 h 1781"/>
              <a:gd name="T18" fmla="*/ 193 w 1836"/>
              <a:gd name="T19" fmla="*/ 1 h 1781"/>
              <a:gd name="T20" fmla="*/ 24 w 1836"/>
              <a:gd name="T21" fmla="*/ 103 h 1781"/>
              <a:gd name="T22" fmla="*/ 0 w 1836"/>
              <a:gd name="T23" fmla="*/ 203 h 1781"/>
              <a:gd name="T24" fmla="*/ 0 w 1836"/>
              <a:gd name="T25" fmla="*/ 206 h 1781"/>
              <a:gd name="T26" fmla="*/ 0 w 1836"/>
              <a:gd name="T27" fmla="*/ 206 h 1781"/>
              <a:gd name="T28" fmla="*/ 0 w 1836"/>
              <a:gd name="T29" fmla="*/ 1578 h 1781"/>
              <a:gd name="T30" fmla="*/ 0 w 1836"/>
              <a:gd name="T31" fmla="*/ 1578 h 1781"/>
              <a:gd name="T32" fmla="*/ 0 w 1836"/>
              <a:gd name="T33" fmla="*/ 1587 h 1781"/>
              <a:gd name="T34" fmla="*/ 0 w 1836"/>
              <a:gd name="T35" fmla="*/ 1587 h 1781"/>
              <a:gd name="T36" fmla="*/ 24 w 1836"/>
              <a:gd name="T37" fmla="*/ 1678 h 1781"/>
              <a:gd name="T38" fmla="*/ 193 w 1836"/>
              <a:gd name="T39" fmla="*/ 1781 h 1781"/>
              <a:gd name="T40" fmla="*/ 282 w 1836"/>
              <a:gd name="T41" fmla="*/ 1758 h 1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836" h="1781">
                <a:moveTo>
                  <a:pt x="282" y="1758"/>
                </a:moveTo>
                <a:cubicBezTo>
                  <a:pt x="282" y="1758"/>
                  <a:pt x="282" y="1758"/>
                  <a:pt x="282" y="1758"/>
                </a:cubicBezTo>
                <a:cubicBezTo>
                  <a:pt x="282" y="1758"/>
                  <a:pt x="299" y="1751"/>
                  <a:pt x="1117" y="1361"/>
                </a:cubicBezTo>
                <a:cubicBezTo>
                  <a:pt x="1705" y="1081"/>
                  <a:pt x="1723" y="1072"/>
                  <a:pt x="1723" y="1072"/>
                </a:cubicBezTo>
                <a:cubicBezTo>
                  <a:pt x="1794" y="1032"/>
                  <a:pt x="1836" y="985"/>
                  <a:pt x="1836" y="891"/>
                </a:cubicBezTo>
                <a:cubicBezTo>
                  <a:pt x="1836" y="796"/>
                  <a:pt x="1794" y="749"/>
                  <a:pt x="1723" y="709"/>
                </a:cubicBezTo>
                <a:cubicBezTo>
                  <a:pt x="1723" y="709"/>
                  <a:pt x="1705" y="700"/>
                  <a:pt x="1117" y="420"/>
                </a:cubicBezTo>
                <a:cubicBezTo>
                  <a:pt x="299" y="31"/>
                  <a:pt x="282" y="23"/>
                  <a:pt x="282" y="23"/>
                </a:cubicBezTo>
                <a:cubicBezTo>
                  <a:pt x="282" y="23"/>
                  <a:pt x="282" y="23"/>
                  <a:pt x="282" y="23"/>
                </a:cubicBezTo>
                <a:cubicBezTo>
                  <a:pt x="257" y="12"/>
                  <a:pt x="221" y="1"/>
                  <a:pt x="193" y="1"/>
                </a:cubicBezTo>
                <a:cubicBezTo>
                  <a:pt x="118" y="0"/>
                  <a:pt x="56" y="39"/>
                  <a:pt x="24" y="103"/>
                </a:cubicBezTo>
                <a:cubicBezTo>
                  <a:pt x="8" y="133"/>
                  <a:pt x="0" y="166"/>
                  <a:pt x="0" y="203"/>
                </a:cubicBezTo>
                <a:cubicBezTo>
                  <a:pt x="0" y="204"/>
                  <a:pt x="0" y="205"/>
                  <a:pt x="0" y="206"/>
                </a:cubicBezTo>
                <a:cubicBezTo>
                  <a:pt x="0" y="206"/>
                  <a:pt x="0" y="206"/>
                  <a:pt x="0" y="206"/>
                </a:cubicBezTo>
                <a:cubicBezTo>
                  <a:pt x="0" y="1578"/>
                  <a:pt x="0" y="1578"/>
                  <a:pt x="0" y="1578"/>
                </a:cubicBezTo>
                <a:cubicBezTo>
                  <a:pt x="0" y="1578"/>
                  <a:pt x="0" y="1578"/>
                  <a:pt x="0" y="1578"/>
                </a:cubicBezTo>
                <a:cubicBezTo>
                  <a:pt x="0" y="1587"/>
                  <a:pt x="0" y="1587"/>
                  <a:pt x="0" y="1587"/>
                </a:cubicBezTo>
                <a:cubicBezTo>
                  <a:pt x="0" y="1587"/>
                  <a:pt x="0" y="1587"/>
                  <a:pt x="0" y="1587"/>
                </a:cubicBezTo>
                <a:cubicBezTo>
                  <a:pt x="2" y="1620"/>
                  <a:pt x="10" y="1651"/>
                  <a:pt x="24" y="1678"/>
                </a:cubicBezTo>
                <a:cubicBezTo>
                  <a:pt x="56" y="1742"/>
                  <a:pt x="118" y="1781"/>
                  <a:pt x="193" y="1781"/>
                </a:cubicBezTo>
                <a:cubicBezTo>
                  <a:pt x="221" y="1780"/>
                  <a:pt x="257" y="1769"/>
                  <a:pt x="282" y="1758"/>
                </a:cubicBezTo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12775" y="561600"/>
            <a:ext cx="8315225" cy="10296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2350800"/>
            <a:ext cx="7923600" cy="3996000"/>
          </a:xfrm>
        </p:spPr>
        <p:txBody>
          <a:bodyPr/>
          <a:lstStyle>
            <a:lvl1pPr marL="215900" indent="-215900">
              <a:buClr>
                <a:schemeClr val="accent6"/>
              </a:buClr>
              <a:buFont typeface="Wingdings 2" panose="05020102010507070707" pitchFamily="18" charset="2"/>
              <a:buChar char=""/>
              <a:defRPr b="0" baseline="0"/>
            </a:lvl1pPr>
            <a:lvl2pPr marL="228600" indent="-227013">
              <a:buClr>
                <a:schemeClr val="accent6"/>
              </a:buClr>
              <a:buFont typeface="Wingdings 2" panose="05020102010507070707" pitchFamily="18" charset="2"/>
              <a:buChar char=""/>
              <a:defRPr/>
            </a:lvl2pPr>
            <a:lvl3pPr>
              <a:defRPr/>
            </a:lvl3pPr>
            <a:lvl4pPr marL="698500" indent="-228600">
              <a:buClr>
                <a:schemeClr val="accent6"/>
              </a:buClr>
              <a:buFont typeface="Wingdings 2" panose="05020102010507070707" pitchFamily="18" charset="2"/>
              <a:buChar char=""/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Textmasterformate durch Klicken bearbeiten /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 /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Dritte Ebene /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/>
              <a:t>Vierte Ebene / </a:t>
            </a: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/>
              <a:t>Fünfte Ebene / </a:t>
            </a:r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1917700"/>
            <a:ext cx="7923600" cy="3706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/>
              <a:t>Textmasterformate durch Klicken bearbeiten /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use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Dateiname  /  Datum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987129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3999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6" name="Textplatzhalt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058920"/>
            <a:ext cx="9144000" cy="2584800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8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7305675" y="0"/>
            <a:ext cx="1476000" cy="849600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65580" name="Rectangle 1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64400" y="4305600"/>
            <a:ext cx="5583600" cy="1875600"/>
          </a:xfrm>
          <a:ln/>
        </p:spPr>
        <p:txBody>
          <a:bodyPr anchor="t"/>
          <a:lstStyle>
            <a:lvl1pPr>
              <a:spcBef>
                <a:spcPct val="50000"/>
              </a:spcBef>
              <a:spcAft>
                <a:spcPct val="50000"/>
              </a:spcAft>
              <a:defRPr sz="40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 / Title</a:t>
            </a:r>
          </a:p>
        </p:txBody>
      </p:sp>
    </p:spTree>
    <p:extLst>
      <p:ext uri="{BB962C8B-B14F-4D97-AF65-F5344CB8AC3E}">
        <p14:creationId xmlns:p14="http://schemas.microsoft.com/office/powerpoint/2010/main" val="32658764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xternal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3999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819721"/>
            <a:ext cx="9144000" cy="4824000"/>
          </a:xfr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8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7305675" y="0"/>
            <a:ext cx="1476000" cy="849600"/>
          </a:xfrm>
          <a:blipFill>
            <a:blip r:embed="rId3" cstate="print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65580" name="Rectangle 1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2426400" y="3639600"/>
            <a:ext cx="6105600" cy="1663200"/>
          </a:xfrm>
          <a:ln/>
        </p:spPr>
        <p:txBody>
          <a:bodyPr anchor="t"/>
          <a:lstStyle>
            <a:lvl1pPr>
              <a:spcBef>
                <a:spcPct val="50000"/>
              </a:spcBef>
              <a:spcAft>
                <a:spcPct val="50000"/>
              </a:spcAft>
              <a:defRPr sz="32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365581" name="Rectangle 1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2426400" y="5613366"/>
            <a:ext cx="6105600" cy="252000"/>
          </a:xfrm>
        </p:spPr>
        <p:txBody>
          <a:bodyPr rIns="0"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1600" b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Ort, Datum / Place, Date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426400" y="5349600"/>
            <a:ext cx="6105600" cy="252000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de-DE" sz="16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rtl="0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50000"/>
              </a:spcAft>
              <a:tabLst>
                <a:tab pos="7767638" algn="r"/>
              </a:tabLst>
            </a:pPr>
            <a:r>
              <a:rPr lang="de-DE" dirty="0"/>
              <a:t>Autor / Abteilung / </a:t>
            </a:r>
            <a:r>
              <a:rPr lang="de-DE" dirty="0" err="1"/>
              <a:t>Author’s</a:t>
            </a:r>
            <a:r>
              <a:rPr lang="de-DE" dirty="0"/>
              <a:t> name / Department</a:t>
            </a:r>
          </a:p>
        </p:txBody>
      </p:sp>
    </p:spTree>
    <p:extLst>
      <p:ext uri="{BB962C8B-B14F-4D97-AF65-F5344CB8AC3E}">
        <p14:creationId xmlns:p14="http://schemas.microsoft.com/office/powerpoint/2010/main" val="11381449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 userDrawn="1"/>
        </p:nvSpPr>
        <p:spPr bwMode="gray">
          <a:xfrm>
            <a:off x="0" y="0"/>
            <a:ext cx="9144000" cy="1916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Rechteck 57"/>
          <p:cNvSpPr/>
          <p:nvPr userDrawn="1"/>
        </p:nvSpPr>
        <p:spPr>
          <a:xfrm>
            <a:off x="0" y="922020"/>
            <a:ext cx="9143999" cy="168034"/>
          </a:xfrm>
          <a:prstGeom prst="rect">
            <a:avLst/>
          </a:prstGeom>
          <a:gradFill>
            <a:gsLst>
              <a:gs pos="0">
                <a:srgbClr val="DCDCDC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0" y="1070210"/>
            <a:ext cx="9144000" cy="5255184"/>
          </a:xfrm>
          <a:prstGeom prst="rect">
            <a:avLst/>
          </a:prstGeom>
          <a:gradFill rotWithShape="1">
            <a:gsLst>
              <a:gs pos="0">
                <a:srgbClr val="E8E8E8"/>
              </a:gs>
              <a:gs pos="100000">
                <a:srgbClr val="FAFAF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08000" bIns="108000"/>
          <a:lstStyle/>
          <a:p>
            <a:pPr>
              <a:defRPr/>
            </a:pPr>
            <a:endParaRPr lang="en-US" sz="1200" b="1">
              <a:latin typeface="Arial"/>
              <a:ea typeface="+mn-ea"/>
              <a:cs typeface="Arial"/>
            </a:endParaRPr>
          </a:p>
        </p:txBody>
      </p:sp>
      <p:sp>
        <p:nvSpPr>
          <p:cNvPr id="30" name="Textplatzhalt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1600201" y="1925578"/>
            <a:ext cx="518159" cy="589816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4500" b="1"/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31" name="Textplatzhalter 27"/>
          <p:cNvSpPr>
            <a:spLocks noGrp="1"/>
          </p:cNvSpPr>
          <p:nvPr>
            <p:ph type="body" sz="quarter" idx="14"/>
          </p:nvPr>
        </p:nvSpPr>
        <p:spPr>
          <a:xfrm>
            <a:off x="2231708" y="1925578"/>
            <a:ext cx="5926456" cy="575810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1800" b="1"/>
            </a:lvl1pPr>
          </a:lstStyle>
          <a:p>
            <a:pPr lvl="0"/>
            <a:endParaRPr lang="de-DE" dirty="0"/>
          </a:p>
        </p:txBody>
      </p:sp>
      <p:sp>
        <p:nvSpPr>
          <p:cNvPr id="32" name="Textplatzhalter 27"/>
          <p:cNvSpPr>
            <a:spLocks noGrp="1"/>
          </p:cNvSpPr>
          <p:nvPr>
            <p:ph type="body" sz="quarter" idx="15" hasCustomPrompt="1"/>
          </p:nvPr>
        </p:nvSpPr>
        <p:spPr>
          <a:xfrm>
            <a:off x="1600201" y="2515394"/>
            <a:ext cx="518159" cy="685800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4500" b="1"/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34" name="Textplatzhalt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2231708" y="2515394"/>
            <a:ext cx="5926456" cy="685800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1800" b="1"/>
            </a:lvl1pPr>
          </a:lstStyle>
          <a:p>
            <a:pPr lvl="0"/>
            <a:r>
              <a:rPr lang="de-DE" b="1" dirty="0">
                <a:latin typeface="+mn-lt"/>
                <a:cs typeface="Arial"/>
              </a:rPr>
              <a:t>Titel / Title </a:t>
            </a:r>
            <a:endParaRPr lang="de-DE" dirty="0"/>
          </a:p>
        </p:txBody>
      </p:sp>
      <p:sp>
        <p:nvSpPr>
          <p:cNvPr id="44" name="Textplatzhalter 27"/>
          <p:cNvSpPr>
            <a:spLocks noGrp="1"/>
          </p:cNvSpPr>
          <p:nvPr>
            <p:ph type="body" sz="quarter" idx="17" hasCustomPrompt="1"/>
          </p:nvPr>
        </p:nvSpPr>
        <p:spPr>
          <a:xfrm>
            <a:off x="1600201" y="3201195"/>
            <a:ext cx="518159" cy="685800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4500" b="1"/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45" name="Textplatzhalter 27"/>
          <p:cNvSpPr>
            <a:spLocks noGrp="1"/>
          </p:cNvSpPr>
          <p:nvPr>
            <p:ph type="body" sz="quarter" idx="18" hasCustomPrompt="1"/>
          </p:nvPr>
        </p:nvSpPr>
        <p:spPr>
          <a:xfrm>
            <a:off x="2231708" y="3201194"/>
            <a:ext cx="5926456" cy="685801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1800" b="1"/>
            </a:lvl1pPr>
          </a:lstStyle>
          <a:p>
            <a:pPr lvl="0"/>
            <a:r>
              <a:rPr lang="de-DE" b="1" dirty="0">
                <a:latin typeface="+mn-lt"/>
                <a:cs typeface="Arial"/>
              </a:rPr>
              <a:t>Titel / Title </a:t>
            </a:r>
            <a:endParaRPr lang="de-DE" dirty="0"/>
          </a:p>
        </p:txBody>
      </p:sp>
      <p:sp>
        <p:nvSpPr>
          <p:cNvPr id="46" name="Textplatzhalt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1600201" y="3886994"/>
            <a:ext cx="518159" cy="685800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4500" b="1"/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47" name="Textplatzhalt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231708" y="3886994"/>
            <a:ext cx="5926456" cy="685800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1800" b="1"/>
            </a:lvl1pPr>
          </a:lstStyle>
          <a:p>
            <a:pPr lvl="0"/>
            <a:r>
              <a:rPr lang="de-DE" b="1" dirty="0">
                <a:latin typeface="+mn-lt"/>
                <a:cs typeface="Arial"/>
              </a:rPr>
              <a:t>Titel / Title </a:t>
            </a:r>
            <a:endParaRPr lang="de-DE" dirty="0"/>
          </a:p>
        </p:txBody>
      </p:sp>
      <p:sp>
        <p:nvSpPr>
          <p:cNvPr id="48" name="Textplatzhalt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1600201" y="4572794"/>
            <a:ext cx="518159" cy="685799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4500" b="1"/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49" name="Textplatzhalt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2231708" y="4581340"/>
            <a:ext cx="5926456" cy="677253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1800" b="1"/>
            </a:lvl1pPr>
          </a:lstStyle>
          <a:p>
            <a:pPr lvl="0"/>
            <a:r>
              <a:rPr lang="de-DE" b="1" dirty="0">
                <a:latin typeface="+mn-lt"/>
                <a:cs typeface="Arial"/>
              </a:rPr>
              <a:t>Titel / Title </a:t>
            </a:r>
            <a:endParaRPr lang="de-DE" dirty="0"/>
          </a:p>
        </p:txBody>
      </p:sp>
      <p:pic>
        <p:nvPicPr>
          <p:cNvPr id="50" name="Grafik 49"/>
          <p:cNvPicPr>
            <a:picLocks noChangeAspect="1"/>
          </p:cNvPicPr>
          <p:nvPr userDrawn="1"/>
        </p:nvPicPr>
        <p:blipFill rotWithShape="1">
          <a:blip r:embed="rId3" cstate="print"/>
          <a:srcRect r="9993"/>
          <a:stretch/>
        </p:blipFill>
        <p:spPr>
          <a:xfrm>
            <a:off x="7285937" y="166502"/>
            <a:ext cx="1858063" cy="1521805"/>
          </a:xfrm>
          <a:prstGeom prst="rect">
            <a:avLst/>
          </a:prstGeom>
        </p:spPr>
      </p:pic>
      <p:sp>
        <p:nvSpPr>
          <p:cNvPr id="51" name="Line 7"/>
          <p:cNvSpPr>
            <a:spLocks noChangeShapeType="1"/>
          </p:cNvSpPr>
          <p:nvPr userDrawn="1"/>
        </p:nvSpPr>
        <p:spPr bwMode="auto">
          <a:xfrm>
            <a:off x="1439863" y="1916832"/>
            <a:ext cx="671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36000" rIns="72000" bIns="36000" anchor="ctr"/>
          <a:lstStyle/>
          <a:p>
            <a:endParaRPr lang="de-DE"/>
          </a:p>
        </p:txBody>
      </p:sp>
      <p:sp>
        <p:nvSpPr>
          <p:cNvPr id="52" name="Line 7"/>
          <p:cNvSpPr>
            <a:spLocks noChangeShapeType="1"/>
          </p:cNvSpPr>
          <p:nvPr userDrawn="1"/>
        </p:nvSpPr>
        <p:spPr bwMode="auto">
          <a:xfrm>
            <a:off x="1439863" y="2515394"/>
            <a:ext cx="671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36000" rIns="72000" bIns="36000" anchor="ctr"/>
          <a:lstStyle/>
          <a:p>
            <a:endParaRPr lang="de-DE"/>
          </a:p>
        </p:txBody>
      </p:sp>
      <p:sp>
        <p:nvSpPr>
          <p:cNvPr id="53" name="Line 7"/>
          <p:cNvSpPr>
            <a:spLocks noChangeShapeType="1"/>
          </p:cNvSpPr>
          <p:nvPr userDrawn="1"/>
        </p:nvSpPr>
        <p:spPr bwMode="auto">
          <a:xfrm>
            <a:off x="1439863" y="3201194"/>
            <a:ext cx="671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36000" rIns="72000" bIns="36000" anchor="ctr"/>
          <a:lstStyle/>
          <a:p>
            <a:endParaRPr lang="de-DE"/>
          </a:p>
        </p:txBody>
      </p:sp>
      <p:sp>
        <p:nvSpPr>
          <p:cNvPr id="54" name="Line 7"/>
          <p:cNvSpPr>
            <a:spLocks noChangeShapeType="1"/>
          </p:cNvSpPr>
          <p:nvPr userDrawn="1"/>
        </p:nvSpPr>
        <p:spPr bwMode="auto">
          <a:xfrm>
            <a:off x="1439863" y="3886994"/>
            <a:ext cx="671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36000" rIns="72000" bIns="36000" anchor="ctr"/>
          <a:lstStyle/>
          <a:p>
            <a:endParaRPr lang="de-DE"/>
          </a:p>
        </p:txBody>
      </p:sp>
      <p:sp>
        <p:nvSpPr>
          <p:cNvPr id="55" name="Line 7"/>
          <p:cNvSpPr>
            <a:spLocks noChangeShapeType="1"/>
          </p:cNvSpPr>
          <p:nvPr userDrawn="1"/>
        </p:nvSpPr>
        <p:spPr bwMode="auto">
          <a:xfrm>
            <a:off x="1439863" y="4572794"/>
            <a:ext cx="671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36000" rIns="72000" bIns="36000" anchor="ctr"/>
          <a:lstStyle/>
          <a:p>
            <a:endParaRPr lang="de-DE"/>
          </a:p>
        </p:txBody>
      </p:sp>
      <p:sp>
        <p:nvSpPr>
          <p:cNvPr id="56" name="Line 7"/>
          <p:cNvSpPr>
            <a:spLocks noChangeShapeType="1"/>
          </p:cNvSpPr>
          <p:nvPr userDrawn="1"/>
        </p:nvSpPr>
        <p:spPr bwMode="auto">
          <a:xfrm>
            <a:off x="1439863" y="5250048"/>
            <a:ext cx="6718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36000" rIns="72000" bIns="36000" anchor="ctr"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1440000" y="1353600"/>
            <a:ext cx="5742000" cy="5004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57" name="Rechteck 56"/>
          <p:cNvSpPr/>
          <p:nvPr userDrawn="1"/>
        </p:nvSpPr>
        <p:spPr>
          <a:xfrm rot="10800000">
            <a:off x="-2" y="6345435"/>
            <a:ext cx="9144000" cy="168034"/>
          </a:xfrm>
          <a:prstGeom prst="rect">
            <a:avLst/>
          </a:prstGeom>
          <a:gradFill>
            <a:gsLst>
              <a:gs pos="0">
                <a:srgbClr val="DCDCDC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Dateiname  /  Datum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  <p:sp>
        <p:nvSpPr>
          <p:cNvPr id="26" name="Textplatzhalter 27"/>
          <p:cNvSpPr>
            <a:spLocks noGrp="1"/>
          </p:cNvSpPr>
          <p:nvPr>
            <p:ph type="body" sz="quarter" idx="23" hasCustomPrompt="1"/>
          </p:nvPr>
        </p:nvSpPr>
        <p:spPr>
          <a:xfrm>
            <a:off x="1609540" y="5275686"/>
            <a:ext cx="518159" cy="685799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4500" b="1"/>
            </a:lvl1pPr>
          </a:lstStyle>
          <a:p>
            <a:pPr lvl="0"/>
            <a:r>
              <a:rPr lang="de-DE" dirty="0"/>
              <a:t>6</a:t>
            </a:r>
          </a:p>
        </p:txBody>
      </p:sp>
      <p:sp>
        <p:nvSpPr>
          <p:cNvPr id="27" name="Textplatzhalter 27"/>
          <p:cNvSpPr>
            <a:spLocks noGrp="1"/>
          </p:cNvSpPr>
          <p:nvPr>
            <p:ph type="body" sz="quarter" idx="24" hasCustomPrompt="1"/>
          </p:nvPr>
        </p:nvSpPr>
        <p:spPr>
          <a:xfrm>
            <a:off x="2227686" y="5258594"/>
            <a:ext cx="5926456" cy="677253"/>
          </a:xfrm>
        </p:spPr>
        <p:txBody>
          <a:bodyPr anchor="ctr"/>
          <a:lstStyle>
            <a:lvl1pPr marL="0" indent="0">
              <a:spcAft>
                <a:spcPts val="0"/>
              </a:spcAft>
              <a:buNone/>
              <a:defRPr sz="1800" b="1"/>
            </a:lvl1pPr>
          </a:lstStyle>
          <a:p>
            <a:pPr lvl="0"/>
            <a:r>
              <a:rPr lang="de-DE" b="1" dirty="0">
                <a:latin typeface="+mn-lt"/>
                <a:cs typeface="Arial"/>
              </a:rPr>
              <a:t>Titel / Title 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 bwMode="gray">
          <a:xfrm>
            <a:off x="0" y="0"/>
            <a:ext cx="9144000" cy="1916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0" y="922020"/>
            <a:ext cx="9143999" cy="168034"/>
          </a:xfrm>
          <a:prstGeom prst="rect">
            <a:avLst/>
          </a:prstGeom>
          <a:gradFill>
            <a:gsLst>
              <a:gs pos="0">
                <a:srgbClr val="DCDCDC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0" y="1090054"/>
            <a:ext cx="9144000" cy="4823025"/>
          </a:xfrm>
          <a:prstGeom prst="rect">
            <a:avLst/>
          </a:prstGeom>
          <a:gradFill rotWithShape="1">
            <a:gsLst>
              <a:gs pos="0">
                <a:srgbClr val="E8E8E8"/>
              </a:gs>
              <a:gs pos="100000">
                <a:srgbClr val="FAFAF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108000" rIns="108000" bIns="108000"/>
          <a:lstStyle/>
          <a:p>
            <a:pPr>
              <a:defRPr/>
            </a:pPr>
            <a:endParaRPr lang="en-US" sz="1200" b="1">
              <a:latin typeface="Arial"/>
              <a:ea typeface="+mn-ea"/>
              <a:cs typeface="Arial"/>
            </a:endParaRPr>
          </a:p>
        </p:txBody>
      </p:sp>
      <p:sp>
        <p:nvSpPr>
          <p:cNvPr id="18" name="Rechteck 17"/>
          <p:cNvSpPr/>
          <p:nvPr userDrawn="1"/>
        </p:nvSpPr>
        <p:spPr>
          <a:xfrm rot="10800000">
            <a:off x="-2" y="5913079"/>
            <a:ext cx="9144000" cy="168034"/>
          </a:xfrm>
          <a:prstGeom prst="rect">
            <a:avLst/>
          </a:prstGeom>
          <a:gradFill>
            <a:gsLst>
              <a:gs pos="0">
                <a:srgbClr val="DCDCDC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11999" y="2386800"/>
            <a:ext cx="4434663" cy="3202788"/>
          </a:xfrm>
        </p:spPr>
        <p:txBody>
          <a:bodyPr/>
          <a:lstStyle>
            <a:lvl1pPr>
              <a:spcBef>
                <a:spcPts val="30"/>
              </a:spcBef>
              <a:spcAft>
                <a:spcPts val="30"/>
              </a:spcAft>
              <a:defRPr sz="18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Seite für Statements</a:t>
            </a:r>
          </a:p>
          <a:p>
            <a:pPr lvl="0"/>
            <a:r>
              <a:rPr lang="de-DE" dirty="0"/>
              <a:t>Page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statements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12000" y="1353600"/>
            <a:ext cx="7920000" cy="500400"/>
          </a:xfrm>
        </p:spPr>
        <p:txBody>
          <a:bodyPr anchor="t"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Dateiname  /  Datum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  <p:pic>
        <p:nvPicPr>
          <p:cNvPr id="20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22"/>
          <a:stretch>
            <a:fillRect/>
          </a:stretch>
        </p:blipFill>
        <p:spPr bwMode="auto">
          <a:xfrm>
            <a:off x="5046663" y="2260600"/>
            <a:ext cx="4097337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612000" y="2350800"/>
            <a:ext cx="7923600" cy="3996000"/>
          </a:xfrm>
        </p:spPr>
        <p:txBody>
          <a:bodyPr/>
          <a:lstStyle>
            <a:lvl1pPr marL="215900" indent="-215900">
              <a:buClr>
                <a:schemeClr val="accent6"/>
              </a:buClr>
              <a:buFont typeface="Wingdings 2" panose="05020102010507070707" pitchFamily="18" charset="2"/>
              <a:buChar char=""/>
              <a:defRPr b="0" baseline="0"/>
            </a:lvl1pPr>
            <a:lvl2pPr marL="228600" indent="-227013">
              <a:buClr>
                <a:schemeClr val="accent6"/>
              </a:buClr>
              <a:buFont typeface="Wingdings 2" panose="05020102010507070707" pitchFamily="18" charset="2"/>
              <a:buChar char=""/>
              <a:defRPr/>
            </a:lvl2pPr>
            <a:lvl3pPr>
              <a:defRPr/>
            </a:lvl3pPr>
            <a:lvl4pPr marL="698500" indent="-228600">
              <a:buClr>
                <a:schemeClr val="accent6"/>
              </a:buClr>
              <a:buFont typeface="Wingdings 2" panose="05020102010507070707" pitchFamily="18" charset="2"/>
              <a:buChar char=""/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Textmasterformate durch Klicken bearbeiten /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 /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Dritte Ebene /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/>
              <a:t>Vierte Ebene / </a:t>
            </a: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/>
              <a:t>Fünfte Ebene / </a:t>
            </a:r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1917700"/>
            <a:ext cx="7923600" cy="3706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/>
              <a:t>Textmasterformate durch Klicken bearbeiten /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use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Dateiname  /  Datum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917700"/>
            <a:ext cx="9145588" cy="4176390"/>
          </a:xfrm>
          <a:solidFill>
            <a:schemeClr val="tx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612000" tIns="216000" rIns="612000" bIns="216000"/>
          <a:lstStyle>
            <a:lvl1pPr marL="215900" indent="-215900">
              <a:buClr>
                <a:schemeClr val="bg1"/>
              </a:buClr>
              <a:buFont typeface="Wingdings 2" panose="05020102010507070707" pitchFamily="18" charset="2"/>
              <a:buChar char=""/>
              <a:defRPr b="0" baseline="0">
                <a:solidFill>
                  <a:schemeClr val="bg1"/>
                </a:solidFill>
              </a:defRPr>
            </a:lvl1pPr>
            <a:lvl2pPr marL="228600" indent="-227013">
              <a:buClr>
                <a:schemeClr val="bg1"/>
              </a:buClr>
              <a:buFont typeface="Wingdings 2" panose="05020102010507070707" pitchFamily="18" charset="2"/>
              <a:buChar char=""/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 marL="698500" indent="-228600">
              <a:buClr>
                <a:schemeClr val="bg1"/>
              </a:buClr>
              <a:buFont typeface="Wingdings 2" panose="05020102010507070707" pitchFamily="18" charset="2"/>
              <a:buChar char=""/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 /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 /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Dritte Ebene /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/>
              <a:t>Vierte Ebene / </a:t>
            </a: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/>
              <a:t>Fünfte Ebene / </a:t>
            </a:r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Dateiname  /  Datum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77296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einer Textseite mit Bild</a:t>
            </a:r>
            <a:br>
              <a:rPr lang="de-DE" dirty="0"/>
            </a:br>
            <a:r>
              <a:rPr lang="de-DE" dirty="0"/>
              <a:t>Headline of a text page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image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P. </a:t>
            </a:r>
            <a:fld id="{A8CDDDD7-819A-44F5-B165-8E30F06F4F62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Dateiname  /  Datum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612773" y="2350800"/>
            <a:ext cx="5137200" cy="3996025"/>
          </a:xfrm>
        </p:spPr>
        <p:txBody>
          <a:bodyPr/>
          <a:lstStyle>
            <a:lvl1pPr marL="225425" indent="-225425">
              <a:buClr>
                <a:schemeClr val="accent6"/>
              </a:buClr>
              <a:buFont typeface="Wingdings 2" panose="05020102010507070707" pitchFamily="18" charset="2"/>
              <a:buChar char=""/>
              <a:defRPr b="0"/>
            </a:lvl1pPr>
            <a:lvl2pPr marL="228600" indent="-227013">
              <a:buClr>
                <a:schemeClr val="accent6"/>
              </a:buClr>
              <a:buFont typeface="Wingdings 2" panose="05020102010507070707" pitchFamily="18" charset="2"/>
              <a:buChar char=""/>
              <a:defRPr/>
            </a:lvl2pPr>
            <a:lvl4pPr marL="698500" indent="-228600">
              <a:buClr>
                <a:schemeClr val="accent6"/>
              </a:buClr>
              <a:buFont typeface="Wingdings 2" panose="05020102010507070707" pitchFamily="18" charset="2"/>
              <a:buChar char=""/>
              <a:defRPr/>
            </a:lvl4pPr>
          </a:lstStyle>
          <a:p>
            <a:pPr lvl="0"/>
            <a:r>
              <a:rPr lang="de-DE" dirty="0"/>
              <a:t>Textmasterformate durch Klicken bearbeiten / </a:t>
            </a:r>
            <a:r>
              <a:rPr lang="de-DE" dirty="0" err="1"/>
              <a:t>click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Zweite Ebene /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Dritte Ebene /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/>
              <a:t>Vierte Ebene / </a:t>
            </a: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/>
              <a:t>Fünfte Ebene / </a:t>
            </a:r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6051600" y="1915200"/>
            <a:ext cx="3092400" cy="38088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612000" y="1917700"/>
            <a:ext cx="5137973" cy="3706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slid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erade Verbindung 16"/>
          <p:cNvCxnSpPr/>
          <p:nvPr userDrawn="1"/>
        </p:nvCxnSpPr>
        <p:spPr bwMode="auto">
          <a:xfrm rot="10800000" flipH="1" flipV="1">
            <a:off x="519851" y="3354202"/>
            <a:ext cx="1604224" cy="75591"/>
          </a:xfrm>
          <a:prstGeom prst="line">
            <a:avLst/>
          </a:prstGeom>
          <a:solidFill>
            <a:srgbClr val="E3E4E4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/>
          <p:cNvCxnSpPr/>
          <p:nvPr userDrawn="1"/>
        </p:nvCxnSpPr>
        <p:spPr bwMode="auto">
          <a:xfrm>
            <a:off x="702416" y="3429794"/>
            <a:ext cx="1421659" cy="1588"/>
          </a:xfrm>
          <a:prstGeom prst="line">
            <a:avLst/>
          </a:prstGeom>
          <a:solidFill>
            <a:srgbClr val="E3E4E4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1915200"/>
            <a:ext cx="8317688" cy="648000"/>
          </a:xfrm>
        </p:spPr>
        <p:txBody>
          <a:bodyPr/>
          <a:lstStyle>
            <a:lvl1pPr>
              <a:defRPr sz="1800" b="1"/>
            </a:lvl1pPr>
          </a:lstStyle>
          <a:p>
            <a:pPr lvl="0"/>
            <a:r>
              <a:rPr lang="de-DE" dirty="0"/>
              <a:t>Titel / Title</a:t>
            </a:r>
          </a:p>
        </p:txBody>
      </p:sp>
      <p:sp>
        <p:nvSpPr>
          <p:cNvPr id="14" name="Diagrammplatzhalter 13"/>
          <p:cNvSpPr>
            <a:spLocks noGrp="1"/>
          </p:cNvSpPr>
          <p:nvPr>
            <p:ph type="chart" sz="quarter" idx="15" hasCustomPrompt="1"/>
          </p:nvPr>
        </p:nvSpPr>
        <p:spPr>
          <a:xfrm>
            <a:off x="612000" y="2566799"/>
            <a:ext cx="7920000" cy="3780025"/>
          </a:xfrm>
        </p:spPr>
        <p:txBody>
          <a:bodyPr/>
          <a:lstStyle>
            <a:lvl1pPr>
              <a:defRPr b="0">
                <a:sym typeface="Wingdings" pitchFamily="2" charset="2"/>
              </a:defRPr>
            </a:lvl1pPr>
          </a:lstStyle>
          <a:p>
            <a:r>
              <a:rPr lang="de-DE"/>
              <a:t>Diagramm durch Klicken auf das Symbol hinzufügen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648598" y="6238106"/>
            <a:ext cx="2160000" cy="129600"/>
          </a:xfrm>
        </p:spPr>
        <p:txBody>
          <a:bodyPr/>
          <a:lstStyle>
            <a:lvl1pPr>
              <a:defRPr sz="800" b="0"/>
            </a:lvl1pPr>
          </a:lstStyle>
          <a:p>
            <a:pPr lvl="0"/>
            <a:r>
              <a:rPr lang="de-DE" dirty="0"/>
              <a:t>Source 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Dateiname  /  Datum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645692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slide with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erade Verbindung 16"/>
          <p:cNvCxnSpPr/>
          <p:nvPr userDrawn="1"/>
        </p:nvCxnSpPr>
        <p:spPr bwMode="auto">
          <a:xfrm rot="10800000" flipH="1" flipV="1">
            <a:off x="519851" y="3354202"/>
            <a:ext cx="1604224" cy="75591"/>
          </a:xfrm>
          <a:prstGeom prst="line">
            <a:avLst/>
          </a:prstGeom>
          <a:solidFill>
            <a:srgbClr val="E3E4E4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/>
          <p:cNvCxnSpPr/>
          <p:nvPr userDrawn="1"/>
        </p:nvCxnSpPr>
        <p:spPr bwMode="auto">
          <a:xfrm>
            <a:off x="702416" y="3429794"/>
            <a:ext cx="1421659" cy="1588"/>
          </a:xfrm>
          <a:prstGeom prst="line">
            <a:avLst/>
          </a:prstGeom>
          <a:solidFill>
            <a:srgbClr val="E3E4E4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1915200"/>
            <a:ext cx="3826800" cy="648000"/>
          </a:xfrm>
        </p:spPr>
        <p:txBody>
          <a:bodyPr/>
          <a:lstStyle>
            <a:lvl1pPr>
              <a:defRPr sz="1800" b="1"/>
            </a:lvl1pPr>
          </a:lstStyle>
          <a:p>
            <a:pPr lvl="0"/>
            <a:r>
              <a:rPr lang="de-DE" dirty="0"/>
              <a:t>Titel / Title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705200" y="1915200"/>
            <a:ext cx="4222800" cy="648000"/>
          </a:xfrm>
        </p:spPr>
        <p:txBody>
          <a:bodyPr/>
          <a:lstStyle>
            <a:lvl1pPr>
              <a:defRPr sz="1800" b="1"/>
            </a:lvl1pPr>
          </a:lstStyle>
          <a:p>
            <a:pPr lvl="0"/>
            <a:r>
              <a:rPr lang="de-DE" dirty="0"/>
              <a:t>Titel / Title</a:t>
            </a:r>
          </a:p>
        </p:txBody>
      </p:sp>
      <p:sp>
        <p:nvSpPr>
          <p:cNvPr id="14" name="Diagrammplatzhalter 13"/>
          <p:cNvSpPr>
            <a:spLocks noGrp="1"/>
          </p:cNvSpPr>
          <p:nvPr>
            <p:ph type="chart" sz="quarter" idx="15" hasCustomPrompt="1"/>
          </p:nvPr>
        </p:nvSpPr>
        <p:spPr>
          <a:xfrm>
            <a:off x="612000" y="2566799"/>
            <a:ext cx="3816000" cy="3780025"/>
          </a:xfrm>
        </p:spPr>
        <p:txBody>
          <a:bodyPr/>
          <a:lstStyle>
            <a:lvl1pPr>
              <a:defRPr b="0">
                <a:sym typeface="Wingdings" pitchFamily="2" charset="2"/>
              </a:defRPr>
            </a:lvl1pPr>
          </a:lstStyle>
          <a:p>
            <a:r>
              <a:rPr lang="de-DE"/>
              <a:t>Diagramm durch Klicken auf das Symbol hinzufügen</a:t>
            </a:r>
          </a:p>
        </p:txBody>
      </p:sp>
      <p:sp>
        <p:nvSpPr>
          <p:cNvPr id="16" name="Diagrammplatzhalter 15"/>
          <p:cNvSpPr>
            <a:spLocks noGrp="1"/>
          </p:cNvSpPr>
          <p:nvPr>
            <p:ph type="chart" sz="quarter" idx="16" hasCustomPrompt="1"/>
          </p:nvPr>
        </p:nvSpPr>
        <p:spPr>
          <a:xfrm>
            <a:off x="4705200" y="2566799"/>
            <a:ext cx="3830400" cy="3780025"/>
          </a:xfrm>
        </p:spPr>
        <p:txBody>
          <a:bodyPr/>
          <a:lstStyle>
            <a:lvl1pPr>
              <a:defRPr b="0">
                <a:sym typeface="Wingdings" pitchFamily="2" charset="2"/>
              </a:defRPr>
            </a:lvl1pPr>
          </a:lstStyle>
          <a:p>
            <a:r>
              <a:rPr lang="de-DE"/>
              <a:t>Diagramm durch Klicken auf das Symbol hinzufügen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612354" y="6238106"/>
            <a:ext cx="2160000" cy="129600"/>
          </a:xfrm>
        </p:spPr>
        <p:txBody>
          <a:bodyPr/>
          <a:lstStyle>
            <a:lvl1pPr>
              <a:defRPr sz="800" b="0"/>
            </a:lvl1pPr>
          </a:lstStyle>
          <a:p>
            <a:pPr lvl="0"/>
            <a:r>
              <a:rPr lang="de-DE" dirty="0"/>
              <a:t>Source 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/ Title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Dateiname  /  Datum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2775" y="1927225"/>
            <a:ext cx="7920038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180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title"/>
          </p:nvPr>
        </p:nvSpPr>
        <p:spPr bwMode="auto">
          <a:xfrm>
            <a:off x="1440000" y="216000"/>
            <a:ext cx="7488000" cy="102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 / Title</a:t>
            </a:r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000" y="6584400"/>
            <a:ext cx="396000" cy="1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">
                <a:solidFill>
                  <a:schemeClr val="tx2"/>
                </a:solidFill>
              </a:defRPr>
            </a:lvl1pPr>
          </a:lstStyle>
          <a:p>
            <a:fld id="{F2983091-0DB6-4B6F-9201-B8A539B6DA75}" type="slidenum">
              <a:rPr lang="de-DE" smtClean="0"/>
              <a:pPr/>
              <a:t>‹#›</a:t>
            </a:fld>
            <a:r>
              <a:rPr lang="de-DE"/>
              <a:t> </a:t>
            </a:r>
          </a:p>
        </p:txBody>
      </p:sp>
      <p:sp>
        <p:nvSpPr>
          <p:cNvPr id="106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40800" y="6584400"/>
            <a:ext cx="4294800" cy="1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">
                <a:solidFill>
                  <a:schemeClr val="tx2"/>
                </a:solidFill>
              </a:defRPr>
            </a:lvl1pPr>
          </a:lstStyle>
          <a:p>
            <a:r>
              <a:rPr lang="de-DE"/>
              <a:t>Dateiname  /  Datum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17" cstate="print"/>
          <a:srcRect l="8798"/>
          <a:stretch/>
        </p:blipFill>
        <p:spPr>
          <a:xfrm>
            <a:off x="0" y="196362"/>
            <a:ext cx="1281119" cy="1041342"/>
          </a:xfrm>
          <a:prstGeom prst="rect">
            <a:avLst/>
          </a:prstGeom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11188" y="6583744"/>
            <a:ext cx="2674130" cy="11695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lvl="0" defTabSz="801688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spc="70" baseline="0">
                <a:solidFill>
                  <a:schemeClr val="tx2"/>
                </a:solidFill>
                <a:latin typeface="+mn-lt"/>
                <a:cs typeface="Arial"/>
              </a:rPr>
              <a:t>AIRPLUS. YOUR </a:t>
            </a:r>
            <a:r>
              <a:rPr lang="en-US" sz="800" b="1" spc="70" baseline="0">
                <a:solidFill>
                  <a:schemeClr val="tx2"/>
                </a:solidFill>
                <a:latin typeface="+mn-lt"/>
                <a:cs typeface="Arial"/>
              </a:rPr>
              <a:t>TRAVEL PAYMENT</a:t>
            </a:r>
            <a:r>
              <a:rPr lang="en-US" sz="800" spc="70" baseline="0">
                <a:solidFill>
                  <a:schemeClr val="tx2"/>
                </a:solidFill>
                <a:latin typeface="+mn-lt"/>
                <a:cs typeface="Arial"/>
              </a:rPr>
              <a:t> COMPANY.</a:t>
            </a:r>
            <a:endParaRPr lang="de-DE" sz="800" spc="70" baseline="0">
              <a:solidFill>
                <a:schemeClr val="tx2"/>
              </a:solidFill>
              <a:latin typeface="+mn-lt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44" r:id="rId2"/>
    <p:sldLayoutId id="2147483664" r:id="rId3"/>
    <p:sldLayoutId id="2147483743" r:id="rId4"/>
    <p:sldLayoutId id="2147483652" r:id="rId5"/>
    <p:sldLayoutId id="2147483745" r:id="rId6"/>
    <p:sldLayoutId id="2147483730" r:id="rId7"/>
    <p:sldLayoutId id="2147483747" r:id="rId8"/>
    <p:sldLayoutId id="2147483682" r:id="rId9"/>
    <p:sldLayoutId id="2147483684" r:id="rId10"/>
    <p:sldLayoutId id="2147483749" r:id="rId11"/>
    <p:sldLayoutId id="2147483750" r:id="rId12"/>
    <p:sldLayoutId id="2147483751" r:id="rId13"/>
    <p:sldLayoutId id="2147483748" r:id="rId14"/>
    <p:sldLayoutId id="2147483746" r:id="rId15"/>
  </p:sldLayoutIdLst>
  <p:transition/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1200"/>
        </a:spcAft>
        <a:tabLst>
          <a:tab pos="7767638" algn="r"/>
        </a:tabLst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7013" algn="l" rtl="0" eaLnBrk="1" fontAlgn="base" hangingPunct="1">
        <a:spcBef>
          <a:spcPts val="0"/>
        </a:spcBef>
        <a:spcAft>
          <a:spcPts val="1200"/>
        </a:spcAft>
        <a:buClr>
          <a:schemeClr val="accent6"/>
        </a:buClr>
        <a:buFont typeface="Wingdings 2" panose="05020102010507070707" pitchFamily="18" charset="2"/>
        <a:buChar char=""/>
        <a:tabLst>
          <a:tab pos="7767638" algn="r"/>
        </a:tabLst>
        <a:defRPr>
          <a:solidFill>
            <a:schemeClr val="tx1"/>
          </a:solidFill>
          <a:latin typeface="+mn-lt"/>
        </a:defRPr>
      </a:lvl2pPr>
      <a:lvl3pPr marL="457200" indent="-228600" algn="l" rtl="0" eaLnBrk="1" fontAlgn="base" hangingPunct="1">
        <a:spcBef>
          <a:spcPts val="0"/>
        </a:spcBef>
        <a:spcAft>
          <a:spcPts val="1200"/>
        </a:spcAft>
        <a:buClr>
          <a:schemeClr val="accent6"/>
        </a:buClr>
        <a:buSzPct val="100000"/>
        <a:buFont typeface="Arial" panose="020B0604020202020204" pitchFamily="34" charset="0"/>
        <a:buChar char="−"/>
        <a:tabLst>
          <a:tab pos="7767638" algn="r"/>
        </a:tabLst>
        <a:defRPr>
          <a:solidFill>
            <a:schemeClr val="tx1"/>
          </a:solidFill>
          <a:latin typeface="+mn-lt"/>
        </a:defRPr>
      </a:lvl3pPr>
      <a:lvl4pPr marL="698500" indent="-228600" algn="l" rtl="0" eaLnBrk="1" fontAlgn="base" hangingPunct="1">
        <a:spcBef>
          <a:spcPts val="0"/>
        </a:spcBef>
        <a:spcAft>
          <a:spcPts val="1200"/>
        </a:spcAft>
        <a:buClr>
          <a:schemeClr val="accent6"/>
        </a:buClr>
        <a:buFont typeface="Wingdings 2" panose="05020102010507070707" pitchFamily="18" charset="2"/>
        <a:buChar char=""/>
        <a:tabLst>
          <a:tab pos="7767638" algn="r"/>
        </a:tabLst>
        <a:defRPr>
          <a:solidFill>
            <a:schemeClr val="tx1"/>
          </a:solidFill>
          <a:latin typeface="+mn-lt"/>
        </a:defRPr>
      </a:lvl4pPr>
      <a:lvl5pPr marL="908050" indent="-234950" algn="l" rtl="0" eaLnBrk="1" fontAlgn="base" hangingPunct="1">
        <a:spcBef>
          <a:spcPts val="0"/>
        </a:spcBef>
        <a:spcAft>
          <a:spcPts val="1200"/>
        </a:spcAft>
        <a:buClr>
          <a:schemeClr val="accent6"/>
        </a:buClr>
        <a:buSzPct val="100000"/>
        <a:buFont typeface="Arial" panose="020B0604020202020204" pitchFamily="34" charset="0"/>
        <a:buChar char="−"/>
        <a:tabLst>
          <a:tab pos="7767638" algn="r"/>
        </a:tabLst>
        <a:defRPr>
          <a:solidFill>
            <a:schemeClr val="tx1"/>
          </a:solidFill>
          <a:latin typeface="+mn-lt"/>
        </a:defRPr>
      </a:lvl5pPr>
      <a:lvl6pPr marL="1598613" indent="-279400" algn="l" rtl="0" eaLnBrk="1" fontAlgn="base" hangingPunct="1">
        <a:spcBef>
          <a:spcPct val="30000"/>
        </a:spcBef>
        <a:spcAft>
          <a:spcPct val="30000"/>
        </a:spcAft>
        <a:buClr>
          <a:schemeClr val="tx1"/>
        </a:buClr>
        <a:buSzPct val="40000"/>
        <a:buFont typeface="Wingdings" pitchFamily="2" charset="2"/>
        <a:buChar char="¨"/>
        <a:tabLst>
          <a:tab pos="7767638" algn="r"/>
        </a:tabLst>
        <a:defRPr>
          <a:solidFill>
            <a:schemeClr val="tx1"/>
          </a:solidFill>
          <a:latin typeface="+mn-lt"/>
        </a:defRPr>
      </a:lvl6pPr>
      <a:lvl7pPr marL="2055813" indent="-279400" algn="l" rtl="0" eaLnBrk="1" fontAlgn="base" hangingPunct="1">
        <a:spcBef>
          <a:spcPct val="30000"/>
        </a:spcBef>
        <a:spcAft>
          <a:spcPct val="30000"/>
        </a:spcAft>
        <a:buClr>
          <a:schemeClr val="tx1"/>
        </a:buClr>
        <a:buSzPct val="40000"/>
        <a:buFont typeface="Wingdings" pitchFamily="2" charset="2"/>
        <a:buChar char="¨"/>
        <a:tabLst>
          <a:tab pos="7767638" algn="r"/>
        </a:tabLst>
        <a:defRPr>
          <a:solidFill>
            <a:schemeClr val="tx1"/>
          </a:solidFill>
          <a:latin typeface="+mn-lt"/>
        </a:defRPr>
      </a:lvl7pPr>
      <a:lvl8pPr marL="2513013" indent="-279400" algn="l" rtl="0" eaLnBrk="1" fontAlgn="base" hangingPunct="1">
        <a:spcBef>
          <a:spcPct val="30000"/>
        </a:spcBef>
        <a:spcAft>
          <a:spcPct val="30000"/>
        </a:spcAft>
        <a:buClr>
          <a:schemeClr val="tx1"/>
        </a:buClr>
        <a:buSzPct val="40000"/>
        <a:buFont typeface="Wingdings" pitchFamily="2" charset="2"/>
        <a:buChar char="¨"/>
        <a:tabLst>
          <a:tab pos="7767638" algn="r"/>
        </a:tabLst>
        <a:defRPr>
          <a:solidFill>
            <a:schemeClr val="tx1"/>
          </a:solidFill>
          <a:latin typeface="+mn-lt"/>
        </a:defRPr>
      </a:lvl8pPr>
      <a:lvl9pPr marL="2970213" indent="-279400" algn="l" rtl="0" eaLnBrk="1" fontAlgn="base" hangingPunct="1">
        <a:spcBef>
          <a:spcPct val="30000"/>
        </a:spcBef>
        <a:spcAft>
          <a:spcPct val="30000"/>
        </a:spcAft>
        <a:buClr>
          <a:schemeClr val="tx1"/>
        </a:buClr>
        <a:buSzPct val="40000"/>
        <a:buFont typeface="Wingdings" pitchFamily="2" charset="2"/>
        <a:buChar char="¨"/>
        <a:tabLst>
          <a:tab pos="7767638" algn="r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208" userDrawn="1">
          <p15:clr>
            <a:srgbClr val="F26B43"/>
          </p15:clr>
        </p15:guide>
        <p15:guide id="2" pos="907" userDrawn="1">
          <p15:clr>
            <a:srgbClr val="F26B43"/>
          </p15:clr>
        </p15:guide>
        <p15:guide id="3" pos="386" userDrawn="1">
          <p15:clr>
            <a:srgbClr val="F26B43"/>
          </p15:clr>
        </p15:guide>
        <p15:guide id="4" pos="5375" userDrawn="1">
          <p15:clr>
            <a:srgbClr val="F26B43"/>
          </p15:clr>
        </p15:guide>
        <p15:guide id="5" pos="136" userDrawn="1">
          <p15:clr>
            <a:srgbClr val="F26B43"/>
          </p15:clr>
        </p15:guide>
        <p15:guide id="6" pos="5625" userDrawn="1">
          <p15:clr>
            <a:srgbClr val="F26B43"/>
          </p15:clr>
        </p15:guide>
        <p15:guide id="7" orient="horz" pos="399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usa@airplus.co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/>
          <a:srcRect/>
          <a:stretch>
            <a:fillRect/>
          </a:stretch>
        </p:blipFill>
        <p:spPr/>
      </p:pic>
      <p:sp>
        <p:nvSpPr>
          <p:cNvPr id="32" name="Textplatzhalter 3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itel 9"/>
          <p:cNvSpPr>
            <a:spLocks noGrp="1"/>
          </p:cNvSpPr>
          <p:nvPr>
            <p:ph type="ctrTitle" sz="quarter"/>
          </p:nvPr>
        </p:nvSpPr>
        <p:spPr>
          <a:xfrm>
            <a:off x="464400" y="4132800"/>
            <a:ext cx="6394394" cy="12852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dirty="0"/>
              <a:t>Total Cost </a:t>
            </a:r>
            <a:r>
              <a:rPr lang="de-DE" dirty="0" err="1"/>
              <a:t>Of</a:t>
            </a:r>
            <a:r>
              <a:rPr lang="de-DE" dirty="0"/>
              <a:t> Ownership:</a:t>
            </a:r>
            <a:br>
              <a:rPr lang="de-DE" dirty="0"/>
            </a:br>
            <a:r>
              <a:rPr lang="de-DE" dirty="0" err="1"/>
              <a:t>Your</a:t>
            </a:r>
            <a:r>
              <a:rPr lang="de-DE" dirty="0"/>
              <a:t> Travel Payment Solution</a:t>
            </a:r>
            <a:endParaRPr lang="de-DE" b="0" dirty="0"/>
          </a:p>
        </p:txBody>
      </p:sp>
      <p:sp>
        <p:nvSpPr>
          <p:cNvPr id="11" name="Untertitel 10"/>
          <p:cNvSpPr>
            <a:spLocks noGrp="1"/>
          </p:cNvSpPr>
          <p:nvPr>
            <p:ph type="subTitle" sz="quarter" idx="1"/>
          </p:nvPr>
        </p:nvSpPr>
        <p:spPr>
          <a:xfrm>
            <a:off x="464400" y="5920994"/>
            <a:ext cx="5583600" cy="252000"/>
          </a:xfrm>
        </p:spPr>
        <p:txBody>
          <a:bodyPr/>
          <a:lstStyle/>
          <a:p>
            <a:r>
              <a:rPr lang="de-DE" dirty="0" err="1"/>
              <a:t>February</a:t>
            </a:r>
            <a:r>
              <a:rPr lang="de-DE" dirty="0"/>
              <a:t> 22, 2018</a:t>
            </a:r>
          </a:p>
        </p:txBody>
      </p:sp>
    </p:spTree>
    <p:extLst>
      <p:ext uri="{BB962C8B-B14F-4D97-AF65-F5344CB8AC3E}">
        <p14:creationId xmlns:p14="http://schemas.microsoft.com/office/powerpoint/2010/main" val="363675828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Travel Managers Are Satisfied With Several Elements of Their Card Program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10</a:t>
            </a:fld>
            <a:r>
              <a:rPr lang="de-DE"/>
              <a:t> </a:t>
            </a:r>
          </a:p>
        </p:txBody>
      </p:sp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3098012502"/>
              </p:ext>
            </p:extLst>
          </p:nvPr>
        </p:nvGraphicFramePr>
        <p:xfrm>
          <a:off x="853856" y="1645021"/>
          <a:ext cx="7247594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478293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They Are Ambivalent With Their Card Program When It Comes to Data and Internal Cost Savings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11</a:t>
            </a:fld>
            <a:r>
              <a:rPr lang="de-DE"/>
              <a:t> </a:t>
            </a: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858915964"/>
              </p:ext>
            </p:extLst>
          </p:nvPr>
        </p:nvGraphicFramePr>
        <p:xfrm>
          <a:off x="1143794" y="1500080"/>
          <a:ext cx="7247594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901972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4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/>
          <a:srcRect/>
          <a:stretch>
            <a:fillRect/>
          </a:stretch>
        </p:blipFill>
        <p:spPr/>
      </p:pic>
      <p:sp>
        <p:nvSpPr>
          <p:cNvPr id="2" name="Foliennummernplatzhalt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12</a:t>
            </a:fld>
            <a:r>
              <a:rPr lang="de-DE"/>
              <a:t>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solidFill>
            <a:schemeClr val="bg2">
              <a:alpha val="75000"/>
            </a:schemeClr>
          </a:solidFill>
        </p:spPr>
        <p:txBody>
          <a:bodyPr/>
          <a:lstStyle/>
          <a:p>
            <a:r>
              <a:rPr lang="de-DE" sz="4000" dirty="0"/>
              <a:t>Central Travel Accounts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30612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Central Billing Evolution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13</a:t>
            </a:fld>
            <a:r>
              <a:rPr lang="de-DE"/>
              <a:t>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24599" y="2675491"/>
            <a:ext cx="1747222" cy="1313539"/>
          </a:xfrm>
          <a:prstGeom prst="roundRect">
            <a:avLst>
              <a:gd name="adj" fmla="val 10000"/>
            </a:avLst>
          </a:prstGeom>
          <a:solidFill>
            <a:schemeClr val="accent2">
              <a:lumMod val="40000"/>
              <a:lumOff val="60000"/>
              <a:alpha val="9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Rounded Rectangle 11"/>
          <p:cNvSpPr/>
          <p:nvPr/>
        </p:nvSpPr>
        <p:spPr>
          <a:xfrm>
            <a:off x="617177" y="3124994"/>
            <a:ext cx="1293817" cy="973851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Rounded Rectangle 12"/>
          <p:cNvSpPr/>
          <p:nvPr/>
        </p:nvSpPr>
        <p:spPr>
          <a:xfrm>
            <a:off x="4742732" y="2333636"/>
            <a:ext cx="1653414" cy="1576480"/>
          </a:xfrm>
          <a:prstGeom prst="roundRect">
            <a:avLst>
              <a:gd name="adj" fmla="val 10000"/>
            </a:avLst>
          </a:prstGeom>
          <a:solidFill>
            <a:schemeClr val="accent6">
              <a:lumMod val="60000"/>
              <a:lumOff val="40000"/>
              <a:alpha val="9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ounded Rectangle 13"/>
          <p:cNvSpPr/>
          <p:nvPr/>
        </p:nvSpPr>
        <p:spPr>
          <a:xfrm>
            <a:off x="6752112" y="2038638"/>
            <a:ext cx="2011682" cy="2686556"/>
          </a:xfrm>
          <a:prstGeom prst="roundRect">
            <a:avLst>
              <a:gd name="adj" fmla="val 10000"/>
            </a:avLst>
          </a:prstGeom>
          <a:solidFill>
            <a:schemeClr val="accent4">
              <a:lumMod val="60000"/>
              <a:lumOff val="40000"/>
              <a:alpha val="9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Shape 14"/>
          <p:cNvSpPr/>
          <p:nvPr/>
        </p:nvSpPr>
        <p:spPr>
          <a:xfrm rot="20442641">
            <a:off x="1658914" y="3038273"/>
            <a:ext cx="1760729" cy="1760729"/>
          </a:xfrm>
          <a:prstGeom prst="leftCircularArrow">
            <a:avLst>
              <a:gd name="adj1" fmla="val 3311"/>
              <a:gd name="adj2" fmla="val 408978"/>
              <a:gd name="adj3" fmla="val 2186570"/>
              <a:gd name="adj4" fmla="val 9753959"/>
              <a:gd name="adj5" fmla="val 3863"/>
            </a:avLst>
          </a:prstGeom>
          <a:solidFill>
            <a:schemeClr val="accent2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Shape 15"/>
          <p:cNvSpPr/>
          <p:nvPr/>
        </p:nvSpPr>
        <p:spPr>
          <a:xfrm rot="2431238">
            <a:off x="5823985" y="3152373"/>
            <a:ext cx="1760729" cy="1744310"/>
          </a:xfrm>
          <a:prstGeom prst="leftCircularArrow">
            <a:avLst>
              <a:gd name="adj1" fmla="val 3311"/>
              <a:gd name="adj2" fmla="val 408978"/>
              <a:gd name="adj3" fmla="val 2186570"/>
              <a:gd name="adj4" fmla="val 8779160"/>
              <a:gd name="adj5" fmla="val 3863"/>
            </a:avLst>
          </a:prstGeom>
          <a:solidFill>
            <a:schemeClr val="accent4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Circular Arrow 16"/>
          <p:cNvSpPr/>
          <p:nvPr/>
        </p:nvSpPr>
        <p:spPr>
          <a:xfrm rot="21106897">
            <a:off x="3411915" y="1851170"/>
            <a:ext cx="2027794" cy="2027794"/>
          </a:xfrm>
          <a:prstGeom prst="circularArrow">
            <a:avLst>
              <a:gd name="adj1" fmla="val 2640"/>
              <a:gd name="adj2" fmla="val 320939"/>
              <a:gd name="adj3" fmla="val 19612062"/>
              <a:gd name="adj4" fmla="val 13589522"/>
              <a:gd name="adj5" fmla="val 3080"/>
            </a:avLst>
          </a:prstGeom>
          <a:solidFill>
            <a:schemeClr val="accent6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up 18"/>
          <p:cNvGrpSpPr/>
          <p:nvPr/>
        </p:nvGrpSpPr>
        <p:grpSpPr>
          <a:xfrm>
            <a:off x="7047057" y="1540947"/>
            <a:ext cx="1503666" cy="597958"/>
            <a:chOff x="378150" y="2738736"/>
            <a:chExt cx="1503666" cy="597958"/>
          </a:xfrm>
          <a:solidFill>
            <a:schemeClr val="tx2"/>
          </a:solidFill>
        </p:grpSpPr>
        <p:sp>
          <p:nvSpPr>
            <p:cNvPr id="20" name="Rounded Rectangle 19"/>
            <p:cNvSpPr/>
            <p:nvPr/>
          </p:nvSpPr>
          <p:spPr>
            <a:xfrm>
              <a:off x="378150" y="2738736"/>
              <a:ext cx="1503666" cy="59795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ounded Rectangle 4"/>
            <p:cNvSpPr txBox="1"/>
            <p:nvPr/>
          </p:nvSpPr>
          <p:spPr>
            <a:xfrm>
              <a:off x="395664" y="2756250"/>
              <a:ext cx="1468638" cy="562930"/>
            </a:xfrm>
            <a:prstGeom prst="rect">
              <a:avLst/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16510" rIns="24765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>
                  <a:solidFill>
                    <a:schemeClr val="bg1"/>
                  </a:solidFill>
                </a:rPr>
                <a:t>Today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741667" y="3847801"/>
            <a:ext cx="1503666" cy="597958"/>
            <a:chOff x="378150" y="2738736"/>
            <a:chExt cx="1503666" cy="597958"/>
          </a:xfrm>
          <a:solidFill>
            <a:schemeClr val="tx2"/>
          </a:solidFill>
        </p:grpSpPr>
        <p:sp>
          <p:nvSpPr>
            <p:cNvPr id="23" name="Rounded Rectangle 22"/>
            <p:cNvSpPr/>
            <p:nvPr/>
          </p:nvSpPr>
          <p:spPr>
            <a:xfrm>
              <a:off x="378150" y="2738736"/>
              <a:ext cx="1503666" cy="59795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ounded Rectangle 4"/>
            <p:cNvSpPr txBox="1"/>
            <p:nvPr/>
          </p:nvSpPr>
          <p:spPr>
            <a:xfrm>
              <a:off x="395664" y="2756250"/>
              <a:ext cx="1468638" cy="562930"/>
            </a:xfrm>
            <a:prstGeom prst="rect">
              <a:avLst/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16510" rIns="24765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>
                  <a:solidFill>
                    <a:schemeClr val="bg1"/>
                  </a:solidFill>
                </a:rPr>
                <a:t>Early mid 2000’s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640207" y="2219137"/>
            <a:ext cx="1141316" cy="518468"/>
            <a:chOff x="378150" y="2738736"/>
            <a:chExt cx="1503666" cy="597958"/>
          </a:xfrm>
          <a:solidFill>
            <a:schemeClr val="tx2"/>
          </a:solidFill>
        </p:grpSpPr>
        <p:sp>
          <p:nvSpPr>
            <p:cNvPr id="26" name="Rounded Rectangle 25"/>
            <p:cNvSpPr/>
            <p:nvPr/>
          </p:nvSpPr>
          <p:spPr>
            <a:xfrm>
              <a:off x="378150" y="2738736"/>
              <a:ext cx="1503666" cy="59795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ounded Rectangle 4"/>
            <p:cNvSpPr txBox="1"/>
            <p:nvPr/>
          </p:nvSpPr>
          <p:spPr>
            <a:xfrm>
              <a:off x="395664" y="2756250"/>
              <a:ext cx="1468638" cy="562930"/>
            </a:xfrm>
            <a:prstGeom prst="rect">
              <a:avLst/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16510" rIns="24765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>
                  <a:solidFill>
                    <a:schemeClr val="bg1"/>
                  </a:solidFill>
                </a:rPr>
                <a:t>Mid 1990’s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91132" y="3989030"/>
            <a:ext cx="1503666" cy="597958"/>
            <a:chOff x="378150" y="2738736"/>
            <a:chExt cx="1503666" cy="597958"/>
          </a:xfrm>
          <a:solidFill>
            <a:schemeClr val="tx2"/>
          </a:solidFill>
        </p:grpSpPr>
        <p:sp>
          <p:nvSpPr>
            <p:cNvPr id="29" name="Rounded Rectangle 28"/>
            <p:cNvSpPr/>
            <p:nvPr/>
          </p:nvSpPr>
          <p:spPr>
            <a:xfrm>
              <a:off x="378150" y="2738736"/>
              <a:ext cx="1503666" cy="59795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ounded Rectangle 4"/>
            <p:cNvSpPr txBox="1"/>
            <p:nvPr/>
          </p:nvSpPr>
          <p:spPr>
            <a:xfrm>
              <a:off x="395664" y="2756250"/>
              <a:ext cx="1468638" cy="562930"/>
            </a:xfrm>
            <a:prstGeom prst="rect">
              <a:avLst/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" tIns="16510" rIns="24765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kern="1200" dirty="0">
                  <a:solidFill>
                    <a:schemeClr val="bg1"/>
                  </a:solidFill>
                </a:rPr>
                <a:t>In the beginning</a:t>
              </a:r>
            </a:p>
          </p:txBody>
        </p:sp>
      </p:grpSp>
      <p:sp>
        <p:nvSpPr>
          <p:cNvPr id="31" name="TextBox 30"/>
          <p:cNvSpPr txBox="1"/>
          <p:nvPr/>
        </p:nvSpPr>
        <p:spPr bwMode="gray">
          <a:xfrm>
            <a:off x="587984" y="3151889"/>
            <a:ext cx="130648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900" dirty="0"/>
              <a:t>Airline tickets only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900" dirty="0"/>
              <a:t>Simple statements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900" dirty="0"/>
              <a:t>Limited data</a:t>
            </a:r>
          </a:p>
        </p:txBody>
      </p:sp>
      <p:sp>
        <p:nvSpPr>
          <p:cNvPr id="33" name="TextBox 32"/>
          <p:cNvSpPr txBox="1"/>
          <p:nvPr/>
        </p:nvSpPr>
        <p:spPr bwMode="gray">
          <a:xfrm>
            <a:off x="2414887" y="2762865"/>
            <a:ext cx="1679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dirty="0"/>
              <a:t>Travel Agency Fees added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dirty="0"/>
              <a:t>Limited electronic files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000" dirty="0"/>
              <a:t>Manual CC Rec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sp>
        <p:nvSpPr>
          <p:cNvPr id="34" name="TextBox 33"/>
          <p:cNvSpPr txBox="1"/>
          <p:nvPr/>
        </p:nvSpPr>
        <p:spPr bwMode="gray">
          <a:xfrm>
            <a:off x="4760135" y="2362994"/>
            <a:ext cx="16161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Kiosk check in allowed </a:t>
            </a:r>
          </a:p>
          <a:p>
            <a:pPr marL="171450" lvl="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Rail added</a:t>
            </a:r>
          </a:p>
          <a:p>
            <a:pPr marL="171450" lvl="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Electronic file export</a:t>
            </a:r>
          </a:p>
          <a:p>
            <a:pPr marL="171450" lvl="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Automated CC Rec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000" dirty="0" err="1"/>
          </a:p>
        </p:txBody>
      </p:sp>
      <p:sp>
        <p:nvSpPr>
          <p:cNvPr id="35" name="TextBox 34"/>
          <p:cNvSpPr txBox="1"/>
          <p:nvPr/>
        </p:nvSpPr>
        <p:spPr bwMode="gray">
          <a:xfrm>
            <a:off x="6782594" y="2286794"/>
            <a:ext cx="187683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Air, Rail, Car &amp; Hotel 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TMC fees related to transactions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Pre - Invoice Reconciliation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Daily feed to T&amp;E systems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Automated upload to financial systems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Automated allocation to GL</a:t>
            </a:r>
          </a:p>
        </p:txBody>
      </p:sp>
    </p:spTree>
    <p:extLst>
      <p:ext uri="{BB962C8B-B14F-4D97-AF65-F5344CB8AC3E}">
        <p14:creationId xmlns:p14="http://schemas.microsoft.com/office/powerpoint/2010/main" val="306195937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Travel Managers Are Very/Satisfied With Various Elements of Their CTA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14</a:t>
            </a:fld>
            <a:r>
              <a:rPr lang="de-DE"/>
              <a:t> </a:t>
            </a: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2783824800"/>
              </p:ext>
            </p:extLst>
          </p:nvPr>
        </p:nvGraphicFramePr>
        <p:xfrm>
          <a:off x="1038354" y="1448594"/>
          <a:ext cx="7247594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10227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Travel Managers See Opportunity For Improvement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15</a:t>
            </a:fld>
            <a:r>
              <a:rPr lang="de-DE"/>
              <a:t> </a:t>
            </a: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1189257483"/>
              </p:ext>
            </p:extLst>
          </p:nvPr>
        </p:nvGraphicFramePr>
        <p:xfrm>
          <a:off x="745659" y="1373188"/>
          <a:ext cx="7523154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67538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16</a:t>
            </a:fld>
            <a:r>
              <a:rPr lang="de-DE"/>
              <a:t> 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8" r="11528"/>
          <a:stretch>
            <a:fillRect/>
          </a:stretch>
        </p:blipFill>
        <p:spPr>
          <a:xfrm>
            <a:off x="0" y="794"/>
            <a:ext cx="9143999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solidFill>
            <a:schemeClr val="accent1">
              <a:alpha val="75000"/>
            </a:schemeClr>
          </a:solidFill>
        </p:spPr>
        <p:txBody>
          <a:bodyPr/>
          <a:lstStyle/>
          <a:p>
            <a:r>
              <a:rPr lang="en-US" sz="4000" dirty="0"/>
              <a:t>Rebates and     </a:t>
            </a:r>
          </a:p>
          <a:p>
            <a:r>
              <a:rPr lang="en-US" sz="4000" dirty="0"/>
              <a:t>Fees</a:t>
            </a:r>
          </a:p>
          <a:p>
            <a:endParaRPr lang="en-US" b="0" dirty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56452261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You Know What Fees You Are Charged?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17</a:t>
            </a:fld>
            <a:r>
              <a:rPr lang="de-DE"/>
              <a:t> 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563366442"/>
              </p:ext>
            </p:extLst>
          </p:nvPr>
        </p:nvGraphicFramePr>
        <p:xfrm>
          <a:off x="420392" y="1556964"/>
          <a:ext cx="8503920" cy="4196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val 2"/>
          <p:cNvSpPr/>
          <p:nvPr/>
        </p:nvSpPr>
        <p:spPr bwMode="gray">
          <a:xfrm>
            <a:off x="686594" y="2452639"/>
            <a:ext cx="8001000" cy="62753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sp>
        <p:nvSpPr>
          <p:cNvPr id="4" name="TextBox 3"/>
          <p:cNvSpPr txBox="1"/>
          <p:nvPr/>
        </p:nvSpPr>
        <p:spPr bwMode="gray">
          <a:xfrm>
            <a:off x="686594" y="5563394"/>
            <a:ext cx="7687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tx2"/>
                </a:solidFill>
              </a:rPr>
              <a:t>If you don’t know what you are being charged, you might be missing a savings opportunity.</a:t>
            </a:r>
          </a:p>
        </p:txBody>
      </p:sp>
    </p:spTree>
    <p:extLst>
      <p:ext uri="{BB962C8B-B14F-4D97-AF65-F5344CB8AC3E}">
        <p14:creationId xmlns:p14="http://schemas.microsoft.com/office/powerpoint/2010/main" val="305302413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 the 80% of Companies That Receive Rebates, Most Receive the Full Amount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18</a:t>
            </a:fld>
            <a:r>
              <a:rPr lang="de-DE"/>
              <a:t> 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0C036BE6-F0BA-41CE-8BDB-AF1055CDB8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765153"/>
              </p:ext>
            </p:extLst>
          </p:nvPr>
        </p:nvGraphicFramePr>
        <p:xfrm>
          <a:off x="1440000" y="1524794"/>
          <a:ext cx="7018994" cy="4279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 bwMode="gray">
          <a:xfrm>
            <a:off x="229394" y="5715794"/>
            <a:ext cx="876073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But 25% have no idea how much of a rebate they are receiving</a:t>
            </a:r>
          </a:p>
        </p:txBody>
      </p:sp>
    </p:spTree>
    <p:extLst>
      <p:ext uri="{BB962C8B-B14F-4D97-AF65-F5344CB8AC3E}">
        <p14:creationId xmlns:p14="http://schemas.microsoft.com/office/powerpoint/2010/main" val="334922460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Rebates – Understanding the fine print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>
          <a:xfrm>
            <a:off x="8672594" y="6606194"/>
            <a:ext cx="396000" cy="176400"/>
          </a:xfrm>
        </p:spPr>
        <p:txBody>
          <a:bodyPr/>
          <a:lstStyle/>
          <a:p>
            <a:fld id="{F2983091-0DB6-4B6F-9201-B8A539B6DA75}" type="slidenum">
              <a:rPr lang="de-DE" smtClean="0"/>
              <a:pPr/>
              <a:t>19</a:t>
            </a:fld>
            <a:r>
              <a:rPr lang="de-DE" dirty="0"/>
              <a:t> </a:t>
            </a:r>
          </a:p>
        </p:txBody>
      </p:sp>
      <p:sp>
        <p:nvSpPr>
          <p:cNvPr id="2" name="Rounded Rectangular Callout 1"/>
          <p:cNvSpPr/>
          <p:nvPr/>
        </p:nvSpPr>
        <p:spPr bwMode="gray">
          <a:xfrm>
            <a:off x="5029994" y="1561659"/>
            <a:ext cx="2673618" cy="898372"/>
          </a:xfrm>
          <a:prstGeom prst="wedgeRoundRectCallout">
            <a:avLst>
              <a:gd name="adj1" fmla="val -41213"/>
              <a:gd name="adj2" fmla="val 96736"/>
              <a:gd name="adj3" fmla="val 16667"/>
            </a:avLst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Ramp Up Period</a:t>
            </a:r>
          </a:p>
        </p:txBody>
      </p:sp>
      <p:sp>
        <p:nvSpPr>
          <p:cNvPr id="7" name="Rounded Rectangular Callout 6"/>
          <p:cNvSpPr/>
          <p:nvPr/>
        </p:nvSpPr>
        <p:spPr bwMode="gray">
          <a:xfrm>
            <a:off x="457994" y="1753394"/>
            <a:ext cx="3094138" cy="886569"/>
          </a:xfrm>
          <a:prstGeom prst="wedgeRoundRectCallout">
            <a:avLst>
              <a:gd name="adj1" fmla="val 39818"/>
              <a:gd name="adj2" fmla="val 91890"/>
              <a:gd name="adj3" fmla="val 16667"/>
            </a:avLst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Rewards / Executive Program</a:t>
            </a:r>
          </a:p>
        </p:txBody>
      </p:sp>
      <p:sp>
        <p:nvSpPr>
          <p:cNvPr id="8" name="Rounded Rectangular Callout 7"/>
          <p:cNvSpPr/>
          <p:nvPr/>
        </p:nvSpPr>
        <p:spPr bwMode="gray">
          <a:xfrm>
            <a:off x="6325394" y="3277394"/>
            <a:ext cx="2602606" cy="1186346"/>
          </a:xfrm>
          <a:prstGeom prst="wedgeRoundRectCallout">
            <a:avLst>
              <a:gd name="adj1" fmla="val -72548"/>
              <a:gd name="adj2" fmla="val -31704"/>
              <a:gd name="adj3" fmla="val 16667"/>
            </a:avLst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Minimum Spend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Yearly / Per card</a:t>
            </a:r>
          </a:p>
        </p:txBody>
      </p:sp>
      <p:sp>
        <p:nvSpPr>
          <p:cNvPr id="10" name="Rounded Rectangular Callout 9"/>
          <p:cNvSpPr/>
          <p:nvPr/>
        </p:nvSpPr>
        <p:spPr bwMode="gray">
          <a:xfrm>
            <a:off x="287338" y="4105030"/>
            <a:ext cx="2673450" cy="1160366"/>
          </a:xfrm>
          <a:prstGeom prst="wedgeRoundRectCallout">
            <a:avLst>
              <a:gd name="adj1" fmla="val 54445"/>
              <a:gd name="adj2" fmla="val -82556"/>
              <a:gd name="adj3" fmla="val 16667"/>
            </a:avLst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Corporate Pay vs.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Individual Pay </a:t>
            </a:r>
          </a:p>
        </p:txBody>
      </p:sp>
      <p:sp>
        <p:nvSpPr>
          <p:cNvPr id="11" name="Rounded Rectangular Callout 10"/>
          <p:cNvSpPr/>
          <p:nvPr/>
        </p:nvSpPr>
        <p:spPr bwMode="gray">
          <a:xfrm>
            <a:off x="3658394" y="4779799"/>
            <a:ext cx="2743200" cy="1173791"/>
          </a:xfrm>
          <a:prstGeom prst="wedgeRoundRectCallout">
            <a:avLst>
              <a:gd name="adj1" fmla="val -21758"/>
              <a:gd name="adj2" fmla="val -102535"/>
              <a:gd name="adj3" fmla="val 16667"/>
            </a:avLst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Exclusions</a:t>
            </a:r>
          </a:p>
        </p:txBody>
      </p:sp>
      <p:sp>
        <p:nvSpPr>
          <p:cNvPr id="3" name="Flowchart: Connector 2"/>
          <p:cNvSpPr/>
          <p:nvPr/>
        </p:nvSpPr>
        <p:spPr bwMode="gray">
          <a:xfrm>
            <a:off x="2960788" y="2710667"/>
            <a:ext cx="2782906" cy="1447800"/>
          </a:xfrm>
          <a:prstGeom prst="flowChartConnector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Understanding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Rebates</a:t>
            </a:r>
          </a:p>
        </p:txBody>
      </p:sp>
    </p:spTree>
    <p:extLst>
      <p:ext uri="{BB962C8B-B14F-4D97-AF65-F5344CB8AC3E}">
        <p14:creationId xmlns:p14="http://schemas.microsoft.com/office/powerpoint/2010/main" val="87338517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1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/>
              <a:t>2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6"/>
          </p:nvPr>
        </p:nvSpPr>
        <p:spPr>
          <a:xfrm>
            <a:off x="2231708" y="1923724"/>
            <a:ext cx="5926456" cy="667870"/>
          </a:xfrm>
        </p:spPr>
        <p:txBody>
          <a:bodyPr/>
          <a:lstStyle/>
          <a:p>
            <a:pPr lvl="0">
              <a:defRPr/>
            </a:pPr>
            <a:r>
              <a:rPr lang="de-DE" dirty="0">
                <a:cs typeface="Arial"/>
              </a:rPr>
              <a:t>Payment Methods: Pros &amp; Cons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/>
              <a:t>3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8"/>
          </p:nvPr>
        </p:nvSpPr>
        <p:spPr>
          <a:xfrm>
            <a:off x="2231708" y="2569184"/>
            <a:ext cx="5926456" cy="588485"/>
          </a:xfrm>
        </p:spPr>
        <p:txBody>
          <a:bodyPr/>
          <a:lstStyle/>
          <a:p>
            <a:pPr lvl="0">
              <a:defRPr/>
            </a:pPr>
            <a:r>
              <a:rPr lang="de-DE" dirty="0">
                <a:cs typeface="Arial"/>
              </a:rPr>
              <a:t>Corporate Cards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20"/>
          </p:nvPr>
        </p:nvSpPr>
        <p:spPr>
          <a:xfrm>
            <a:off x="2231708" y="3237054"/>
            <a:ext cx="5926456" cy="607338"/>
          </a:xfrm>
        </p:spPr>
        <p:txBody>
          <a:bodyPr/>
          <a:lstStyle/>
          <a:p>
            <a:pPr lvl="0">
              <a:defRPr/>
            </a:pPr>
            <a:r>
              <a:rPr lang="de-DE" dirty="0">
                <a:cs typeface="Arial"/>
              </a:rPr>
              <a:t>Central Travel Accounts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22"/>
          </p:nvPr>
        </p:nvSpPr>
        <p:spPr>
          <a:xfrm>
            <a:off x="2231708" y="3922854"/>
            <a:ext cx="5926456" cy="617540"/>
          </a:xfrm>
        </p:spPr>
        <p:txBody>
          <a:bodyPr/>
          <a:lstStyle/>
          <a:p>
            <a:pPr lvl="0">
              <a:defRPr/>
            </a:pPr>
            <a:r>
              <a:rPr lang="de-DE" dirty="0">
                <a:cs typeface="Arial"/>
              </a:rPr>
              <a:t>Fees</a:t>
            </a: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</a:t>
            </a:fld>
            <a:r>
              <a:rPr lang="de-DE"/>
              <a:t> 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1600994" y="4572794"/>
            <a:ext cx="518159" cy="685800"/>
          </a:xfrm>
        </p:spPr>
        <p:txBody>
          <a:bodyPr/>
          <a:lstStyle/>
          <a:p>
            <a:r>
              <a:rPr lang="de-DE" dirty="0"/>
              <a:t>5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1600994" y="5258594"/>
            <a:ext cx="518159" cy="685800"/>
          </a:xfrm>
        </p:spPr>
        <p:txBody>
          <a:bodyPr/>
          <a:lstStyle/>
          <a:p>
            <a:r>
              <a:rPr lang="de-DE" dirty="0"/>
              <a:t>6</a:t>
            </a:r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22"/>
          </p:nvPr>
        </p:nvSpPr>
        <p:spPr>
          <a:xfrm>
            <a:off x="2237489" y="4608654"/>
            <a:ext cx="5926456" cy="617540"/>
          </a:xfrm>
        </p:spPr>
        <p:txBody>
          <a:bodyPr/>
          <a:lstStyle/>
          <a:p>
            <a:pPr lvl="0">
              <a:defRPr/>
            </a:pPr>
            <a:r>
              <a:rPr lang="de-DE" dirty="0">
                <a:cs typeface="Arial"/>
              </a:rPr>
              <a:t>Reconciliation &amp; Reimbursement</a:t>
            </a:r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22"/>
          </p:nvPr>
        </p:nvSpPr>
        <p:spPr>
          <a:xfrm>
            <a:off x="2236703" y="5294454"/>
            <a:ext cx="5926456" cy="617540"/>
          </a:xfrm>
        </p:spPr>
        <p:txBody>
          <a:bodyPr/>
          <a:lstStyle/>
          <a:p>
            <a:pPr lvl="0">
              <a:defRPr/>
            </a:pPr>
            <a:r>
              <a:rPr lang="de-DE" dirty="0">
                <a:cs typeface="Arial"/>
              </a:rPr>
              <a:t>Virtual Payment</a:t>
            </a:r>
          </a:p>
        </p:txBody>
      </p:sp>
    </p:spTree>
    <p:extLst>
      <p:ext uri="{BB962C8B-B14F-4D97-AF65-F5344CB8AC3E}">
        <p14:creationId xmlns:p14="http://schemas.microsoft.com/office/powerpoint/2010/main" val="68399131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8" b="3928"/>
          <a:stretch>
            <a:fillRect/>
          </a:stretch>
        </p:blipFill>
        <p:spPr>
          <a:xfrm>
            <a:off x="795" y="794"/>
            <a:ext cx="9143999" cy="6858000"/>
          </a:xfr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20</a:t>
            </a:fld>
            <a:r>
              <a:rPr lang="de-DE"/>
              <a:t>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4115595" y="475433"/>
            <a:ext cx="5573314" cy="4752120"/>
          </a:xfrm>
          <a:solidFill>
            <a:schemeClr val="bg1">
              <a:alpha val="75000"/>
            </a:schemeClr>
          </a:solidFill>
        </p:spPr>
        <p:txBody>
          <a:bodyPr/>
          <a:lstStyle/>
          <a:p>
            <a:r>
              <a:rPr lang="de-DE" sz="3600" dirty="0">
                <a:solidFill>
                  <a:schemeClr val="tx2"/>
                </a:solidFill>
              </a:rPr>
              <a:t>Reconciliation and Reimbursement</a:t>
            </a:r>
          </a:p>
          <a:p>
            <a:endParaRPr lang="de-DE" sz="3600" dirty="0">
              <a:solidFill>
                <a:schemeClr val="tx2"/>
              </a:solidFill>
            </a:endParaRPr>
          </a:p>
          <a:p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53445492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Majority of Companies Reconcile Expense Data Internally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21</a:t>
            </a:fld>
            <a:r>
              <a:rPr lang="de-DE"/>
              <a:t>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C036BE6-F0BA-41CE-8BDB-AF1055CDB8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4598506"/>
              </p:ext>
            </p:extLst>
          </p:nvPr>
        </p:nvGraphicFramePr>
        <p:xfrm>
          <a:off x="915194" y="1441666"/>
          <a:ext cx="7315200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 bwMode="gray">
          <a:xfrm>
            <a:off x="838994" y="5182394"/>
            <a:ext cx="70866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dirty="0">
                <a:solidFill>
                  <a:schemeClr val="tx2"/>
                </a:solidFill>
              </a:rPr>
              <a:t>Do you know the time/effort that your company expends to manage expense reconciliation? </a:t>
            </a:r>
          </a:p>
        </p:txBody>
      </p:sp>
    </p:spTree>
    <p:extLst>
      <p:ext uri="{BB962C8B-B14F-4D97-AF65-F5344CB8AC3E}">
        <p14:creationId xmlns:p14="http://schemas.microsoft.com/office/powerpoint/2010/main" val="15676702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Department Is Responsible For Reconciliation?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22</a:t>
            </a:fld>
            <a:r>
              <a:rPr lang="de-DE"/>
              <a:t>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EE14DBB-29A2-4D94-8E62-BB5B07659C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380512"/>
              </p:ext>
            </p:extLst>
          </p:nvPr>
        </p:nvGraphicFramePr>
        <p:xfrm>
          <a:off x="915194" y="1372394"/>
          <a:ext cx="71628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 bwMode="gray">
          <a:xfrm>
            <a:off x="151238" y="5613988"/>
            <a:ext cx="8776762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Think about how automation could save time and money with expense reconciliation.</a:t>
            </a:r>
          </a:p>
        </p:txBody>
      </p:sp>
    </p:spTree>
    <p:extLst>
      <p:ext uri="{BB962C8B-B14F-4D97-AF65-F5344CB8AC3E}">
        <p14:creationId xmlns:p14="http://schemas.microsoft.com/office/powerpoint/2010/main" val="246468606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How Do You Bill-back Clients For Travel Expenses?</a:t>
            </a:r>
            <a:endParaRPr lang="de-DE" sz="22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23</a:t>
            </a:fld>
            <a:r>
              <a:rPr lang="de-DE"/>
              <a:t> 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32314" y="2012474"/>
            <a:ext cx="2468880" cy="256032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127" y="2016105"/>
            <a:ext cx="24449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800" b="1" dirty="0">
                <a:solidFill>
                  <a:schemeClr val="bg1"/>
                </a:solidFill>
              </a:rPr>
              <a:t>45%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914" y="3292634"/>
            <a:ext cx="1811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chemeClr val="bg1"/>
                </a:solidFill>
              </a:rPr>
              <a:t>of companies bill-back clients for travel expenses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C036BE6-F0BA-41CE-8BDB-AF1055CDB8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2594953"/>
              </p:ext>
            </p:extLst>
          </p:nvPr>
        </p:nvGraphicFramePr>
        <p:xfrm>
          <a:off x="3229507" y="1611865"/>
          <a:ext cx="5274306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 bwMode="gray">
          <a:xfrm>
            <a:off x="457994" y="5334794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tx2"/>
                </a:solidFill>
              </a:rPr>
              <a:t>Does Your Payment Provider Offer Flexible Payment Terms That Allow You To Bill-back Your Clients More Than Monthly?</a:t>
            </a:r>
          </a:p>
        </p:txBody>
      </p:sp>
    </p:spTree>
    <p:extLst>
      <p:ext uri="{BB962C8B-B14F-4D97-AF65-F5344CB8AC3E}">
        <p14:creationId xmlns:p14="http://schemas.microsoft.com/office/powerpoint/2010/main" val="308038956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1" r="5561"/>
          <a:stretch>
            <a:fillRect/>
          </a:stretch>
        </p:blipFill>
        <p:spPr>
          <a:xfrm>
            <a:off x="-1" y="0"/>
            <a:ext cx="9144000" cy="6858001"/>
          </a:xfr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24</a:t>
            </a:fld>
            <a:r>
              <a:rPr lang="de-DE"/>
              <a:t>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solidFill>
            <a:schemeClr val="tx2">
              <a:alpha val="75000"/>
            </a:schemeClr>
          </a:solidFill>
        </p:spPr>
        <p:txBody>
          <a:bodyPr/>
          <a:lstStyle/>
          <a:p>
            <a:r>
              <a:rPr lang="de-DE" sz="4000" dirty="0"/>
              <a:t>Virtual Payment</a:t>
            </a:r>
          </a:p>
          <a:p>
            <a:endParaRPr lang="de-DE" sz="3200" b="0" dirty="0">
              <a:cs typeface="Arial"/>
            </a:endParaRPr>
          </a:p>
          <a:p>
            <a:endParaRPr lang="de-DE" sz="3200" dirty="0">
              <a:cs typeface="Arial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774248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25</a:t>
            </a:fld>
            <a:r>
              <a:rPr lang="de-DE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Virtual Payment?</a:t>
            </a:r>
          </a:p>
        </p:txBody>
      </p:sp>
      <p:sp>
        <p:nvSpPr>
          <p:cNvPr id="3" name="TextBox 2"/>
          <p:cNvSpPr txBox="1"/>
          <p:nvPr/>
        </p:nvSpPr>
        <p:spPr bwMode="gray">
          <a:xfrm>
            <a:off x="534194" y="2189318"/>
            <a:ext cx="7924800" cy="314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Traditional credit card number, without the physical card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Transaction specific, one–to–one payment</a:t>
            </a:r>
          </a:p>
          <a:p>
            <a:pPr marL="742950" lvl="1" indent="-285750" algn="l"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dirty="0"/>
              <a:t>Authorized for a specific transaction</a:t>
            </a:r>
          </a:p>
          <a:p>
            <a:pPr marL="742950" lvl="1" indent="-285750" algn="l"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dirty="0"/>
              <a:t>Range of dates</a:t>
            </a:r>
          </a:p>
          <a:p>
            <a:pPr marL="742950" lvl="1" indent="-285750" algn="l"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dirty="0"/>
              <a:t>Amount cap</a:t>
            </a:r>
          </a:p>
          <a:p>
            <a:pPr marL="742950" lvl="1" indent="-285750" algn="l"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dirty="0"/>
              <a:t>Vendor restrictions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Once the transaction is complete, the account number is inactive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Specific traveler data collected at time of card creation, allows for easy allocation </a:t>
            </a:r>
          </a:p>
        </p:txBody>
      </p:sp>
      <p:sp>
        <p:nvSpPr>
          <p:cNvPr id="4" name="TextBox 3"/>
          <p:cNvSpPr txBox="1"/>
          <p:nvPr/>
        </p:nvSpPr>
        <p:spPr bwMode="gray">
          <a:xfrm>
            <a:off x="523590" y="1785862"/>
            <a:ext cx="557320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customary aspects of a virtual card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94" y="1299237"/>
            <a:ext cx="2485649" cy="24353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gray">
          <a:xfrm>
            <a:off x="534194" y="5410994"/>
            <a:ext cx="7467600" cy="72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dirty="0">
                <a:solidFill>
                  <a:schemeClr val="tx2"/>
                </a:solidFill>
              </a:rPr>
              <a:t>Along with virtual payment – mobile application of virtual payment is a new innovation available in the market.</a:t>
            </a:r>
          </a:p>
        </p:txBody>
      </p:sp>
    </p:spTree>
    <p:extLst>
      <p:ext uri="{BB962C8B-B14F-4D97-AF65-F5344CB8AC3E}">
        <p14:creationId xmlns:p14="http://schemas.microsoft.com/office/powerpoint/2010/main" val="26463138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00" y="292200"/>
            <a:ext cx="5494994" cy="851594"/>
          </a:xfrm>
        </p:spPr>
        <p:txBody>
          <a:bodyPr/>
          <a:lstStyle/>
          <a:p>
            <a:r>
              <a:rPr lang="en-US" dirty="0"/>
              <a:t>Virtual Payment On The Rise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26</a:t>
            </a:fld>
            <a:r>
              <a:rPr lang="de-DE"/>
              <a:t> </a:t>
            </a:r>
          </a:p>
        </p:txBody>
      </p:sp>
      <p:sp>
        <p:nvSpPr>
          <p:cNvPr id="4" name="TextBox 3"/>
          <p:cNvSpPr txBox="1"/>
          <p:nvPr/>
        </p:nvSpPr>
        <p:spPr bwMode="gray">
          <a:xfrm>
            <a:off x="4319949" y="6346800"/>
            <a:ext cx="4249881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* Based on International Travel Management Study 2017 – AirPlus International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19473" y="1934697"/>
            <a:ext cx="8135159" cy="84716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use of virtual cards as a form of payment has risen dramatically.  In research conducted earlier this year, virtual card usage was below 1% in 2016 and has shot to over 10% in 2017*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801" dirty="0">
              <a:solidFill>
                <a:schemeClr val="accent3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822" y="2987175"/>
            <a:ext cx="6012254" cy="31530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698138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27</a:t>
            </a:fld>
            <a:r>
              <a:rPr lang="de-DE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Virtual Payment?</a:t>
            </a:r>
          </a:p>
        </p:txBody>
      </p:sp>
      <p:sp>
        <p:nvSpPr>
          <p:cNvPr id="4" name="TextBox 3"/>
          <p:cNvSpPr txBox="1"/>
          <p:nvPr/>
        </p:nvSpPr>
        <p:spPr bwMode="gray">
          <a:xfrm>
            <a:off x="523590" y="1785862"/>
            <a:ext cx="686860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Features To Verify When Selecting Virtual Payment</a:t>
            </a:r>
          </a:p>
        </p:txBody>
      </p:sp>
      <p:sp>
        <p:nvSpPr>
          <p:cNvPr id="8" name="TextBox 7"/>
          <p:cNvSpPr txBox="1"/>
          <p:nvPr/>
        </p:nvSpPr>
        <p:spPr bwMode="gray">
          <a:xfrm>
            <a:off x="1810448" y="2362994"/>
            <a:ext cx="1085946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</a:rPr>
              <a:t>SECURE</a:t>
            </a:r>
            <a:endParaRPr lang="en-US" b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499416" y="2454453"/>
            <a:ext cx="1224205" cy="1188681"/>
            <a:chOff x="3165265" y="2449492"/>
            <a:chExt cx="1224205" cy="1188681"/>
          </a:xfrm>
        </p:grpSpPr>
        <p:sp>
          <p:nvSpPr>
            <p:cNvPr id="11" name="Rounded Rectangle 10"/>
            <p:cNvSpPr/>
            <p:nvPr/>
          </p:nvSpPr>
          <p:spPr bwMode="gray">
            <a:xfrm>
              <a:off x="3165265" y="2449492"/>
              <a:ext cx="1224205" cy="118868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3676" y="2678226"/>
              <a:ext cx="607384" cy="74113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575324" y="4633963"/>
            <a:ext cx="1224205" cy="1188681"/>
            <a:chOff x="4324978" y="2449055"/>
            <a:chExt cx="1224205" cy="1188681"/>
          </a:xfrm>
        </p:grpSpPr>
        <p:sp>
          <p:nvSpPr>
            <p:cNvPr id="12" name="Rounded Rectangle 11"/>
            <p:cNvSpPr/>
            <p:nvPr/>
          </p:nvSpPr>
          <p:spPr bwMode="gray">
            <a:xfrm>
              <a:off x="4324978" y="2449055"/>
              <a:ext cx="1224205" cy="118868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794" y="2678226"/>
              <a:ext cx="742902" cy="741135"/>
            </a:xfrm>
            <a:prstGeom prst="rect">
              <a:avLst/>
            </a:prstGeom>
            <a:solidFill>
              <a:schemeClr val="accent1"/>
            </a:solidFill>
          </p:spPr>
        </p:pic>
      </p:grpSp>
      <p:grpSp>
        <p:nvGrpSpPr>
          <p:cNvPr id="18" name="Group 17"/>
          <p:cNvGrpSpPr/>
          <p:nvPr/>
        </p:nvGrpSpPr>
        <p:grpSpPr>
          <a:xfrm>
            <a:off x="4894646" y="4617896"/>
            <a:ext cx="1224205" cy="1188681"/>
            <a:chOff x="5484691" y="2454453"/>
            <a:chExt cx="1224205" cy="1188681"/>
          </a:xfrm>
        </p:grpSpPr>
        <p:sp>
          <p:nvSpPr>
            <p:cNvPr id="14" name="Rounded Rectangle 13"/>
            <p:cNvSpPr/>
            <p:nvPr/>
          </p:nvSpPr>
          <p:spPr bwMode="gray">
            <a:xfrm>
              <a:off x="5484691" y="2454453"/>
              <a:ext cx="1224205" cy="1188681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794" y="2678225"/>
              <a:ext cx="747503" cy="741135"/>
            </a:xfrm>
            <a:prstGeom prst="rect">
              <a:avLst/>
            </a:prstGeom>
            <a:noFill/>
          </p:spPr>
        </p:pic>
      </p:grpSp>
      <p:sp>
        <p:nvSpPr>
          <p:cNvPr id="22" name="TextBox 21"/>
          <p:cNvSpPr txBox="1"/>
          <p:nvPr/>
        </p:nvSpPr>
        <p:spPr bwMode="gray">
          <a:xfrm>
            <a:off x="1888293" y="4548313"/>
            <a:ext cx="161740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</a:rPr>
              <a:t>INTEGRATION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 bwMode="gray">
          <a:xfrm>
            <a:off x="6210077" y="4542546"/>
            <a:ext cx="1538748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</a:rPr>
              <a:t>AUTOMATED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 bwMode="gray">
          <a:xfrm>
            <a:off x="1810448" y="2646680"/>
            <a:ext cx="245997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Limit Control     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Defined Validity Dates       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Restricted Merchants  </a:t>
            </a:r>
          </a:p>
        </p:txBody>
      </p:sp>
      <p:sp>
        <p:nvSpPr>
          <p:cNvPr id="21" name="TextBox 20"/>
          <p:cNvSpPr txBox="1"/>
          <p:nvPr/>
        </p:nvSpPr>
        <p:spPr bwMode="gray">
          <a:xfrm>
            <a:off x="1920613" y="4878180"/>
            <a:ext cx="234980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Booking System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T&amp;E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Finance GL</a:t>
            </a:r>
          </a:p>
        </p:txBody>
      </p:sp>
      <p:sp>
        <p:nvSpPr>
          <p:cNvPr id="24" name="TextBox 23"/>
          <p:cNvSpPr txBox="1"/>
          <p:nvPr/>
        </p:nvSpPr>
        <p:spPr bwMode="gray">
          <a:xfrm>
            <a:off x="6225523" y="4841668"/>
            <a:ext cx="2081071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Enhanced Data 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Reconciliation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Payment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4877594" y="2454453"/>
            <a:ext cx="1226843" cy="1188681"/>
            <a:chOff x="5748458" y="1029293"/>
            <a:chExt cx="1224205" cy="1188681"/>
          </a:xfrm>
        </p:grpSpPr>
        <p:sp>
          <p:nvSpPr>
            <p:cNvPr id="26" name="Rounded Rectangle 25"/>
            <p:cNvSpPr/>
            <p:nvPr/>
          </p:nvSpPr>
          <p:spPr bwMode="gray">
            <a:xfrm>
              <a:off x="5748458" y="1029293"/>
              <a:ext cx="1224205" cy="118868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9399" y="1194081"/>
              <a:ext cx="859107" cy="859107"/>
            </a:xfrm>
            <a:prstGeom prst="rect">
              <a:avLst/>
            </a:prstGeom>
            <a:noFill/>
          </p:spPr>
        </p:pic>
      </p:grpSp>
      <p:sp>
        <p:nvSpPr>
          <p:cNvPr id="28" name="TextBox 27"/>
          <p:cNvSpPr txBox="1"/>
          <p:nvPr/>
        </p:nvSpPr>
        <p:spPr bwMode="gray">
          <a:xfrm>
            <a:off x="6142094" y="2362994"/>
            <a:ext cx="1085946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chemeClr val="tx2"/>
                </a:solidFill>
              </a:rPr>
              <a:t>GLOBAL</a:t>
            </a:r>
            <a:r>
              <a:rPr lang="en-US" b="1" dirty="0"/>
              <a:t> </a:t>
            </a:r>
          </a:p>
        </p:txBody>
      </p:sp>
      <p:sp>
        <p:nvSpPr>
          <p:cNvPr id="29" name="TextBox 28"/>
          <p:cNvSpPr txBox="1"/>
          <p:nvPr/>
        </p:nvSpPr>
        <p:spPr bwMode="gray">
          <a:xfrm>
            <a:off x="6104437" y="2683187"/>
            <a:ext cx="265935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Local Support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Consistent Process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/>
              <a:t>Regionally Relevant </a:t>
            </a:r>
          </a:p>
        </p:txBody>
      </p:sp>
    </p:spTree>
    <p:extLst>
      <p:ext uri="{BB962C8B-B14F-4D97-AF65-F5344CB8AC3E}">
        <p14:creationId xmlns:p14="http://schemas.microsoft.com/office/powerpoint/2010/main" val="205772569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28</a:t>
            </a:fld>
            <a:r>
              <a:rPr lang="de-DE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Virtual Payment relevant to your business? </a:t>
            </a:r>
          </a:p>
        </p:txBody>
      </p:sp>
      <p:sp>
        <p:nvSpPr>
          <p:cNvPr id="4" name="TextBox 3"/>
          <p:cNvSpPr txBox="1"/>
          <p:nvPr/>
        </p:nvSpPr>
        <p:spPr bwMode="gray">
          <a:xfrm>
            <a:off x="523590" y="1785862"/>
            <a:ext cx="557320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Do you have? 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93854" y="2362994"/>
            <a:ext cx="3621740" cy="3200400"/>
            <a:chOff x="1219994" y="2667794"/>
            <a:chExt cx="3621740" cy="3200400"/>
          </a:xfrm>
        </p:grpSpPr>
        <p:sp>
          <p:nvSpPr>
            <p:cNvPr id="5" name="Rounded Rectangle 4"/>
            <p:cNvSpPr/>
            <p:nvPr/>
          </p:nvSpPr>
          <p:spPr bwMode="gray">
            <a:xfrm>
              <a:off x="1219994" y="2667794"/>
              <a:ext cx="3505200" cy="32004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sp>
          <p:nvSpPr>
            <p:cNvPr id="8" name="TextBox 7"/>
            <p:cNvSpPr txBox="1"/>
            <p:nvPr/>
          </p:nvSpPr>
          <p:spPr bwMode="gray">
            <a:xfrm>
              <a:off x="1412734" y="2908872"/>
              <a:ext cx="3429000" cy="2806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en-US" dirty="0">
                  <a:solidFill>
                    <a:schemeClr val="bg1"/>
                  </a:solidFill>
                  <a:latin typeface="+mn-lt"/>
                </a:rPr>
                <a:t>Non-employee Travel</a:t>
              </a:r>
            </a:p>
            <a:p>
              <a:pPr marL="742950" lvl="1" indent="-2857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+mn-lt"/>
                </a:rPr>
                <a:t>Consultants</a:t>
              </a:r>
            </a:p>
            <a:p>
              <a:pPr marL="742950" lvl="1" indent="-2857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+mn-lt"/>
                </a:rPr>
                <a:t>Recruits</a:t>
              </a:r>
            </a:p>
            <a:p>
              <a:pPr marL="742950" lvl="1" indent="-2857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bg1"/>
                  </a:solidFill>
                  <a:latin typeface="+mn-lt"/>
                </a:rPr>
                <a:t>Guests</a:t>
              </a:r>
            </a:p>
            <a:p>
              <a:pPr marL="285750" indent="-285750" algn="l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dirty="0">
                  <a:solidFill>
                    <a:schemeClr val="bg1"/>
                  </a:solidFill>
                </a:rPr>
                <a:t>Infrequent Travelers</a:t>
              </a:r>
              <a:endParaRPr lang="en-US" dirty="0">
                <a:solidFill>
                  <a:schemeClr val="bg1"/>
                </a:solidFill>
                <a:latin typeface="+mn-lt"/>
              </a:endParaRPr>
            </a:p>
            <a:p>
              <a:pPr marL="285750" indent="-285750" algn="l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dirty="0">
                  <a:solidFill>
                    <a:schemeClr val="bg1"/>
                  </a:solidFill>
                  <a:latin typeface="+mn-lt"/>
                </a:rPr>
                <a:t>Employees with low/no credit</a:t>
              </a:r>
            </a:p>
            <a:p>
              <a:pPr marL="285750" indent="-285750" algn="l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dirty="0">
                  <a:solidFill>
                    <a:schemeClr val="bg1"/>
                  </a:solidFill>
                  <a:latin typeface="+mn-lt"/>
                </a:rPr>
                <a:t>To bill-back customers</a:t>
              </a:r>
            </a:p>
            <a:p>
              <a:pPr marL="285750" indent="-285750" algn="l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dirty="0">
                  <a:solidFill>
                    <a:schemeClr val="bg1"/>
                  </a:solidFill>
                  <a:latin typeface="+mn-lt"/>
                </a:rPr>
                <a:t>Reconciliation challenges </a:t>
              </a:r>
            </a:p>
          </p:txBody>
        </p:sp>
      </p:grpSp>
      <p:sp>
        <p:nvSpPr>
          <p:cNvPr id="10" name="Right Arrow 9"/>
          <p:cNvSpPr/>
          <p:nvPr/>
        </p:nvSpPr>
        <p:spPr bwMode="gray">
          <a:xfrm>
            <a:off x="4115594" y="3353594"/>
            <a:ext cx="1143000" cy="11430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/>
          </a:p>
        </p:txBody>
      </p:sp>
      <p:grpSp>
        <p:nvGrpSpPr>
          <p:cNvPr id="12" name="Group 11"/>
          <p:cNvGrpSpPr/>
          <p:nvPr/>
        </p:nvGrpSpPr>
        <p:grpSpPr>
          <a:xfrm>
            <a:off x="5370654" y="2362994"/>
            <a:ext cx="3505200" cy="3200400"/>
            <a:chOff x="1219994" y="2667794"/>
            <a:chExt cx="3505200" cy="3200400"/>
          </a:xfrm>
          <a:solidFill>
            <a:schemeClr val="tx2"/>
          </a:solidFill>
        </p:grpSpPr>
        <p:sp>
          <p:nvSpPr>
            <p:cNvPr id="13" name="Rounded Rectangle 12"/>
            <p:cNvSpPr/>
            <p:nvPr/>
          </p:nvSpPr>
          <p:spPr bwMode="gray">
            <a:xfrm>
              <a:off x="1219994" y="2667794"/>
              <a:ext cx="3505200" cy="3200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sp>
          <p:nvSpPr>
            <p:cNvPr id="14" name="TextBox 13"/>
            <p:cNvSpPr txBox="1"/>
            <p:nvPr/>
          </p:nvSpPr>
          <p:spPr bwMode="gray">
            <a:xfrm>
              <a:off x="1412734" y="3524504"/>
              <a:ext cx="3048000" cy="14203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+mn-lt"/>
                </a:rPr>
                <a:t>Virtual Payment alleviates these pain points and more!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156" y="4665756"/>
            <a:ext cx="745238" cy="74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7185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194" y="216000"/>
            <a:ext cx="7696200" cy="1029600"/>
          </a:xfrm>
        </p:spPr>
        <p:txBody>
          <a:bodyPr/>
          <a:lstStyle/>
          <a:p>
            <a:r>
              <a:rPr lang="en-US" dirty="0"/>
              <a:t>Virtual Payment Benefits Throughout Your Company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29</a:t>
            </a:fld>
            <a:r>
              <a:rPr lang="de-DE"/>
              <a:t> </a:t>
            </a:r>
            <a:endParaRPr lang="de-DE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86237512"/>
              </p:ext>
            </p:extLst>
          </p:nvPr>
        </p:nvGraphicFramePr>
        <p:xfrm>
          <a:off x="1219994" y="1524794"/>
          <a:ext cx="73152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24292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platzhalter 2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" r="120"/>
          <a:stretch>
            <a:fillRect/>
          </a:stretch>
        </p:blipFill>
        <p:spPr/>
      </p:pic>
      <p:sp>
        <p:nvSpPr>
          <p:cNvPr id="2" name="Foliennummernplatzhalt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3</a:t>
            </a:fld>
            <a:r>
              <a:rPr lang="de-DE"/>
              <a:t>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4000" dirty="0"/>
              <a:t>Payment Methods: Pros &amp; Cons</a:t>
            </a:r>
            <a:endParaRPr lang="de-DE" sz="4000" dirty="0">
              <a:cs typeface="Arial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346899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Review – Your Payment Program Has Many Elements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30</a:t>
            </a:fld>
            <a:r>
              <a:rPr lang="de-DE"/>
              <a:t> 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163724069"/>
              </p:ext>
            </p:extLst>
          </p:nvPr>
        </p:nvGraphicFramePr>
        <p:xfrm>
          <a:off x="2525154" y="1972860"/>
          <a:ext cx="418124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Oval 2"/>
          <p:cNvSpPr/>
          <p:nvPr/>
        </p:nvSpPr>
        <p:spPr bwMode="gray">
          <a:xfrm>
            <a:off x="1633562" y="2525777"/>
            <a:ext cx="2057400" cy="685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Currency Settlement</a:t>
            </a:r>
          </a:p>
        </p:txBody>
      </p:sp>
      <p:sp>
        <p:nvSpPr>
          <p:cNvPr id="7" name="Oval 6"/>
          <p:cNvSpPr/>
          <p:nvPr/>
        </p:nvSpPr>
        <p:spPr bwMode="gray">
          <a:xfrm>
            <a:off x="1633562" y="3877860"/>
            <a:ext cx="2057400" cy="685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Reconciliation</a:t>
            </a:r>
          </a:p>
        </p:txBody>
      </p:sp>
      <p:sp>
        <p:nvSpPr>
          <p:cNvPr id="8" name="Oval 7"/>
          <p:cNvSpPr/>
          <p:nvPr/>
        </p:nvSpPr>
        <p:spPr bwMode="gray">
          <a:xfrm>
            <a:off x="5563394" y="3877860"/>
            <a:ext cx="2138480" cy="685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Fees</a:t>
            </a:r>
          </a:p>
        </p:txBody>
      </p:sp>
      <p:sp>
        <p:nvSpPr>
          <p:cNvPr id="9" name="Oval 8"/>
          <p:cNvSpPr/>
          <p:nvPr/>
        </p:nvSpPr>
        <p:spPr bwMode="gray">
          <a:xfrm>
            <a:off x="5639594" y="2512349"/>
            <a:ext cx="2057400" cy="685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Rebate</a:t>
            </a:r>
          </a:p>
        </p:txBody>
      </p:sp>
      <p:sp>
        <p:nvSpPr>
          <p:cNvPr id="10" name="Oval 9"/>
          <p:cNvSpPr/>
          <p:nvPr/>
        </p:nvSpPr>
        <p:spPr bwMode="gray">
          <a:xfrm>
            <a:off x="3582194" y="4639860"/>
            <a:ext cx="2057400" cy="685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Fraud Risk</a:t>
            </a:r>
          </a:p>
        </p:txBody>
      </p:sp>
      <p:sp>
        <p:nvSpPr>
          <p:cNvPr id="11" name="Oval 10"/>
          <p:cNvSpPr/>
          <p:nvPr/>
        </p:nvSpPr>
        <p:spPr bwMode="gray">
          <a:xfrm>
            <a:off x="3587074" y="1448594"/>
            <a:ext cx="2057400" cy="685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Data Detail &amp; Quality</a:t>
            </a:r>
          </a:p>
        </p:txBody>
      </p:sp>
      <p:sp>
        <p:nvSpPr>
          <p:cNvPr id="4" name="TextBox 3"/>
          <p:cNvSpPr txBox="1"/>
          <p:nvPr/>
        </p:nvSpPr>
        <p:spPr bwMode="gray">
          <a:xfrm>
            <a:off x="492055" y="5824462"/>
            <a:ext cx="8119339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Is Your Payment Program Optimized To Your Specific Travel Program Needs?</a:t>
            </a:r>
          </a:p>
        </p:txBody>
      </p:sp>
    </p:spTree>
    <p:extLst>
      <p:ext uri="{BB962C8B-B14F-4D97-AF65-F5344CB8AC3E}">
        <p14:creationId xmlns:p14="http://schemas.microsoft.com/office/powerpoint/2010/main" val="57800507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Considerations Other Than The Numbers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31</a:t>
            </a:fld>
            <a:r>
              <a:rPr lang="de-DE"/>
              <a:t> 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64013669"/>
              </p:ext>
            </p:extLst>
          </p:nvPr>
        </p:nvGraphicFramePr>
        <p:xfrm>
          <a:off x="991395" y="1219994"/>
          <a:ext cx="7010399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 bwMode="gray">
          <a:xfrm>
            <a:off x="390310" y="6055295"/>
            <a:ext cx="8212569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Don’t forget to consider value-added qualitative aspects of a payment provider.</a:t>
            </a:r>
          </a:p>
        </p:txBody>
      </p:sp>
    </p:spTree>
    <p:extLst>
      <p:ext uri="{BB962C8B-B14F-4D97-AF65-F5344CB8AC3E}">
        <p14:creationId xmlns:p14="http://schemas.microsoft.com/office/powerpoint/2010/main" val="2957073088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7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/>
          <a:srcRect/>
          <a:stretch>
            <a:fillRect/>
          </a:stretch>
        </p:blipFill>
        <p:spPr/>
      </p:pic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ctrTitle" sz="quarter"/>
          </p:nvPr>
        </p:nvSpPr>
        <p:spPr>
          <a:xfrm>
            <a:off x="464400" y="4305600"/>
            <a:ext cx="5708594" cy="1875600"/>
          </a:xfrm>
        </p:spPr>
        <p:txBody>
          <a:bodyPr/>
          <a:lstStyle/>
          <a:p>
            <a:r>
              <a:rPr lang="en-US" dirty="0"/>
              <a:t>Thank you! Contact us:</a:t>
            </a:r>
            <a:br>
              <a:rPr lang="en-US" dirty="0"/>
            </a:br>
            <a:r>
              <a:rPr lang="en-US" dirty="0"/>
              <a:t>703.373.0940</a:t>
            </a:r>
            <a:br>
              <a:rPr lang="en-US" dirty="0"/>
            </a:br>
            <a:r>
              <a:rPr lang="en-US" dirty="0">
                <a:hlinkClick r:id="rId4"/>
              </a:rPr>
              <a:t>usa@airplus.com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63014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 bwMode="gray">
          <a:xfrm>
            <a:off x="4676788" y="1779186"/>
            <a:ext cx="3627120" cy="36426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err="1"/>
          </a:p>
        </p:txBody>
      </p:sp>
      <p:sp>
        <p:nvSpPr>
          <p:cNvPr id="69" name="Rectangle 68"/>
          <p:cNvSpPr/>
          <p:nvPr/>
        </p:nvSpPr>
        <p:spPr bwMode="gray">
          <a:xfrm>
            <a:off x="1076558" y="1771457"/>
            <a:ext cx="3627120" cy="36426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err="1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Travel Programs Rely On A Variety Of Payment Methods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4</a:t>
            </a:fld>
            <a:r>
              <a:rPr lang="de-DE"/>
              <a:t> </a:t>
            </a:r>
          </a:p>
        </p:txBody>
      </p:sp>
      <p:grpSp>
        <p:nvGrpSpPr>
          <p:cNvPr id="72" name="Group 71"/>
          <p:cNvGrpSpPr/>
          <p:nvPr/>
        </p:nvGrpSpPr>
        <p:grpSpPr>
          <a:xfrm>
            <a:off x="1067594" y="1296194"/>
            <a:ext cx="7243482" cy="481326"/>
            <a:chOff x="991394" y="1265714"/>
            <a:chExt cx="6949440" cy="640080"/>
          </a:xfrm>
        </p:grpSpPr>
        <p:sp>
          <p:nvSpPr>
            <p:cNvPr id="71" name="Rectangle 70"/>
            <p:cNvSpPr/>
            <p:nvPr/>
          </p:nvSpPr>
          <p:spPr bwMode="gray">
            <a:xfrm>
              <a:off x="991394" y="1265714"/>
              <a:ext cx="6949440" cy="64008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err="1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67312" y="1265714"/>
              <a:ext cx="5797603" cy="417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/>
                <a:t>Payment Methods That Company’s Travelers Can Use</a:t>
              </a:r>
            </a:p>
          </p:txBody>
        </p:sp>
      </p:grpSp>
      <p:pic>
        <p:nvPicPr>
          <p:cNvPr id="9" name="Picture 8" descr="C:\Users\msharoff\AppData\Local\Temp\Fotolia_23293207_Subscription_Monthly_M.jpg"/>
          <p:cNvPicPr preferRelativeResize="0">
            <a:picLocks noChangeArrowheads="1"/>
          </p:cNvPicPr>
          <p:nvPr/>
        </p:nvPicPr>
        <p:blipFill>
          <a:blip r:embed="rId3" cstate="print"/>
          <a:srcRect l="56438" t="53196" b="10617"/>
          <a:stretch>
            <a:fillRect/>
          </a:stretch>
        </p:blipFill>
        <p:spPr bwMode="auto">
          <a:xfrm>
            <a:off x="1485191" y="1914032"/>
            <a:ext cx="1145406" cy="48569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403423" y="2385049"/>
            <a:ext cx="1323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Corporate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credit card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174772" y="1940551"/>
            <a:ext cx="1240857" cy="485691"/>
            <a:chOff x="5270975" y="2277485"/>
            <a:chExt cx="1188720" cy="548640"/>
          </a:xfrm>
        </p:grpSpPr>
        <p:pic>
          <p:nvPicPr>
            <p:cNvPr id="30" name="Picture 4" descr="Cartoon, E-Mail, Envelope, Icon, Mail, Symbol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0975" y="2277485"/>
              <a:ext cx="1188720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5502030" y="2432114"/>
              <a:ext cx="742950" cy="26161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ＭＳ Ｐゴシック" charset="-128"/>
                </a:rPr>
                <a:t>Invoice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ＭＳ Ｐゴシック" charset="-128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928999" y="2461249"/>
            <a:ext cx="1753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ct val="0"/>
              </a:spcAft>
            </a:pPr>
            <a:r>
              <a:rPr lang="en-US" b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Direct supplier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ct val="0"/>
              </a:spcAft>
            </a:pPr>
            <a:r>
              <a:rPr lang="en-US" b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invoice</a:t>
            </a:r>
          </a:p>
        </p:txBody>
      </p:sp>
      <p:sp>
        <p:nvSpPr>
          <p:cNvPr id="59" name="TextBox 58"/>
          <p:cNvSpPr txBox="1"/>
          <p:nvPr/>
        </p:nvSpPr>
        <p:spPr bwMode="gray">
          <a:xfrm>
            <a:off x="2716447" y="1957718"/>
            <a:ext cx="1638506" cy="897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</a:rPr>
              <a:t>90%</a:t>
            </a:r>
          </a:p>
        </p:txBody>
      </p:sp>
      <p:sp>
        <p:nvSpPr>
          <p:cNvPr id="62" name="TextBox 61"/>
          <p:cNvSpPr txBox="1"/>
          <p:nvPr/>
        </p:nvSpPr>
        <p:spPr bwMode="gray">
          <a:xfrm>
            <a:off x="6462661" y="1940551"/>
            <a:ext cx="163850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</a:rPr>
              <a:t>23%</a:t>
            </a:r>
          </a:p>
        </p:txBody>
      </p:sp>
      <p:pic>
        <p:nvPicPr>
          <p:cNvPr id="35" name="Picture 34"/>
          <p:cNvPicPr preferRelativeResize="0">
            <a:picLocks/>
          </p:cNvPicPr>
          <p:nvPr/>
        </p:nvPicPr>
        <p:blipFill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668" y="3083551"/>
            <a:ext cx="1049956" cy="48569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943109" y="3561965"/>
            <a:ext cx="1774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Company cash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advances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31677" y="3464551"/>
            <a:ext cx="1251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Personal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card/ cash</a:t>
            </a:r>
          </a:p>
        </p:txBody>
      </p:sp>
      <p:grpSp>
        <p:nvGrpSpPr>
          <p:cNvPr id="65" name="Group 64"/>
          <p:cNvGrpSpPr/>
          <p:nvPr/>
        </p:nvGrpSpPr>
        <p:grpSpPr>
          <a:xfrm>
            <a:off x="1468715" y="3023827"/>
            <a:ext cx="1145406" cy="485691"/>
            <a:chOff x="1320796" y="3683108"/>
            <a:chExt cx="1097280" cy="548640"/>
          </a:xfrm>
        </p:grpSpPr>
        <p:pic>
          <p:nvPicPr>
            <p:cNvPr id="12" name="Picture 8" descr="C:\Users\msharoff\AppData\Local\Temp\Fotolia_23293207_Subscription_Monthly_M.jpg"/>
            <p:cNvPicPr preferRelativeResize="0">
              <a:picLocks noChangeArrowheads="1"/>
            </p:cNvPicPr>
            <p:nvPr/>
          </p:nvPicPr>
          <p:blipFill>
            <a:blip r:embed="rId3" cstate="print"/>
            <a:srcRect l="56438" t="53196" b="10617"/>
            <a:stretch>
              <a:fillRect/>
            </a:stretch>
          </p:blipFill>
          <p:spPr bwMode="auto">
            <a:xfrm>
              <a:off x="1320796" y="3683108"/>
              <a:ext cx="1097280" cy="548640"/>
            </a:xfrm>
            <a:prstGeom prst="rect">
              <a:avLst/>
            </a:prstGeom>
            <a:noFill/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66205" y="3928362"/>
              <a:ext cx="838787" cy="274320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 bwMode="gray">
          <a:xfrm>
            <a:off x="2678553" y="3007351"/>
            <a:ext cx="1638505" cy="897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</a:rPr>
              <a:t>55%</a:t>
            </a:r>
          </a:p>
        </p:txBody>
      </p:sp>
      <p:sp>
        <p:nvSpPr>
          <p:cNvPr id="63" name="TextBox 62"/>
          <p:cNvSpPr txBox="1"/>
          <p:nvPr/>
        </p:nvSpPr>
        <p:spPr bwMode="gray">
          <a:xfrm>
            <a:off x="6462661" y="3159751"/>
            <a:ext cx="163850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</a:rPr>
              <a:t>22%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9819" y="4607551"/>
            <a:ext cx="1670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Central Travel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1535553" y="3997951"/>
            <a:ext cx="1042008" cy="739667"/>
            <a:chOff x="1726516" y="5154582"/>
            <a:chExt cx="998226" cy="835532"/>
          </a:xfrm>
        </p:grpSpPr>
        <p:pic>
          <p:nvPicPr>
            <p:cNvPr id="25" name="Picture 6" descr="Computer, Money, Business, Technology, Currency, Online"/>
            <p:cNvPicPr>
              <a:picLocks noChangeAspect="1" noChangeArrowheads="1"/>
            </p:cNvPicPr>
            <p:nvPr/>
          </p:nvPicPr>
          <p:blipFill rotWithShape="1">
            <a:blip r:embed="rId7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194" r="28095"/>
            <a:stretch/>
          </p:blipFill>
          <p:spPr bwMode="auto">
            <a:xfrm>
              <a:off x="1726516" y="5258594"/>
              <a:ext cx="712678" cy="731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 rot="20899995">
              <a:off x="2339700" y="5154582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$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365302" y="4226551"/>
            <a:ext cx="954505" cy="404743"/>
            <a:chOff x="5367806" y="5258594"/>
            <a:chExt cx="914400" cy="457200"/>
          </a:xfrm>
        </p:grpSpPr>
        <p:pic>
          <p:nvPicPr>
            <p:cNvPr id="43" name="Picture 11" descr="C:\Users\msharoff\AppData\Local\Temp\Fotolia_30178275_Subscription_Monthly_M.jpg"/>
            <p:cNvPicPr preferRelativeResize="0">
              <a:picLocks noChangeArrowheads="1"/>
            </p:cNvPicPr>
            <p:nvPr/>
          </p:nvPicPr>
          <p:blipFill>
            <a:blip r:embed="rId8">
              <a:grayscl/>
            </a:blip>
            <a:srcRect l="29583" t="56658"/>
            <a:stretch>
              <a:fillRect/>
            </a:stretch>
          </p:blipFill>
          <p:spPr bwMode="auto">
            <a:xfrm>
              <a:off x="5367806" y="5258594"/>
              <a:ext cx="914400" cy="4572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57150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44" name="Picture 12"/>
            <p:cNvPicPr preferRelativeResize="0">
              <a:picLocks noChangeArrowheads="1"/>
            </p:cNvPicPr>
            <p:nvPr/>
          </p:nvPicPr>
          <p:blipFill>
            <a:blip r:embed="rId9">
              <a:grayscl/>
            </a:blip>
            <a:srcRect t="11463" b="10200"/>
            <a:stretch>
              <a:fillRect/>
            </a:stretch>
          </p:blipFill>
          <p:spPr bwMode="auto">
            <a:xfrm>
              <a:off x="5367806" y="5297240"/>
              <a:ext cx="914400" cy="1218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5" name="TextBox 44"/>
          <p:cNvSpPr txBox="1"/>
          <p:nvPr/>
        </p:nvSpPr>
        <p:spPr>
          <a:xfrm>
            <a:off x="5000002" y="4768495"/>
            <a:ext cx="1717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ct val="0"/>
              </a:spcAft>
            </a:pPr>
            <a:r>
              <a:rPr lang="en-US" b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Single-use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ct val="0"/>
              </a:spcAft>
            </a:pPr>
            <a:r>
              <a:rPr lang="en-US" b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virtual account</a:t>
            </a:r>
          </a:p>
        </p:txBody>
      </p:sp>
      <p:sp>
        <p:nvSpPr>
          <p:cNvPr id="61" name="TextBox 60"/>
          <p:cNvSpPr txBox="1"/>
          <p:nvPr/>
        </p:nvSpPr>
        <p:spPr bwMode="gray">
          <a:xfrm>
            <a:off x="2678553" y="4162222"/>
            <a:ext cx="163850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</a:rPr>
              <a:t>53%</a:t>
            </a:r>
          </a:p>
        </p:txBody>
      </p:sp>
      <p:sp>
        <p:nvSpPr>
          <p:cNvPr id="64" name="TextBox 63"/>
          <p:cNvSpPr txBox="1"/>
          <p:nvPr/>
        </p:nvSpPr>
        <p:spPr bwMode="gray">
          <a:xfrm>
            <a:off x="6462661" y="4162222"/>
            <a:ext cx="163850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</a:rPr>
              <a:t>10%</a:t>
            </a:r>
          </a:p>
        </p:txBody>
      </p:sp>
      <p:sp>
        <p:nvSpPr>
          <p:cNvPr id="2" name="TextBox 1"/>
          <p:cNvSpPr txBox="1"/>
          <p:nvPr/>
        </p:nvSpPr>
        <p:spPr bwMode="gray">
          <a:xfrm>
            <a:off x="610394" y="5563394"/>
            <a:ext cx="7983621" cy="72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dirty="0">
                <a:solidFill>
                  <a:schemeClr val="tx2"/>
                </a:solidFill>
              </a:rPr>
              <a:t>Larger companies are less likely to allow their travelers to use personal credit or cash when compared with SME’s</a:t>
            </a:r>
          </a:p>
        </p:txBody>
      </p:sp>
    </p:spTree>
    <p:extLst>
      <p:ext uri="{BB962C8B-B14F-4D97-AF65-F5344CB8AC3E}">
        <p14:creationId xmlns:p14="http://schemas.microsoft.com/office/powerpoint/2010/main" val="319459478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Prevalence O</a:t>
            </a:r>
            <a:r>
              <a:rPr lang="en-US" dirty="0"/>
              <a:t>f</a:t>
            </a:r>
            <a:r>
              <a:rPr lang="de-DE" dirty="0"/>
              <a:t> Corporate Cards Within A Company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5</a:t>
            </a:fld>
            <a:r>
              <a:rPr lang="de-DE"/>
              <a:t> </a:t>
            </a:r>
          </a:p>
        </p:txBody>
      </p:sp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val="1386528265"/>
              </p:ext>
            </p:extLst>
          </p:nvPr>
        </p:nvGraphicFramePr>
        <p:xfrm>
          <a:off x="3912525" y="1482725"/>
          <a:ext cx="5105400" cy="4937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TextBox 35"/>
          <p:cNvSpPr txBox="1"/>
          <p:nvPr/>
        </p:nvSpPr>
        <p:spPr bwMode="gray">
          <a:xfrm>
            <a:off x="1090426" y="3142161"/>
            <a:ext cx="1417376" cy="8972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</a:rPr>
              <a:t>64%</a:t>
            </a:r>
          </a:p>
        </p:txBody>
      </p:sp>
      <p:sp>
        <p:nvSpPr>
          <p:cNvPr id="37" name="TextBox 36"/>
          <p:cNvSpPr txBox="1"/>
          <p:nvPr/>
        </p:nvSpPr>
        <p:spPr bwMode="gray">
          <a:xfrm>
            <a:off x="465265" y="3975065"/>
            <a:ext cx="2667699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say cards have been issued to less than half of employees company-wide</a:t>
            </a:r>
          </a:p>
        </p:txBody>
      </p:sp>
      <p:sp>
        <p:nvSpPr>
          <p:cNvPr id="38" name="TextBox 37"/>
          <p:cNvSpPr txBox="1"/>
          <p:nvPr/>
        </p:nvSpPr>
        <p:spPr bwMode="gray">
          <a:xfrm>
            <a:off x="501885" y="2406240"/>
            <a:ext cx="2594458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Of the Travel Managers whose company has corporate cards….</a:t>
            </a:r>
          </a:p>
        </p:txBody>
      </p:sp>
      <p:cxnSp>
        <p:nvCxnSpPr>
          <p:cNvPr id="40" name="Straight Arrow Connector 39"/>
          <p:cNvCxnSpPr/>
          <p:nvPr/>
        </p:nvCxnSpPr>
        <p:spPr bwMode="gray">
          <a:xfrm>
            <a:off x="2579517" y="3622534"/>
            <a:ext cx="1612277" cy="0"/>
          </a:xfrm>
          <a:prstGeom prst="straightConnector1">
            <a:avLst/>
          </a:prstGeom>
          <a:ln w="666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36529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Non-corporate Payment Methods Still Play a Role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6</a:t>
            </a:fld>
            <a:r>
              <a:rPr lang="de-DE"/>
              <a:t> </a:t>
            </a:r>
          </a:p>
        </p:txBody>
      </p:sp>
      <p:sp>
        <p:nvSpPr>
          <p:cNvPr id="9" name="TextBox 8"/>
          <p:cNvSpPr txBox="1"/>
          <p:nvPr/>
        </p:nvSpPr>
        <p:spPr bwMode="gray">
          <a:xfrm>
            <a:off x="1598035" y="1600994"/>
            <a:ext cx="6093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Of the companies that have corporate cards…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17379" y="2235308"/>
            <a:ext cx="1645920" cy="1097280"/>
            <a:chOff x="991394" y="1981994"/>
            <a:chExt cx="1645920" cy="1097280"/>
          </a:xfrm>
        </p:grpSpPr>
        <p:pic>
          <p:nvPicPr>
            <p:cNvPr id="17" name="Picture 8" descr="C:\Users\msharoff\AppData\Local\Temp\Fotolia_23293207_Subscription_Monthly_M.jpg"/>
            <p:cNvPicPr preferRelativeResize="0">
              <a:picLocks noChangeArrowheads="1"/>
            </p:cNvPicPr>
            <p:nvPr/>
          </p:nvPicPr>
          <p:blipFill>
            <a:blip r:embed="rId3" cstate="print"/>
            <a:srcRect l="56438" t="53196" b="10617"/>
            <a:stretch>
              <a:fillRect/>
            </a:stretch>
          </p:blipFill>
          <p:spPr bwMode="auto">
            <a:xfrm>
              <a:off x="991394" y="1981994"/>
              <a:ext cx="1645920" cy="1097280"/>
            </a:xfrm>
            <a:prstGeom prst="rect">
              <a:avLst/>
            </a:prstGeom>
            <a:noFill/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7318" y="2515394"/>
              <a:ext cx="1397979" cy="457200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 bwMode="gray">
          <a:xfrm>
            <a:off x="305594" y="3389967"/>
            <a:ext cx="2469490" cy="1188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200" b="1">
                <a:solidFill>
                  <a:schemeClr val="tx2"/>
                </a:solidFill>
              </a:rPr>
              <a:t>54%</a:t>
            </a:r>
          </a:p>
          <a:p>
            <a:endParaRPr lang="en-US" sz="5400" b="1"/>
          </a:p>
        </p:txBody>
      </p:sp>
      <p:sp>
        <p:nvSpPr>
          <p:cNvPr id="19" name="TextBox 18"/>
          <p:cNvSpPr txBox="1"/>
          <p:nvPr/>
        </p:nvSpPr>
        <p:spPr bwMode="gray">
          <a:xfrm>
            <a:off x="546114" y="4519064"/>
            <a:ext cx="1988451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Allow travelers to use personal cards/cash at least in some cases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817796" y="2219060"/>
            <a:ext cx="1645920" cy="1097280"/>
            <a:chOff x="3810794" y="1965841"/>
            <a:chExt cx="1645920" cy="1097280"/>
          </a:xfrm>
        </p:grpSpPr>
        <p:pic>
          <p:nvPicPr>
            <p:cNvPr id="20" name="Picture 4" descr="Cartoon, E-Mail, Envelope, Icon, Mail, Symbol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794" y="1965841"/>
              <a:ext cx="1645920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100354" y="2430691"/>
              <a:ext cx="106680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ea typeface="ＭＳ Ｐゴシック" charset="-128"/>
                </a:rPr>
                <a:t>Invoice</a:t>
              </a:r>
              <a:endParaRPr kumimoji="0" lang="en-US" sz="20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ea typeface="ＭＳ Ｐゴシック" charset="-128"/>
              </a:endParaRPr>
            </a:p>
          </p:txBody>
        </p:sp>
      </p:grpSp>
      <p:sp>
        <p:nvSpPr>
          <p:cNvPr id="28" name="TextBox 27"/>
          <p:cNvSpPr txBox="1"/>
          <p:nvPr/>
        </p:nvSpPr>
        <p:spPr bwMode="gray">
          <a:xfrm>
            <a:off x="3414249" y="3389967"/>
            <a:ext cx="2469490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200" b="1">
                <a:solidFill>
                  <a:schemeClr val="accent1"/>
                </a:solidFill>
              </a:rPr>
              <a:t>23%</a:t>
            </a:r>
          </a:p>
          <a:p>
            <a:endParaRPr lang="en-US" sz="5400" b="1"/>
          </a:p>
        </p:txBody>
      </p:sp>
      <p:sp>
        <p:nvSpPr>
          <p:cNvPr id="30" name="TextBox 29"/>
          <p:cNvSpPr txBox="1"/>
          <p:nvPr/>
        </p:nvSpPr>
        <p:spPr bwMode="gray">
          <a:xfrm>
            <a:off x="3654769" y="4519064"/>
            <a:ext cx="1988451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Rely on direct supplier invoicing at least in some cases </a:t>
            </a:r>
          </a:p>
        </p:txBody>
      </p:sp>
      <p:pic>
        <p:nvPicPr>
          <p:cNvPr id="23" name="Picture 22"/>
          <p:cNvPicPr preferRelativeResize="0">
            <a:picLocks/>
          </p:cNvPicPr>
          <p:nvPr/>
        </p:nvPicPr>
        <p:blipFill>
          <a:blip r:embed="rId6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409" y="2219060"/>
            <a:ext cx="1554480" cy="10972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 bwMode="gray">
          <a:xfrm>
            <a:off x="6522904" y="3389967"/>
            <a:ext cx="2469490" cy="1188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7200" b="1">
                <a:solidFill>
                  <a:schemeClr val="accent3"/>
                </a:solidFill>
              </a:rPr>
              <a:t>20%</a:t>
            </a:r>
          </a:p>
          <a:p>
            <a:endParaRPr lang="en-US" sz="5400" b="1"/>
          </a:p>
        </p:txBody>
      </p:sp>
      <p:sp>
        <p:nvSpPr>
          <p:cNvPr id="31" name="TextBox 30"/>
          <p:cNvSpPr txBox="1"/>
          <p:nvPr/>
        </p:nvSpPr>
        <p:spPr bwMode="gray">
          <a:xfrm>
            <a:off x="6763424" y="4519064"/>
            <a:ext cx="1988451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Provide company cash advances at least in some cases </a:t>
            </a:r>
          </a:p>
        </p:txBody>
      </p:sp>
    </p:spTree>
    <p:extLst>
      <p:ext uri="{BB962C8B-B14F-4D97-AF65-F5344CB8AC3E}">
        <p14:creationId xmlns:p14="http://schemas.microsoft.com/office/powerpoint/2010/main" val="341639234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 Methods: Pros and Cons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7</a:t>
            </a:fld>
            <a:r>
              <a:rPr lang="de-DE"/>
              <a:t> </a:t>
            </a:r>
          </a:p>
        </p:txBody>
      </p:sp>
      <p:sp>
        <p:nvSpPr>
          <p:cNvPr id="2" name="TextBox 1"/>
          <p:cNvSpPr txBox="1"/>
          <p:nvPr/>
        </p:nvSpPr>
        <p:spPr bwMode="gray">
          <a:xfrm>
            <a:off x="305594" y="1509031"/>
            <a:ext cx="2438400" cy="3877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Corp Cards</a:t>
            </a:r>
          </a:p>
        </p:txBody>
      </p:sp>
      <p:sp>
        <p:nvSpPr>
          <p:cNvPr id="7" name="TextBox 6"/>
          <p:cNvSpPr txBox="1"/>
          <p:nvPr/>
        </p:nvSpPr>
        <p:spPr bwMode="gray">
          <a:xfrm>
            <a:off x="305594" y="3086821"/>
            <a:ext cx="2438400" cy="3877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Central Bill</a:t>
            </a:r>
          </a:p>
        </p:txBody>
      </p:sp>
      <p:sp>
        <p:nvSpPr>
          <p:cNvPr id="8" name="TextBox 7"/>
          <p:cNvSpPr txBox="1"/>
          <p:nvPr/>
        </p:nvSpPr>
        <p:spPr bwMode="gray">
          <a:xfrm>
            <a:off x="305594" y="4642196"/>
            <a:ext cx="2438400" cy="3877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Personal Credit/Cash</a:t>
            </a:r>
          </a:p>
        </p:txBody>
      </p:sp>
      <p:sp>
        <p:nvSpPr>
          <p:cNvPr id="3" name="Rectangle 2"/>
          <p:cNvSpPr/>
          <p:nvPr/>
        </p:nvSpPr>
        <p:spPr bwMode="gray">
          <a:xfrm>
            <a:off x="2954664" y="1509031"/>
            <a:ext cx="2819400" cy="13873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Flexibility to make transaction at point of sale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Rewards can be linked to personal cards in some cases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Easy to set spend limits and monitor</a:t>
            </a:r>
          </a:p>
        </p:txBody>
      </p:sp>
      <p:sp>
        <p:nvSpPr>
          <p:cNvPr id="12" name="Rectangle 11"/>
          <p:cNvSpPr/>
          <p:nvPr/>
        </p:nvSpPr>
        <p:spPr bwMode="gray">
          <a:xfrm>
            <a:off x="6025079" y="1513511"/>
            <a:ext cx="2819400" cy="13828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Corporate cards are difficult with infrequent and non-employee travelers</a:t>
            </a:r>
          </a:p>
          <a:p>
            <a:pPr marL="177800" indent="-17780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Increased risk of fraud</a:t>
            </a:r>
          </a:p>
          <a:p>
            <a:pPr marL="177800" indent="-17780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Compliance can be harder to enforce</a:t>
            </a:r>
          </a:p>
        </p:txBody>
      </p:sp>
      <p:sp>
        <p:nvSpPr>
          <p:cNvPr id="13" name="Rectangle 12"/>
          <p:cNvSpPr/>
          <p:nvPr/>
        </p:nvSpPr>
        <p:spPr bwMode="gray">
          <a:xfrm>
            <a:off x="2963629" y="3077856"/>
            <a:ext cx="2819400" cy="13873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Fully reconciled statement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Easy to administer &amp; maintain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Reduced risk of fraud &amp; increased compliance</a:t>
            </a:r>
          </a:p>
        </p:txBody>
      </p:sp>
      <p:sp>
        <p:nvSpPr>
          <p:cNvPr id="14" name="Rectangle 13"/>
          <p:cNvSpPr/>
          <p:nvPr/>
        </p:nvSpPr>
        <p:spPr bwMode="gray">
          <a:xfrm>
            <a:off x="2972594" y="4651161"/>
            <a:ext cx="2819400" cy="13873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No card usage to monitor &amp; no risk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Float for employer from employee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2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2"/>
              </a:solidFill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gray">
          <a:xfrm>
            <a:off x="6025079" y="3082336"/>
            <a:ext cx="2819400" cy="13828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Cannot be used for meals and incidentals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Company liability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Various levels of enhanced data</a:t>
            </a:r>
          </a:p>
        </p:txBody>
      </p:sp>
      <p:sp>
        <p:nvSpPr>
          <p:cNvPr id="16" name="Rectangle 15"/>
          <p:cNvSpPr/>
          <p:nvPr/>
        </p:nvSpPr>
        <p:spPr bwMode="gray">
          <a:xfrm>
            <a:off x="6020594" y="4656435"/>
            <a:ext cx="2819400" cy="13828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Lack of visibility into spend data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No automatic feed to EMS/GL software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Travelers with little credit are burdened</a:t>
            </a:r>
          </a:p>
        </p:txBody>
      </p:sp>
      <p:sp>
        <p:nvSpPr>
          <p:cNvPr id="4" name="TextBox 3"/>
          <p:cNvSpPr txBox="1"/>
          <p:nvPr/>
        </p:nvSpPr>
        <p:spPr bwMode="gray">
          <a:xfrm>
            <a:off x="3903160" y="1156025"/>
            <a:ext cx="764954" cy="3606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PROS</a:t>
            </a:r>
          </a:p>
        </p:txBody>
      </p:sp>
      <p:sp>
        <p:nvSpPr>
          <p:cNvPr id="17" name="TextBox 16"/>
          <p:cNvSpPr txBox="1"/>
          <p:nvPr/>
        </p:nvSpPr>
        <p:spPr bwMode="gray">
          <a:xfrm>
            <a:off x="7078830" y="1152759"/>
            <a:ext cx="776175" cy="3606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CONS</a:t>
            </a:r>
          </a:p>
        </p:txBody>
      </p:sp>
    </p:spTree>
    <p:extLst>
      <p:ext uri="{BB962C8B-B14F-4D97-AF65-F5344CB8AC3E}">
        <p14:creationId xmlns:p14="http://schemas.microsoft.com/office/powerpoint/2010/main" val="423998082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 Methods: Pros and Cons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8</a:t>
            </a:fld>
            <a:r>
              <a:rPr lang="de-DE"/>
              <a:t> </a:t>
            </a:r>
          </a:p>
        </p:txBody>
      </p:sp>
      <p:sp>
        <p:nvSpPr>
          <p:cNvPr id="3" name="Rectangle 2"/>
          <p:cNvSpPr/>
          <p:nvPr/>
        </p:nvSpPr>
        <p:spPr bwMode="gray">
          <a:xfrm>
            <a:off x="2954664" y="1509031"/>
            <a:ext cx="2819400" cy="13873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Flexibility in invoicing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Greater float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Potential for discount</a:t>
            </a:r>
          </a:p>
        </p:txBody>
      </p:sp>
      <p:sp>
        <p:nvSpPr>
          <p:cNvPr id="12" name="Rectangle 11"/>
          <p:cNvSpPr/>
          <p:nvPr/>
        </p:nvSpPr>
        <p:spPr bwMode="gray">
          <a:xfrm>
            <a:off x="6025079" y="1513511"/>
            <a:ext cx="2819400" cy="13828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Limited transaction information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One extra bill to process and reconcile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Difficult to import data into EMS/GL systems</a:t>
            </a:r>
          </a:p>
        </p:txBody>
      </p:sp>
      <p:sp>
        <p:nvSpPr>
          <p:cNvPr id="13" name="Rectangle 12"/>
          <p:cNvSpPr/>
          <p:nvPr/>
        </p:nvSpPr>
        <p:spPr bwMode="gray">
          <a:xfrm>
            <a:off x="2963629" y="3077856"/>
            <a:ext cx="2819400" cy="13873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No fees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Acceptance</a:t>
            </a:r>
          </a:p>
        </p:txBody>
      </p:sp>
      <p:sp>
        <p:nvSpPr>
          <p:cNvPr id="14" name="Rectangle 13"/>
          <p:cNvSpPr/>
          <p:nvPr/>
        </p:nvSpPr>
        <p:spPr bwMode="gray">
          <a:xfrm>
            <a:off x="2972594" y="4651161"/>
            <a:ext cx="2819400" cy="13873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Almost no risk of fraud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Integrated with EMS/GL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Visibility</a:t>
            </a:r>
          </a:p>
        </p:txBody>
      </p:sp>
      <p:sp>
        <p:nvSpPr>
          <p:cNvPr id="15" name="Rectangle 14"/>
          <p:cNvSpPr/>
          <p:nvPr/>
        </p:nvSpPr>
        <p:spPr bwMode="gray">
          <a:xfrm>
            <a:off x="6025079" y="3082336"/>
            <a:ext cx="2819400" cy="13828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No transaction data capture at time of transaction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Increased fraud potential due to lack of visibility of spend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Negative float</a:t>
            </a:r>
          </a:p>
        </p:txBody>
      </p:sp>
      <p:sp>
        <p:nvSpPr>
          <p:cNvPr id="16" name="Rectangle 15"/>
          <p:cNvSpPr/>
          <p:nvPr/>
        </p:nvSpPr>
        <p:spPr bwMode="gray">
          <a:xfrm>
            <a:off x="6020594" y="4656435"/>
            <a:ext cx="2819400" cy="13828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Some travel suppliers are still uneducated about the payment method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2"/>
                </a:solidFill>
              </a:rPr>
              <a:t>Uneven levels of acceptance</a:t>
            </a:r>
          </a:p>
        </p:txBody>
      </p:sp>
      <p:sp>
        <p:nvSpPr>
          <p:cNvPr id="17" name="TextBox 16"/>
          <p:cNvSpPr txBox="1"/>
          <p:nvPr/>
        </p:nvSpPr>
        <p:spPr bwMode="gray">
          <a:xfrm>
            <a:off x="305594" y="1506864"/>
            <a:ext cx="2438400" cy="3877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Direct Bill</a:t>
            </a:r>
          </a:p>
        </p:txBody>
      </p:sp>
      <p:sp>
        <p:nvSpPr>
          <p:cNvPr id="18" name="TextBox 17"/>
          <p:cNvSpPr txBox="1"/>
          <p:nvPr/>
        </p:nvSpPr>
        <p:spPr bwMode="gray">
          <a:xfrm>
            <a:off x="323524" y="3084654"/>
            <a:ext cx="2438400" cy="3877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Cash Advance</a:t>
            </a:r>
          </a:p>
        </p:txBody>
      </p:sp>
      <p:sp>
        <p:nvSpPr>
          <p:cNvPr id="19" name="TextBox 18"/>
          <p:cNvSpPr txBox="1"/>
          <p:nvPr/>
        </p:nvSpPr>
        <p:spPr bwMode="gray">
          <a:xfrm>
            <a:off x="314559" y="4648994"/>
            <a:ext cx="2438400" cy="38779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Virtual</a:t>
            </a:r>
          </a:p>
        </p:txBody>
      </p:sp>
      <p:sp>
        <p:nvSpPr>
          <p:cNvPr id="20" name="TextBox 19"/>
          <p:cNvSpPr txBox="1"/>
          <p:nvPr/>
        </p:nvSpPr>
        <p:spPr bwMode="gray">
          <a:xfrm>
            <a:off x="3903160" y="1156025"/>
            <a:ext cx="764954" cy="3606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PROS</a:t>
            </a:r>
          </a:p>
        </p:txBody>
      </p:sp>
      <p:sp>
        <p:nvSpPr>
          <p:cNvPr id="21" name="TextBox 20"/>
          <p:cNvSpPr txBox="1"/>
          <p:nvPr/>
        </p:nvSpPr>
        <p:spPr bwMode="gray">
          <a:xfrm>
            <a:off x="7078830" y="1152759"/>
            <a:ext cx="776175" cy="3606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CONS</a:t>
            </a:r>
          </a:p>
        </p:txBody>
      </p:sp>
    </p:spTree>
    <p:extLst>
      <p:ext uri="{BB962C8B-B14F-4D97-AF65-F5344CB8AC3E}">
        <p14:creationId xmlns:p14="http://schemas.microsoft.com/office/powerpoint/2010/main" val="297640488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5" r="5545"/>
          <a:stretch>
            <a:fillRect/>
          </a:stretch>
        </p:blipFill>
        <p:spPr/>
      </p:pic>
      <p:sp>
        <p:nvSpPr>
          <p:cNvPr id="2" name="Foliennummernplatzhalt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983091-0DB6-4B6F-9201-B8A539B6DA75}" type="slidenum">
              <a:rPr lang="de-DE" smtClean="0"/>
              <a:pPr/>
              <a:t>9</a:t>
            </a:fld>
            <a:r>
              <a:rPr lang="de-DE"/>
              <a:t>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solidFill>
            <a:schemeClr val="accent4">
              <a:alpha val="75000"/>
            </a:schemeClr>
          </a:solidFill>
        </p:spPr>
        <p:txBody>
          <a:bodyPr/>
          <a:lstStyle/>
          <a:p>
            <a:r>
              <a:rPr lang="de-DE" sz="4000" dirty="0">
                <a:solidFill>
                  <a:schemeClr val="tx2"/>
                </a:solidFill>
              </a:rPr>
              <a:t>Corporate </a:t>
            </a:r>
          </a:p>
          <a:p>
            <a:r>
              <a:rPr lang="de-DE" sz="4000" dirty="0">
                <a:solidFill>
                  <a:schemeClr val="tx2"/>
                </a:solidFill>
              </a:rPr>
              <a:t>Cards</a:t>
            </a:r>
          </a:p>
          <a:p>
            <a:endParaRPr lang="de-DE" b="0" dirty="0">
              <a:solidFill>
                <a:schemeClr val="tx2"/>
              </a:solidFill>
            </a:endParaRPr>
          </a:p>
          <a:p>
            <a:endParaRPr lang="de-DE" b="0" dirty="0">
              <a:solidFill>
                <a:schemeClr val="tx2"/>
              </a:solidFill>
            </a:endParaRPr>
          </a:p>
          <a:p>
            <a:endParaRPr lang="de-DE" dirty="0">
              <a:solidFill>
                <a:schemeClr val="tx2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58820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UxZ4XB1rU.WHqE_D7.il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UxZ4XB1rU.WHqE_D7.ilQ"/>
</p:tagLst>
</file>

<file path=ppt/theme/theme1.xml><?xml version="1.0" encoding="utf-8"?>
<a:theme xmlns:a="http://schemas.openxmlformats.org/drawingml/2006/main" name="AirPlus_Template_2017">
  <a:themeElements>
    <a:clrScheme name="Benutzerdefiniert 27">
      <a:dk1>
        <a:srgbClr val="000000"/>
      </a:dk1>
      <a:lt1>
        <a:sysClr val="window" lastClr="FFFFFF"/>
      </a:lt1>
      <a:dk2>
        <a:srgbClr val="004687"/>
      </a:dk2>
      <a:lt2>
        <a:srgbClr val="999999"/>
      </a:lt2>
      <a:accent1>
        <a:srgbClr val="F7A724"/>
      </a:accent1>
      <a:accent2>
        <a:srgbClr val="B9CF35"/>
      </a:accent2>
      <a:accent3>
        <a:srgbClr val="E7344E"/>
      </a:accent3>
      <a:accent4>
        <a:srgbClr val="00C3AA"/>
      </a:accent4>
      <a:accent5>
        <a:srgbClr val="AC85BB"/>
      </a:accent5>
      <a:accent6>
        <a:srgbClr val="66BC29"/>
      </a:accent6>
      <a:hlink>
        <a:srgbClr val="000000"/>
      </a:hlink>
      <a:folHlink>
        <a:srgbClr val="000000"/>
      </a:folHlink>
    </a:clrScheme>
    <a:fontScheme name="AirPlus 2009-08-26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AIRPLUS_Master_dt 1">
        <a:dk1>
          <a:srgbClr val="000000"/>
        </a:dk1>
        <a:lt1>
          <a:srgbClr val="FFFFFF"/>
        </a:lt1>
        <a:dk2>
          <a:srgbClr val="004687"/>
        </a:dk2>
        <a:lt2>
          <a:srgbClr val="9B9189"/>
        </a:lt2>
        <a:accent1>
          <a:srgbClr val="97BE0D"/>
        </a:accent1>
        <a:accent2>
          <a:srgbClr val="00957E"/>
        </a:accent2>
        <a:accent3>
          <a:srgbClr val="FFFFFF"/>
        </a:accent3>
        <a:accent4>
          <a:srgbClr val="000000"/>
        </a:accent4>
        <a:accent5>
          <a:srgbClr val="C9DBAA"/>
        </a:accent5>
        <a:accent6>
          <a:srgbClr val="008772"/>
        </a:accent6>
        <a:hlink>
          <a:srgbClr val="E20045"/>
        </a:hlink>
        <a:folHlink>
          <a:srgbClr val="F29B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rPlus_Template_2017.potx" id="{B17B6822-A9D1-4204-8C43-DADDA0C67A83}" vid="{F470F15E-E4EE-4C8D-869B-7BE5E9FBE289}"/>
    </a:ext>
  </a:extLst>
</a:theme>
</file>

<file path=ppt/theme/theme2.xml><?xml version="1.0" encoding="utf-8"?>
<a:theme xmlns:a="http://schemas.openxmlformats.org/drawingml/2006/main" name="Larissa-Design">
  <a:themeElements>
    <a:clrScheme name="Benutzerdefiniert 25">
      <a:dk1>
        <a:srgbClr val="000000"/>
      </a:dk1>
      <a:lt1>
        <a:sysClr val="window" lastClr="FFFFFF"/>
      </a:lt1>
      <a:dk2>
        <a:srgbClr val="004687"/>
      </a:dk2>
      <a:lt2>
        <a:srgbClr val="999987"/>
      </a:lt2>
      <a:accent1>
        <a:srgbClr val="F7A724"/>
      </a:accent1>
      <a:accent2>
        <a:srgbClr val="B9CF35"/>
      </a:accent2>
      <a:accent3>
        <a:srgbClr val="E7344E"/>
      </a:accent3>
      <a:accent4>
        <a:srgbClr val="00C3AA"/>
      </a:accent4>
      <a:accent5>
        <a:srgbClr val="AC85BB"/>
      </a:accent5>
      <a:accent6>
        <a:srgbClr val="66BC29"/>
      </a:accent6>
      <a:hlink>
        <a:srgbClr val="000000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Benutzerdefiniert 25">
      <a:dk1>
        <a:srgbClr val="000000"/>
      </a:dk1>
      <a:lt1>
        <a:sysClr val="window" lastClr="FFFFFF"/>
      </a:lt1>
      <a:dk2>
        <a:srgbClr val="004687"/>
      </a:dk2>
      <a:lt2>
        <a:srgbClr val="999987"/>
      </a:lt2>
      <a:accent1>
        <a:srgbClr val="F7A724"/>
      </a:accent1>
      <a:accent2>
        <a:srgbClr val="B9CF35"/>
      </a:accent2>
      <a:accent3>
        <a:srgbClr val="E7344E"/>
      </a:accent3>
      <a:accent4>
        <a:srgbClr val="00C3AA"/>
      </a:accent4>
      <a:accent5>
        <a:srgbClr val="AC85BB"/>
      </a:accent5>
      <a:accent6>
        <a:srgbClr val="66BC29"/>
      </a:accent6>
      <a:hlink>
        <a:srgbClr val="000000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3">
    <a:dk1>
      <a:srgbClr val="000000"/>
    </a:dk1>
    <a:lt1>
      <a:srgbClr val="FFFFFF"/>
    </a:lt1>
    <a:dk2>
      <a:srgbClr val="1F4A98"/>
    </a:dk2>
    <a:lt2>
      <a:srgbClr val="B2B2B2"/>
    </a:lt2>
    <a:accent1>
      <a:srgbClr val="1F4A98"/>
    </a:accent1>
    <a:accent2>
      <a:srgbClr val="92278F"/>
    </a:accent2>
    <a:accent3>
      <a:srgbClr val="7DC242"/>
    </a:accent3>
    <a:accent4>
      <a:srgbClr val="BDDEF5"/>
    </a:accent4>
    <a:accent5>
      <a:srgbClr val="1B5226"/>
    </a:accent5>
    <a:accent6>
      <a:srgbClr val="B2B2B2"/>
    </a:accent6>
    <a:hlink>
      <a:srgbClr val="1F4A98"/>
    </a:hlink>
    <a:folHlink>
      <a:srgbClr val="FFC666"/>
    </a:folHlink>
  </a:clrScheme>
  <a:fontScheme name="GBTA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3">
    <a:dk1>
      <a:srgbClr val="000000"/>
    </a:dk1>
    <a:lt1>
      <a:srgbClr val="FFFFFF"/>
    </a:lt1>
    <a:dk2>
      <a:srgbClr val="1F4A98"/>
    </a:dk2>
    <a:lt2>
      <a:srgbClr val="B2B2B2"/>
    </a:lt2>
    <a:accent1>
      <a:srgbClr val="1F4A98"/>
    </a:accent1>
    <a:accent2>
      <a:srgbClr val="92278F"/>
    </a:accent2>
    <a:accent3>
      <a:srgbClr val="7DC242"/>
    </a:accent3>
    <a:accent4>
      <a:srgbClr val="BDDEF5"/>
    </a:accent4>
    <a:accent5>
      <a:srgbClr val="1B5226"/>
    </a:accent5>
    <a:accent6>
      <a:srgbClr val="B2B2B2"/>
    </a:accent6>
    <a:hlink>
      <a:srgbClr val="1F4A98"/>
    </a:hlink>
    <a:folHlink>
      <a:srgbClr val="FFC666"/>
    </a:folHlink>
  </a:clrScheme>
  <a:fontScheme name="GBTA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3">
    <a:dk1>
      <a:srgbClr val="000000"/>
    </a:dk1>
    <a:lt1>
      <a:srgbClr val="FFFFFF"/>
    </a:lt1>
    <a:dk2>
      <a:srgbClr val="1F4A98"/>
    </a:dk2>
    <a:lt2>
      <a:srgbClr val="B2B2B2"/>
    </a:lt2>
    <a:accent1>
      <a:srgbClr val="1F4A98"/>
    </a:accent1>
    <a:accent2>
      <a:srgbClr val="92278F"/>
    </a:accent2>
    <a:accent3>
      <a:srgbClr val="7DC242"/>
    </a:accent3>
    <a:accent4>
      <a:srgbClr val="BDDEF5"/>
    </a:accent4>
    <a:accent5>
      <a:srgbClr val="1B5226"/>
    </a:accent5>
    <a:accent6>
      <a:srgbClr val="B2B2B2"/>
    </a:accent6>
    <a:hlink>
      <a:srgbClr val="1F4A98"/>
    </a:hlink>
    <a:folHlink>
      <a:srgbClr val="FFC666"/>
    </a:folHlink>
  </a:clrScheme>
  <a:fontScheme name="GBTA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3">
    <a:dk1>
      <a:srgbClr val="000000"/>
    </a:dk1>
    <a:lt1>
      <a:srgbClr val="FFFFFF"/>
    </a:lt1>
    <a:dk2>
      <a:srgbClr val="1F4A98"/>
    </a:dk2>
    <a:lt2>
      <a:srgbClr val="B2B2B2"/>
    </a:lt2>
    <a:accent1>
      <a:srgbClr val="1F4A98"/>
    </a:accent1>
    <a:accent2>
      <a:srgbClr val="92278F"/>
    </a:accent2>
    <a:accent3>
      <a:srgbClr val="7DC242"/>
    </a:accent3>
    <a:accent4>
      <a:srgbClr val="BDDEF5"/>
    </a:accent4>
    <a:accent5>
      <a:srgbClr val="1B5226"/>
    </a:accent5>
    <a:accent6>
      <a:srgbClr val="B2B2B2"/>
    </a:accent6>
    <a:hlink>
      <a:srgbClr val="1F4A98"/>
    </a:hlink>
    <a:folHlink>
      <a:srgbClr val="FFC666"/>
    </a:folHlink>
  </a:clrScheme>
  <a:fontScheme name="GBTA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3">
    <a:dk1>
      <a:srgbClr val="000000"/>
    </a:dk1>
    <a:lt1>
      <a:srgbClr val="FFFFFF"/>
    </a:lt1>
    <a:dk2>
      <a:srgbClr val="1F4A98"/>
    </a:dk2>
    <a:lt2>
      <a:srgbClr val="B2B2B2"/>
    </a:lt2>
    <a:accent1>
      <a:srgbClr val="1F4A98"/>
    </a:accent1>
    <a:accent2>
      <a:srgbClr val="92278F"/>
    </a:accent2>
    <a:accent3>
      <a:srgbClr val="7DC242"/>
    </a:accent3>
    <a:accent4>
      <a:srgbClr val="BDDEF5"/>
    </a:accent4>
    <a:accent5>
      <a:srgbClr val="1B5226"/>
    </a:accent5>
    <a:accent6>
      <a:srgbClr val="B2B2B2"/>
    </a:accent6>
    <a:hlink>
      <a:srgbClr val="1F4A98"/>
    </a:hlink>
    <a:folHlink>
      <a:srgbClr val="FFC666"/>
    </a:folHlink>
  </a:clrScheme>
  <a:fontScheme name="GBTA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</TotalTime>
  <Words>1208</Words>
  <Application>Microsoft Office PowerPoint</Application>
  <PresentationFormat>Custom</PresentationFormat>
  <Paragraphs>320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ＭＳ Ｐゴシック</vt:lpstr>
      <vt:lpstr>Arial</vt:lpstr>
      <vt:lpstr>Wingdings</vt:lpstr>
      <vt:lpstr>Wingdings 2</vt:lpstr>
      <vt:lpstr>AirPlus_Template_2017</vt:lpstr>
      <vt:lpstr>Total Cost Of Ownership: Your Travel Payment Solution</vt:lpstr>
      <vt:lpstr>Agenda</vt:lpstr>
      <vt:lpstr>PowerPoint Presentation</vt:lpstr>
      <vt:lpstr>Travel Programs Rely On A Variety Of Payment Methods</vt:lpstr>
      <vt:lpstr>Prevalence Of Corporate Cards Within A Company</vt:lpstr>
      <vt:lpstr>Non-corporate Payment Methods Still Play a Role</vt:lpstr>
      <vt:lpstr>Payment Methods: Pros and Cons</vt:lpstr>
      <vt:lpstr>Payment Methods: Pros and Cons</vt:lpstr>
      <vt:lpstr>PowerPoint Presentation</vt:lpstr>
      <vt:lpstr>Travel Managers Are Satisfied With Several Elements of Their Card Program </vt:lpstr>
      <vt:lpstr>They Are Ambivalent With Their Card Program When It Comes to Data and Internal Cost Savings</vt:lpstr>
      <vt:lpstr>PowerPoint Presentation</vt:lpstr>
      <vt:lpstr>The Central Billing Evolution</vt:lpstr>
      <vt:lpstr>Travel Managers Are Very/Satisfied With Various Elements of Their CTA</vt:lpstr>
      <vt:lpstr>Where Travel Managers See Opportunity For Improvement</vt:lpstr>
      <vt:lpstr>PowerPoint Presentation</vt:lpstr>
      <vt:lpstr>Do You Know What Fees You Are Charged?</vt:lpstr>
      <vt:lpstr>Of the 80% of Companies That Receive Rebates, Most Receive the Full Amount</vt:lpstr>
      <vt:lpstr>Rebates – Understanding the fine print</vt:lpstr>
      <vt:lpstr>PowerPoint Presentation</vt:lpstr>
      <vt:lpstr>A Majority of Companies Reconcile Expense Data Internally</vt:lpstr>
      <vt:lpstr>What Department Is Responsible For Reconciliation?</vt:lpstr>
      <vt:lpstr>How Do You Bill-back Clients For Travel Expenses?</vt:lpstr>
      <vt:lpstr>PowerPoint Presentation</vt:lpstr>
      <vt:lpstr>What Is Virtual Payment?</vt:lpstr>
      <vt:lpstr>Virtual Payment On The Rise</vt:lpstr>
      <vt:lpstr>Why Virtual Payment?</vt:lpstr>
      <vt:lpstr>Is Virtual Payment relevant to your business? </vt:lpstr>
      <vt:lpstr>Virtual Payment Benefits Throughout Your Company</vt:lpstr>
      <vt:lpstr>In Review – Your Payment Program Has Many Elements</vt:lpstr>
      <vt:lpstr>Considerations Other Than The Numbers</vt:lpstr>
      <vt:lpstr>Thank you! Contact us: 703.373.0940 usa@airplus.com </vt:lpstr>
    </vt:vector>
  </TitlesOfParts>
  <Company>AirPlus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/ Title Untertitel / Subtitle</dc:title>
  <dc:subject>Subject</dc:subject>
  <dc:creator>m362</dc:creator>
  <cp:lastModifiedBy>Geib, Cheryl</cp:lastModifiedBy>
  <cp:revision>285</cp:revision>
  <cp:lastPrinted>2017-09-15T15:28:18Z</cp:lastPrinted>
  <dcterms:created xsi:type="dcterms:W3CDTF">2017-08-08T19:05:16Z</dcterms:created>
  <dcterms:modified xsi:type="dcterms:W3CDTF">2018-02-16T13:47:16Z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1286014</vt:lpwstr>
  </property>
  <property fmtid="{D5CDD505-2E9C-101B-9397-08002B2CF9AE}" pid="3" name="NXPowerLiteVersion">
    <vt:lpwstr>D3.7.2</vt:lpwstr>
  </property>
</Properties>
</file>