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5" r:id="rId3"/>
    <p:sldMasterId id="2147483667" r:id="rId4"/>
    <p:sldMasterId id="2147483669" r:id="rId5"/>
    <p:sldMasterId id="2147483691" r:id="rId6"/>
    <p:sldMasterId id="2147483694" r:id="rId7"/>
    <p:sldMasterId id="2147483696" r:id="rId8"/>
    <p:sldMasterId id="2147483698" r:id="rId9"/>
  </p:sldMasterIdLst>
  <p:notesMasterIdLst>
    <p:notesMasterId r:id="rId43"/>
  </p:notesMasterIdLst>
  <p:handoutMasterIdLst>
    <p:handoutMasterId r:id="rId44"/>
  </p:handoutMasterIdLst>
  <p:sldIdLst>
    <p:sldId id="256" r:id="rId10"/>
    <p:sldId id="371" r:id="rId11"/>
    <p:sldId id="390" r:id="rId12"/>
    <p:sldId id="312" r:id="rId13"/>
    <p:sldId id="313" r:id="rId14"/>
    <p:sldId id="314" r:id="rId15"/>
    <p:sldId id="259" r:id="rId16"/>
    <p:sldId id="260" r:id="rId17"/>
    <p:sldId id="262" r:id="rId18"/>
    <p:sldId id="263" r:id="rId19"/>
    <p:sldId id="305" r:id="rId20"/>
    <p:sldId id="265" r:id="rId21"/>
    <p:sldId id="266" r:id="rId22"/>
    <p:sldId id="267" r:id="rId23"/>
    <p:sldId id="270" r:id="rId24"/>
    <p:sldId id="271" r:id="rId25"/>
    <p:sldId id="272" r:id="rId26"/>
    <p:sldId id="304" r:id="rId27"/>
    <p:sldId id="318" r:id="rId28"/>
    <p:sldId id="280" r:id="rId29"/>
    <p:sldId id="275" r:id="rId30"/>
    <p:sldId id="316" r:id="rId31"/>
    <p:sldId id="317" r:id="rId32"/>
    <p:sldId id="288" r:id="rId33"/>
    <p:sldId id="319" r:id="rId34"/>
    <p:sldId id="291" r:id="rId35"/>
    <p:sldId id="320" r:id="rId36"/>
    <p:sldId id="321" r:id="rId37"/>
    <p:sldId id="322" r:id="rId38"/>
    <p:sldId id="323" r:id="rId39"/>
    <p:sldId id="324" r:id="rId40"/>
    <p:sldId id="377" r:id="rId41"/>
    <p:sldId id="391" r:id="rId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AA"/>
    <a:srgbClr val="005288"/>
    <a:srgbClr val="F99F34"/>
    <a:srgbClr val="008A5E"/>
    <a:srgbClr val="93E3FF"/>
    <a:srgbClr val="33CCFF"/>
    <a:srgbClr val="CCECFF"/>
    <a:srgbClr val="73C167"/>
    <a:srgbClr val="F3F7FB"/>
    <a:srgbClr val="A28A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29" autoAdjust="0"/>
    <p:restoredTop sz="88710" autoAdjust="0"/>
  </p:normalViewPr>
  <p:slideViewPr>
    <p:cSldViewPr>
      <p:cViewPr>
        <p:scale>
          <a:sx n="90" d="100"/>
          <a:sy n="90" d="100"/>
        </p:scale>
        <p:origin x="-1890" y="-396"/>
      </p:cViewPr>
      <p:guideLst>
        <p:guide orient="horz" pos="2160"/>
        <p:guide pos="2880"/>
      </p:guideLst>
    </p:cSldViewPr>
  </p:slideViewPr>
  <p:outlineViewPr>
    <p:cViewPr>
      <p:scale>
        <a:sx n="33" d="100"/>
        <a:sy n="33" d="100"/>
      </p:scale>
      <p:origin x="0" y="1038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60"/>
      <c:hPercent val="100"/>
      <c:rotY val="10"/>
      <c:depthPercent val="80"/>
      <c:rAngAx val="0"/>
      <c:perspective val="30"/>
    </c:view3D>
    <c:floor>
      <c:thickness val="0"/>
    </c:floor>
    <c:sideWall>
      <c:thickness val="0"/>
    </c:sideWall>
    <c:backWall>
      <c:thickness val="0"/>
    </c:backWall>
    <c:plotArea>
      <c:layout>
        <c:manualLayout>
          <c:layoutTarget val="inner"/>
          <c:xMode val="edge"/>
          <c:yMode val="edge"/>
          <c:x val="8.3552562508637587E-2"/>
          <c:y val="9.0705027256208548E-2"/>
          <c:w val="0.83640364691255698"/>
          <c:h val="0.81858994548758324"/>
        </c:manualLayout>
      </c:layout>
      <c:pie3DChart>
        <c:varyColors val="1"/>
        <c:ser>
          <c:idx val="0"/>
          <c:order val="0"/>
          <c:tx>
            <c:strRef>
              <c:f>Sheet1!$B$1</c:f>
              <c:strCache>
                <c:ptCount val="1"/>
                <c:pt idx="0">
                  <c:v>Column1</c:v>
                </c:pt>
              </c:strCache>
            </c:strRef>
          </c:tx>
          <c:spPr>
            <a:ln w="19050">
              <a:solidFill>
                <a:schemeClr val="bg1"/>
              </a:solidFill>
            </a:ln>
            <a:effectLst>
              <a:outerShdw blurRad="50800" dist="38100" dir="5400000" algn="t" rotWithShape="0">
                <a:prstClr val="black">
                  <a:alpha val="40000"/>
                </a:prstClr>
              </a:outerShdw>
            </a:effectLst>
          </c:spPr>
          <c:dPt>
            <c:idx val="0"/>
            <c:bubble3D val="0"/>
            <c:spPr>
              <a:solidFill>
                <a:srgbClr val="B3784D"/>
              </a:solidFill>
              <a:ln w="19050">
                <a:solidFill>
                  <a:schemeClr val="bg1"/>
                </a:solidFill>
              </a:ln>
              <a:effectLst>
                <a:outerShdw blurRad="50800" dist="38100" dir="5400000" algn="t" rotWithShape="0">
                  <a:prstClr val="black">
                    <a:alpha val="40000"/>
                  </a:prstClr>
                </a:outerShdw>
              </a:effectLst>
            </c:spPr>
          </c:dPt>
          <c:dPt>
            <c:idx val="1"/>
            <c:bubble3D val="0"/>
            <c:spPr>
              <a:solidFill>
                <a:srgbClr val="4E8886"/>
              </a:solidFill>
              <a:ln w="19050">
                <a:solidFill>
                  <a:schemeClr val="bg1"/>
                </a:solidFill>
              </a:ln>
              <a:effectLst>
                <a:outerShdw blurRad="50800" dist="38100" dir="5400000" algn="t" rotWithShape="0">
                  <a:prstClr val="black">
                    <a:alpha val="40000"/>
                  </a:prstClr>
                </a:outerShdw>
              </a:effectLst>
            </c:spPr>
          </c:dPt>
          <c:dPt>
            <c:idx val="2"/>
            <c:bubble3D val="0"/>
            <c:spPr>
              <a:solidFill>
                <a:srgbClr val="005288"/>
              </a:solidFill>
              <a:ln w="19050">
                <a:solidFill>
                  <a:schemeClr val="bg1"/>
                </a:solidFill>
              </a:ln>
              <a:effectLst>
                <a:outerShdw blurRad="50800" dist="38100" dir="5400000" algn="t" rotWithShape="0">
                  <a:prstClr val="black">
                    <a:alpha val="40000"/>
                  </a:prstClr>
                </a:outerShdw>
              </a:effectLst>
            </c:spPr>
          </c:dPt>
          <c:dPt>
            <c:idx val="3"/>
            <c:bubble3D val="0"/>
            <c:spPr>
              <a:solidFill>
                <a:srgbClr val="A28A41"/>
              </a:solidFill>
              <a:ln w="19050">
                <a:solidFill>
                  <a:schemeClr val="bg1"/>
                </a:solidFill>
              </a:ln>
              <a:effectLst>
                <a:outerShdw blurRad="50800" dist="38100" dir="5400000" algn="t" rotWithShape="0">
                  <a:prstClr val="black">
                    <a:alpha val="40000"/>
                  </a:prstClr>
                </a:outerShdw>
              </a:effectLst>
            </c:spPr>
          </c:dPt>
          <c:dPt>
            <c:idx val="4"/>
            <c:bubble3D val="0"/>
            <c:spPr>
              <a:solidFill>
                <a:srgbClr val="F99F34"/>
              </a:solidFill>
              <a:ln w="19050">
                <a:solidFill>
                  <a:schemeClr val="bg1"/>
                </a:solidFill>
              </a:ln>
              <a:effectLst>
                <a:outerShdw blurRad="50800" dist="38100" dir="5400000" algn="t" rotWithShape="0">
                  <a:prstClr val="black">
                    <a:alpha val="40000"/>
                  </a:prstClr>
                </a:outerShdw>
              </a:effectLst>
            </c:spPr>
          </c:dPt>
          <c:dPt>
            <c:idx val="5"/>
            <c:bubble3D val="0"/>
            <c:spPr>
              <a:solidFill>
                <a:srgbClr val="73C167"/>
              </a:solidFill>
              <a:ln w="19050">
                <a:solidFill>
                  <a:schemeClr val="bg1"/>
                </a:solidFill>
              </a:ln>
              <a:effectLst>
                <a:outerShdw blurRad="50800" dist="38100" dir="5400000" algn="t" rotWithShape="0">
                  <a:prstClr val="black">
                    <a:alpha val="40000"/>
                  </a:prstClr>
                </a:outerShdw>
              </a:effectLst>
            </c:spPr>
          </c:dPt>
          <c:dPt>
            <c:idx val="6"/>
            <c:bubble3D val="0"/>
            <c:spPr>
              <a:solidFill>
                <a:srgbClr val="0069AA"/>
              </a:solidFill>
              <a:ln w="19050">
                <a:solidFill>
                  <a:schemeClr val="bg1"/>
                </a:solidFill>
              </a:ln>
              <a:effectLst>
                <a:outerShdw blurRad="50800" dist="38100" dir="5400000" algn="t" rotWithShape="0">
                  <a:prstClr val="black">
                    <a:alpha val="40000"/>
                  </a:prstClr>
                </a:outerShdw>
              </a:effectLst>
            </c:spPr>
          </c:dPt>
          <c:dPt>
            <c:idx val="7"/>
            <c:bubble3D val="0"/>
            <c:spPr>
              <a:solidFill>
                <a:srgbClr val="746A79"/>
              </a:solidFill>
              <a:ln w="19050">
                <a:solidFill>
                  <a:schemeClr val="bg1"/>
                </a:solidFill>
              </a:ln>
              <a:effectLst>
                <a:outerShdw blurRad="50800" dist="38100" dir="5400000" algn="t" rotWithShape="0">
                  <a:prstClr val="black">
                    <a:alpha val="40000"/>
                  </a:prstClr>
                </a:outerShdw>
              </a:effectLst>
            </c:spPr>
          </c:dPt>
          <c:dPt>
            <c:idx val="8"/>
            <c:bubble3D val="0"/>
            <c:spPr>
              <a:solidFill>
                <a:srgbClr val="00A0AF"/>
              </a:solidFill>
              <a:ln w="19050">
                <a:solidFill>
                  <a:schemeClr val="bg1"/>
                </a:solidFill>
              </a:ln>
              <a:effectLst>
                <a:outerShdw blurRad="50800" dist="38100" dir="5400000" algn="t" rotWithShape="0">
                  <a:prstClr val="black">
                    <a:alpha val="40000"/>
                  </a:prstClr>
                </a:outerShdw>
              </a:effectLst>
            </c:spPr>
          </c:dPt>
          <c:dPt>
            <c:idx val="9"/>
            <c:bubble3D val="0"/>
            <c:spPr>
              <a:solidFill>
                <a:srgbClr val="008A5E"/>
              </a:solidFill>
              <a:ln w="19050">
                <a:solidFill>
                  <a:schemeClr val="bg1"/>
                </a:solidFill>
              </a:ln>
              <a:effectLst>
                <a:outerShdw blurRad="50800" dist="38100" dir="5400000" algn="t" rotWithShape="0">
                  <a:prstClr val="black">
                    <a:alpha val="40000"/>
                  </a:prstClr>
                </a:outerShdw>
              </a:effectLst>
            </c:spPr>
          </c:dPt>
          <c:dLbls>
            <c:dLbl>
              <c:idx val="2"/>
              <c:layout>
                <c:manualLayout>
                  <c:x val="-7.0175438596492014E-4"/>
                  <c:y val="4.2291742378356555E-2"/>
                </c:manualLayout>
              </c:layout>
              <c:showLegendKey val="0"/>
              <c:showVal val="0"/>
              <c:showCatName val="1"/>
              <c:showSerName val="0"/>
              <c:showPercent val="1"/>
              <c:showBubbleSize val="0"/>
            </c:dLbl>
            <c:dLbl>
              <c:idx val="3"/>
              <c:layout>
                <c:manualLayout>
                  <c:x val="-6.0501450476585193E-3"/>
                  <c:y val="-6.4805168584696404E-3"/>
                </c:manualLayout>
              </c:layout>
              <c:tx>
                <c:rich>
                  <a:bodyPr/>
                  <a:lstStyle/>
                  <a:p>
                    <a:r>
                      <a:rPr lang="en-US" dirty="0"/>
                      <a:t> </a:t>
                    </a:r>
                    <a:r>
                      <a:rPr lang="en-US" dirty="0" smtClean="0"/>
                      <a:t>Information</a:t>
                    </a:r>
                    <a:r>
                      <a:rPr lang="en-US" baseline="0" dirty="0" smtClean="0"/>
                      <a:t> Technology</a:t>
                    </a:r>
                    <a:r>
                      <a:rPr lang="en-US" dirty="0" smtClean="0"/>
                      <a:t/>
                    </a:r>
                    <a:br>
                      <a:rPr lang="en-US" dirty="0" smtClean="0"/>
                    </a:br>
                    <a:r>
                      <a:rPr lang="en-US" dirty="0" smtClean="0"/>
                      <a:t>    1.8</a:t>
                    </a:r>
                    <a:r>
                      <a:rPr lang="en-US" dirty="0"/>
                      <a:t>%</a:t>
                    </a:r>
                  </a:p>
                </c:rich>
              </c:tx>
              <c:showLegendKey val="0"/>
              <c:showVal val="0"/>
              <c:showCatName val="1"/>
              <c:showSerName val="0"/>
              <c:showPercent val="1"/>
              <c:showBubbleSize val="0"/>
            </c:dLbl>
            <c:dLbl>
              <c:idx val="4"/>
              <c:layout>
                <c:manualLayout>
                  <c:x val="-3.3971819312060232E-2"/>
                  <c:y val="-6.4894003634162426E-3"/>
                </c:manualLayout>
              </c:layout>
              <c:showLegendKey val="0"/>
              <c:showVal val="0"/>
              <c:showCatName val="1"/>
              <c:showSerName val="0"/>
              <c:showPercent val="1"/>
              <c:showBubbleSize val="0"/>
            </c:dLbl>
            <c:dLbl>
              <c:idx val="5"/>
              <c:layout>
                <c:manualLayout>
                  <c:x val="-8.5364829396325521E-3"/>
                  <c:y val="-2.1800087489064124E-3"/>
                </c:manualLayout>
              </c:layout>
              <c:showLegendKey val="0"/>
              <c:showVal val="0"/>
              <c:showCatName val="1"/>
              <c:showSerName val="0"/>
              <c:showPercent val="1"/>
              <c:showBubbleSize val="0"/>
            </c:dLbl>
            <c:dLbl>
              <c:idx val="6"/>
              <c:layout>
                <c:manualLayout>
                  <c:x val="1.7519685039370173E-3"/>
                  <c:y val="-3.7491826679560081E-2"/>
                </c:manualLayout>
              </c:layout>
              <c:showLegendKey val="0"/>
              <c:showVal val="0"/>
              <c:showCatName val="1"/>
              <c:showSerName val="0"/>
              <c:showPercent val="1"/>
              <c:showBubbleSize val="0"/>
            </c:dLbl>
            <c:dLbl>
              <c:idx val="7"/>
              <c:layout>
                <c:manualLayout>
                  <c:x val="-8.8542432195976035E-3"/>
                  <c:y val="8.9897200349956779E-3"/>
                </c:manualLayout>
              </c:layout>
              <c:showLegendKey val="0"/>
              <c:showVal val="0"/>
              <c:showCatName val="1"/>
              <c:showSerName val="0"/>
              <c:showPercent val="1"/>
              <c:showBubbleSize val="0"/>
            </c:dLbl>
            <c:dLbl>
              <c:idx val="9"/>
              <c:layout>
                <c:manualLayout>
                  <c:x val="5.2453193350831566E-3"/>
                  <c:y val="2.3503937007874208E-3"/>
                </c:manualLayout>
              </c:layout>
              <c:showLegendKey val="0"/>
              <c:showVal val="0"/>
              <c:showCatName val="1"/>
              <c:showSerName val="0"/>
              <c:showPercent val="1"/>
              <c:showBubbleSize val="0"/>
            </c:dLbl>
            <c:numFmt formatCode="0.0%" sourceLinked="0"/>
            <c:txPr>
              <a:bodyPr/>
              <a:lstStyle/>
              <a:p>
                <a:pPr>
                  <a:defRPr sz="1100" b="1">
                    <a:solidFill>
                      <a:srgbClr val="0069AA"/>
                    </a:solidFill>
                    <a:latin typeface="Arial Narrow" pitchFamily="34" charset="0"/>
                  </a:defRPr>
                </a:pPr>
                <a:endParaRPr lang="en-US"/>
              </a:p>
            </c:txPr>
            <c:showLegendKey val="0"/>
            <c:showVal val="0"/>
            <c:showCatName val="1"/>
            <c:showSerName val="0"/>
            <c:showPercent val="1"/>
            <c:showBubbleSize val="0"/>
            <c:showLeaderLines val="0"/>
          </c:dLbls>
          <c:cat>
            <c:strRef>
              <c:f>Sheet1!$A$2:$A$11</c:f>
              <c:strCache>
                <c:ptCount val="10"/>
                <c:pt idx="0">
                  <c:v> Construction      </c:v>
                </c:pt>
                <c:pt idx="1">
                  <c:v> Manufacturing     </c:v>
                </c:pt>
                <c:pt idx="2">
                  <c:v>Transportation, Trade &amp; Utilities</c:v>
                </c:pt>
                <c:pt idx="3">
                  <c:v> Information       </c:v>
                </c:pt>
                <c:pt idx="4">
                  <c:v> Finance</c:v>
                </c:pt>
                <c:pt idx="5">
                  <c:v> Professional &amp; Business Services</c:v>
                </c:pt>
                <c:pt idx="6">
                  <c:v>Health Services &amp; Education</c:v>
                </c:pt>
                <c:pt idx="7">
                  <c:v> Leisure &amp; Hospitality</c:v>
                </c:pt>
                <c:pt idx="8">
                  <c:v> Other Services    </c:v>
                </c:pt>
                <c:pt idx="9">
                  <c:v>Government         </c:v>
                </c:pt>
              </c:strCache>
            </c:strRef>
          </c:cat>
          <c:val>
            <c:numRef>
              <c:f>Sheet1!$B$2:$B$11</c:f>
              <c:numCache>
                <c:formatCode>General</c:formatCode>
                <c:ptCount val="10"/>
                <c:pt idx="0">
                  <c:v>28.1</c:v>
                </c:pt>
                <c:pt idx="1">
                  <c:v>26.9</c:v>
                </c:pt>
                <c:pt idx="2">
                  <c:v>124.1</c:v>
                </c:pt>
                <c:pt idx="3">
                  <c:v>10.200000000000001</c:v>
                </c:pt>
                <c:pt idx="4">
                  <c:v>55.1</c:v>
                </c:pt>
                <c:pt idx="5">
                  <c:v>85.6</c:v>
                </c:pt>
                <c:pt idx="6">
                  <c:v>85.3</c:v>
                </c:pt>
                <c:pt idx="7">
                  <c:v>64.5</c:v>
                </c:pt>
                <c:pt idx="8">
                  <c:v>23.8</c:v>
                </c:pt>
                <c:pt idx="9">
                  <c:v>76.400000000000006</c:v>
                </c:pt>
              </c:numCache>
            </c:numRef>
          </c:val>
        </c:ser>
        <c:dLbls>
          <c:showLegendKey val="0"/>
          <c:showVal val="0"/>
          <c:showCatName val="1"/>
          <c:showSerName val="0"/>
          <c:showPercent val="1"/>
          <c:showBubbleSize val="0"/>
          <c:showLeaderLines val="0"/>
        </c:dLbls>
      </c:pie3DChart>
      <c:spPr>
        <a:noFill/>
      </c:spPr>
    </c:plotArea>
    <c:plotVisOnly val="1"/>
    <c:dispBlanksAs val="zero"/>
    <c:showDLblsOverMax val="0"/>
  </c:chart>
  <c:spPr>
    <a:solidFill>
      <a:srgbClr val="F3F7FB"/>
    </a:solidFill>
    <a:scene3d>
      <a:camera prst="orthographicFront"/>
      <a:lightRig rig="threePt" dir="t"/>
    </a:scene3d>
    <a:sp3d prstMaterial="dkEdge"/>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6"/>
    </mc:Choice>
    <mc:Fallback>
      <c:style val="16"/>
    </mc:Fallback>
  </mc:AlternateContent>
  <c:chart>
    <c:autoTitleDeleted val="1"/>
    <c:view3D>
      <c:rotX val="15"/>
      <c:rotY val="20"/>
      <c:rAngAx val="1"/>
    </c:view3D>
    <c:floor>
      <c:thickness val="0"/>
      <c:spPr>
        <a:solidFill>
          <a:srgbClr val="005288"/>
        </a:solidFill>
      </c:spPr>
    </c:floor>
    <c:sideWall>
      <c:thickness val="0"/>
    </c:sideWall>
    <c:backWall>
      <c:thickness val="0"/>
    </c:backWall>
    <c:plotArea>
      <c:layout/>
      <c:bar3DChart>
        <c:barDir val="col"/>
        <c:grouping val="clustered"/>
        <c:varyColors val="0"/>
        <c:ser>
          <c:idx val="0"/>
          <c:order val="0"/>
          <c:tx>
            <c:strRef>
              <c:f>Sheet1!$B$1</c:f>
              <c:strCache>
                <c:ptCount val="1"/>
                <c:pt idx="0">
                  <c:v>Series 1</c:v>
                </c:pt>
              </c:strCache>
            </c:strRef>
          </c:tx>
          <c:spPr>
            <a:ln>
              <a:solidFill>
                <a:schemeClr val="bg1"/>
              </a:solidFill>
            </a:ln>
          </c:spPr>
          <c:invertIfNegative val="0"/>
          <c:dPt>
            <c:idx val="0"/>
            <c:invertIfNegative val="0"/>
            <c:bubble3D val="0"/>
            <c:spPr>
              <a:solidFill>
                <a:schemeClr val="bg1">
                  <a:lumMod val="65000"/>
                </a:schemeClr>
              </a:solidFill>
              <a:ln>
                <a:solidFill>
                  <a:schemeClr val="bg1"/>
                </a:solidFill>
              </a:ln>
            </c:spPr>
          </c:dPt>
          <c:dPt>
            <c:idx val="1"/>
            <c:invertIfNegative val="0"/>
            <c:bubble3D val="0"/>
            <c:spPr>
              <a:solidFill>
                <a:srgbClr val="73C167"/>
              </a:solidFill>
              <a:ln>
                <a:solidFill>
                  <a:schemeClr val="bg1"/>
                </a:solidFill>
              </a:ln>
            </c:spPr>
          </c:dPt>
          <c:dPt>
            <c:idx val="2"/>
            <c:invertIfNegative val="0"/>
            <c:bubble3D val="0"/>
            <c:spPr>
              <a:solidFill>
                <a:srgbClr val="00A0AF"/>
              </a:solidFill>
              <a:ln>
                <a:solidFill>
                  <a:schemeClr val="bg1"/>
                </a:solidFill>
              </a:ln>
            </c:spPr>
          </c:dPt>
          <c:dLbls>
            <c:dLbl>
              <c:idx val="0"/>
              <c:layout>
                <c:manualLayout>
                  <c:x val="0"/>
                  <c:y val="5.9723118626565125E-2"/>
                </c:manualLayout>
              </c:layout>
              <c:showLegendKey val="0"/>
              <c:showVal val="1"/>
              <c:showCatName val="0"/>
              <c:showSerName val="0"/>
              <c:showPercent val="0"/>
              <c:showBubbleSize val="0"/>
            </c:dLbl>
            <c:dLbl>
              <c:idx val="1"/>
              <c:layout>
                <c:manualLayout>
                  <c:x val="2.0833333333333454E-3"/>
                  <c:y val="5.973796308248383E-2"/>
                </c:manualLayout>
              </c:layout>
              <c:showLegendKey val="0"/>
              <c:showVal val="1"/>
              <c:showCatName val="0"/>
              <c:showSerName val="0"/>
              <c:showPercent val="0"/>
              <c:showBubbleSize val="0"/>
            </c:dLbl>
            <c:dLbl>
              <c:idx val="2"/>
              <c:layout>
                <c:manualLayout>
                  <c:x val="6.2500000000000134E-3"/>
                  <c:y val="5.9708274170647044E-2"/>
                </c:manualLayout>
              </c:layout>
              <c:showLegendKey val="0"/>
              <c:showVal val="1"/>
              <c:showCatName val="0"/>
              <c:showSerName val="0"/>
              <c:showPercent val="0"/>
              <c:showBubbleSize val="0"/>
            </c:dLbl>
            <c:dLbl>
              <c:idx val="3"/>
              <c:layout>
                <c:manualLayout>
                  <c:x val="-3.4722222222222242E-3"/>
                  <c:y val="5.0505050505050456E-2"/>
                </c:manualLayout>
              </c:layout>
              <c:showLegendKey val="0"/>
              <c:showVal val="1"/>
              <c:showCatName val="0"/>
              <c:showSerName val="0"/>
              <c:showPercent val="0"/>
              <c:showBubbleSize val="0"/>
            </c:dLbl>
            <c:numFmt formatCode="#,##0" sourceLinked="0"/>
            <c:txPr>
              <a:bodyPr/>
              <a:lstStyle/>
              <a:p>
                <a:pPr>
                  <a:defRPr sz="1400" b="1" spc="0">
                    <a:ln w="3175">
                      <a:noFill/>
                    </a:ln>
                    <a:solidFill>
                      <a:schemeClr val="tx1"/>
                    </a:solidFill>
                    <a:effectLst>
                      <a:outerShdw blurRad="50800" dist="38100" dir="5400000" algn="t" rotWithShape="0">
                        <a:schemeClr val="bg1">
                          <a:alpha val="40000"/>
                        </a:schemeClr>
                      </a:outerShdw>
                    </a:effectLst>
                    <a:latin typeface="Arial" pitchFamily="34" charset="0"/>
                    <a:cs typeface="Arial" pitchFamily="34" charset="0"/>
                  </a:defRPr>
                </a:pPr>
                <a:endParaRPr lang="en-US"/>
              </a:p>
            </c:txPr>
            <c:showLegendKey val="0"/>
            <c:showVal val="1"/>
            <c:showCatName val="0"/>
            <c:showSerName val="0"/>
            <c:showPercent val="0"/>
            <c:showBubbleSize val="0"/>
            <c:showLeaderLines val="0"/>
          </c:dLbls>
          <c:cat>
            <c:numRef>
              <c:f>Sheet1!$A$2:$A$5</c:f>
              <c:numCache>
                <c:formatCode>General</c:formatCode>
                <c:ptCount val="4"/>
                <c:pt idx="0">
                  <c:v>2000</c:v>
                </c:pt>
                <c:pt idx="1">
                  <c:v>2006</c:v>
                </c:pt>
                <c:pt idx="2">
                  <c:v>2011</c:v>
                </c:pt>
                <c:pt idx="3">
                  <c:v>2016</c:v>
                </c:pt>
              </c:numCache>
            </c:numRef>
          </c:cat>
          <c:val>
            <c:numRef>
              <c:f>Sheet1!$B$2:$B$5</c:f>
              <c:numCache>
                <c:formatCode>#,##0</c:formatCode>
                <c:ptCount val="4"/>
                <c:pt idx="0">
                  <c:v>1243005</c:v>
                </c:pt>
                <c:pt idx="1">
                  <c:v>1425129.01</c:v>
                </c:pt>
                <c:pt idx="2">
                  <c:v>1543759</c:v>
                </c:pt>
                <c:pt idx="3">
                  <c:v>1656583</c:v>
                </c:pt>
              </c:numCache>
            </c:numRef>
          </c:val>
        </c:ser>
        <c:dLbls>
          <c:showLegendKey val="0"/>
          <c:showVal val="0"/>
          <c:showCatName val="0"/>
          <c:showSerName val="0"/>
          <c:showPercent val="0"/>
          <c:showBubbleSize val="0"/>
        </c:dLbls>
        <c:gapWidth val="67"/>
        <c:gapDepth val="45"/>
        <c:shape val="box"/>
        <c:axId val="99605888"/>
        <c:axId val="99611776"/>
        <c:axId val="0"/>
      </c:bar3DChart>
      <c:catAx>
        <c:axId val="99605888"/>
        <c:scaling>
          <c:orientation val="minMax"/>
        </c:scaling>
        <c:delete val="0"/>
        <c:axPos val="b"/>
        <c:numFmt formatCode="General" sourceLinked="1"/>
        <c:majorTickMark val="out"/>
        <c:minorTickMark val="none"/>
        <c:tickLblPos val="nextTo"/>
        <c:txPr>
          <a:bodyPr/>
          <a:lstStyle/>
          <a:p>
            <a:pPr>
              <a:defRPr b="1" spc="300">
                <a:solidFill>
                  <a:srgbClr val="0069AA"/>
                </a:solidFill>
                <a:latin typeface="Arial" pitchFamily="34" charset="0"/>
                <a:cs typeface="Arial" pitchFamily="34" charset="0"/>
              </a:defRPr>
            </a:pPr>
            <a:endParaRPr lang="en-US"/>
          </a:p>
        </c:txPr>
        <c:crossAx val="99611776"/>
        <c:crosses val="autoZero"/>
        <c:auto val="1"/>
        <c:lblAlgn val="ctr"/>
        <c:lblOffset val="100"/>
        <c:noMultiLvlLbl val="0"/>
      </c:catAx>
      <c:valAx>
        <c:axId val="99611776"/>
        <c:scaling>
          <c:orientation val="minMax"/>
          <c:max val="1630000"/>
          <c:min val="800000"/>
        </c:scaling>
        <c:delete val="1"/>
        <c:axPos val="l"/>
        <c:numFmt formatCode="#,##0" sourceLinked="1"/>
        <c:majorTickMark val="out"/>
        <c:minorTickMark val="none"/>
        <c:tickLblPos val="none"/>
        <c:crossAx val="99605888"/>
        <c:crosses val="autoZero"/>
        <c:crossBetween val="between"/>
        <c:majorUnit val="100000"/>
        <c:minorUnit val="100000"/>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solidFill>
          <a:srgbClr val="DDDDDD"/>
        </a:solidFill>
      </c:spPr>
    </c:floor>
    <c:sideWall>
      <c:thickness val="0"/>
    </c:sideWall>
    <c:backWall>
      <c:thickness val="0"/>
    </c:backWall>
    <c:plotArea>
      <c:layout/>
      <c:bar3DChart>
        <c:barDir val="col"/>
        <c:grouping val="clustered"/>
        <c:varyColors val="0"/>
        <c:ser>
          <c:idx val="0"/>
          <c:order val="0"/>
          <c:tx>
            <c:strRef>
              <c:f>Sheet1!$B$1</c:f>
              <c:strCache>
                <c:ptCount val="1"/>
                <c:pt idx="0">
                  <c:v>Series 1</c:v>
                </c:pt>
              </c:strCache>
            </c:strRef>
          </c:tx>
          <c:spPr>
            <a:solidFill>
              <a:srgbClr val="73C167"/>
            </a:solidFill>
            <a:ln w="3175">
              <a:noFill/>
            </a:ln>
          </c:spPr>
          <c:invertIfNegative val="0"/>
          <c:dPt>
            <c:idx val="0"/>
            <c:invertIfNegative val="0"/>
            <c:bubble3D val="0"/>
            <c:spPr>
              <a:solidFill>
                <a:srgbClr val="F99F34"/>
              </a:solidFill>
              <a:ln w="3175">
                <a:noFill/>
              </a:ln>
            </c:spPr>
          </c:dPt>
          <c:dLbls>
            <c:dLbl>
              <c:idx val="0"/>
              <c:layout>
                <c:manualLayout>
                  <c:x val="2.1052631578947392E-2"/>
                  <c:y val="-2.2435897435898269E-2"/>
                </c:manualLayout>
              </c:layout>
              <c:spPr/>
              <c:txPr>
                <a:bodyPr/>
                <a:lstStyle/>
                <a:p>
                  <a:pPr>
                    <a:defRPr sz="1600" b="1">
                      <a:solidFill>
                        <a:srgbClr val="0069AA"/>
                      </a:solidFill>
                      <a:latin typeface="Arial" pitchFamily="34" charset="0"/>
                      <a:cs typeface="Arial" pitchFamily="34" charset="0"/>
                    </a:defRPr>
                  </a:pPr>
                  <a:endParaRPr lang="en-US"/>
                </a:p>
              </c:txPr>
              <c:showLegendKey val="0"/>
              <c:showVal val="1"/>
              <c:showCatName val="0"/>
              <c:showSerName val="0"/>
              <c:showPercent val="0"/>
              <c:showBubbleSize val="0"/>
            </c:dLbl>
            <c:dLbl>
              <c:idx val="1"/>
              <c:layout>
                <c:manualLayout>
                  <c:x val="1.2280701754386183E-2"/>
                  <c:y val="-1.92307692307697E-2"/>
                </c:manualLayout>
              </c:layout>
              <c:showLegendKey val="0"/>
              <c:showVal val="1"/>
              <c:showCatName val="0"/>
              <c:showSerName val="0"/>
              <c:showPercent val="0"/>
              <c:showBubbleSize val="0"/>
            </c:dLbl>
            <c:dLbl>
              <c:idx val="2"/>
              <c:layout>
                <c:manualLayout>
                  <c:x val="1.7784596778343896E-2"/>
                  <c:y val="-2.8846153846153848E-2"/>
                </c:manualLayout>
              </c:layout>
              <c:showLegendKey val="0"/>
              <c:showVal val="1"/>
              <c:showCatName val="0"/>
              <c:showSerName val="0"/>
              <c:showPercent val="0"/>
              <c:showBubbleSize val="0"/>
            </c:dLbl>
            <c:dLbl>
              <c:idx val="3"/>
              <c:layout>
                <c:manualLayout>
                  <c:x val="1.4757475168545265E-2"/>
                  <c:y val="-1.92307692307697E-2"/>
                </c:manualLayout>
              </c:layout>
              <c:showLegendKey val="0"/>
              <c:showVal val="1"/>
              <c:showCatName val="0"/>
              <c:showSerName val="0"/>
              <c:showPercent val="0"/>
              <c:showBubbleSize val="0"/>
            </c:dLbl>
            <c:dLbl>
              <c:idx val="4"/>
              <c:layout>
                <c:manualLayout>
                  <c:x val="1.9298157583243269E-2"/>
                  <c:y val="-2.2435897435898269E-2"/>
                </c:manualLayout>
              </c:layout>
              <c:showLegendKey val="0"/>
              <c:showVal val="1"/>
              <c:showCatName val="0"/>
              <c:showSerName val="0"/>
              <c:showPercent val="0"/>
              <c:showBubbleSize val="0"/>
            </c:dLbl>
            <c:dLbl>
              <c:idx val="5"/>
              <c:layout>
                <c:manualLayout>
                  <c:x val="1.7905022901549085E-2"/>
                  <c:y val="-1.6025641025641017E-2"/>
                </c:manualLayout>
              </c:layout>
              <c:showLegendKey val="0"/>
              <c:showVal val="1"/>
              <c:showCatName val="0"/>
              <c:showSerName val="0"/>
              <c:showPercent val="0"/>
              <c:showBubbleSize val="0"/>
            </c:dLbl>
            <c:dLbl>
              <c:idx val="6"/>
              <c:layout>
                <c:manualLayout>
                  <c:x val="1.7664299315526769E-2"/>
                  <c:y val="-1.6025641025641024E-2"/>
                </c:manualLayout>
              </c:layout>
              <c:showLegendKey val="0"/>
              <c:showVal val="1"/>
              <c:showCatName val="0"/>
              <c:showSerName val="0"/>
              <c:showPercent val="0"/>
              <c:showBubbleSize val="0"/>
            </c:dLbl>
            <c:dLbl>
              <c:idx val="7"/>
              <c:layout>
                <c:manualLayout>
                  <c:x val="1.3123359580052701E-2"/>
                  <c:y val="-1.92307692307697E-2"/>
                </c:manualLayout>
              </c:layout>
              <c:showLegendKey val="0"/>
              <c:showVal val="1"/>
              <c:showCatName val="0"/>
              <c:showSerName val="0"/>
              <c:showPercent val="0"/>
              <c:showBubbleSize val="0"/>
            </c:dLbl>
            <c:txPr>
              <a:bodyPr/>
              <a:lstStyle/>
              <a:p>
                <a:pPr>
                  <a:defRPr sz="1200" b="1">
                    <a:solidFill>
                      <a:srgbClr val="0069AA"/>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Sheet1!$A$2:$A$9</c:f>
              <c:strCache>
                <c:ptCount val="8"/>
                <c:pt idx="0">
                  <c:v>Jacksonville</c:v>
                </c:pt>
                <c:pt idx="1">
                  <c:v>Atlanta</c:v>
                </c:pt>
                <c:pt idx="2">
                  <c:v>Boston</c:v>
                </c:pt>
                <c:pt idx="3">
                  <c:v>Chicago</c:v>
                </c:pt>
                <c:pt idx="4">
                  <c:v>Los Angeles</c:v>
                </c:pt>
                <c:pt idx="5">
                  <c:v>New York</c:v>
                </c:pt>
                <c:pt idx="6">
                  <c:v>Orlando</c:v>
                </c:pt>
                <c:pt idx="7">
                  <c:v>Phoenix</c:v>
                </c:pt>
              </c:strCache>
            </c:strRef>
          </c:cat>
          <c:val>
            <c:numRef>
              <c:f>Sheet1!$B$2:$B$9</c:f>
              <c:numCache>
                <c:formatCode>0.0</c:formatCode>
                <c:ptCount val="8"/>
                <c:pt idx="0">
                  <c:v>85.7</c:v>
                </c:pt>
                <c:pt idx="1">
                  <c:v>88.5</c:v>
                </c:pt>
                <c:pt idx="2">
                  <c:v>117.5</c:v>
                </c:pt>
                <c:pt idx="3">
                  <c:v>116.6</c:v>
                </c:pt>
                <c:pt idx="4">
                  <c:v>106.9</c:v>
                </c:pt>
                <c:pt idx="5">
                  <c:v>132.19999999999999</c:v>
                </c:pt>
                <c:pt idx="6">
                  <c:v>89.1</c:v>
                </c:pt>
                <c:pt idx="7">
                  <c:v>88.5</c:v>
                </c:pt>
              </c:numCache>
            </c:numRef>
          </c:val>
        </c:ser>
        <c:dLbls>
          <c:showLegendKey val="0"/>
          <c:showVal val="0"/>
          <c:showCatName val="0"/>
          <c:showSerName val="0"/>
          <c:showPercent val="0"/>
          <c:showBubbleSize val="0"/>
        </c:dLbls>
        <c:gapWidth val="96"/>
        <c:gapDepth val="121"/>
        <c:shape val="box"/>
        <c:axId val="104634240"/>
        <c:axId val="104635776"/>
        <c:axId val="0"/>
      </c:bar3DChart>
      <c:catAx>
        <c:axId val="104634240"/>
        <c:scaling>
          <c:orientation val="minMax"/>
        </c:scaling>
        <c:delete val="0"/>
        <c:axPos val="b"/>
        <c:majorTickMark val="out"/>
        <c:minorTickMark val="none"/>
        <c:tickLblPos val="nextTo"/>
        <c:txPr>
          <a:bodyPr rot="-2100000"/>
          <a:lstStyle/>
          <a:p>
            <a:pPr>
              <a:defRPr sz="1000" b="1">
                <a:solidFill>
                  <a:schemeClr val="bg1">
                    <a:lumMod val="50000"/>
                  </a:schemeClr>
                </a:solidFill>
                <a:latin typeface="Arial" pitchFamily="34" charset="0"/>
                <a:cs typeface="Arial" pitchFamily="34" charset="0"/>
              </a:defRPr>
            </a:pPr>
            <a:endParaRPr lang="en-US"/>
          </a:p>
        </c:txPr>
        <c:crossAx val="104635776"/>
        <c:crosses val="autoZero"/>
        <c:auto val="1"/>
        <c:lblAlgn val="ctr"/>
        <c:lblOffset val="100"/>
        <c:noMultiLvlLbl val="0"/>
      </c:catAx>
      <c:valAx>
        <c:axId val="104635776"/>
        <c:scaling>
          <c:orientation val="minMax"/>
        </c:scaling>
        <c:delete val="1"/>
        <c:axPos val="l"/>
        <c:numFmt formatCode="0.0" sourceLinked="1"/>
        <c:majorTickMark val="out"/>
        <c:minorTickMark val="none"/>
        <c:tickLblPos val="none"/>
        <c:crossAx val="104634240"/>
        <c:crosses val="autoZero"/>
        <c:crossBetween val="between"/>
      </c:valAx>
    </c:plotArea>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0"/>
      <c:rotY val="30"/>
      <c:depthPercent val="110"/>
      <c:rAngAx val="1"/>
    </c:view3D>
    <c:floor>
      <c:thickness val="0"/>
      <c:spPr>
        <a:solidFill>
          <a:schemeClr val="bg1">
            <a:lumMod val="85000"/>
          </a:schemeClr>
        </a:solidFill>
        <a:ln>
          <a:solidFill>
            <a:schemeClr val="bg1"/>
          </a:solidFill>
        </a:ln>
      </c:spPr>
    </c:floor>
    <c:sideWall>
      <c:thickness val="0"/>
    </c:sideWall>
    <c:backWall>
      <c:thickness val="0"/>
    </c:backWall>
    <c:plotArea>
      <c:layout/>
      <c:bar3DChart>
        <c:barDir val="bar"/>
        <c:grouping val="clustered"/>
        <c:varyColors val="0"/>
        <c:ser>
          <c:idx val="0"/>
          <c:order val="0"/>
          <c:tx>
            <c:strRef>
              <c:f>Sheet1!$B$1</c:f>
              <c:strCache>
                <c:ptCount val="1"/>
                <c:pt idx="0">
                  <c:v>Series 1</c:v>
                </c:pt>
              </c:strCache>
            </c:strRef>
          </c:tx>
          <c:spPr>
            <a:solidFill>
              <a:srgbClr val="73C167"/>
            </a:solidFill>
            <a:ln>
              <a:noFill/>
            </a:ln>
          </c:spPr>
          <c:invertIfNegative val="0"/>
          <c:dPt>
            <c:idx val="0"/>
            <c:invertIfNegative val="0"/>
            <c:bubble3D val="0"/>
            <c:spPr>
              <a:solidFill>
                <a:srgbClr val="F99F34"/>
              </a:solidFill>
              <a:ln>
                <a:noFill/>
              </a:ln>
            </c:spPr>
          </c:dPt>
          <c:dLbls>
            <c:dLbl>
              <c:idx val="0"/>
              <c:layout>
                <c:manualLayout>
                  <c:x val="-0.11735826771653549"/>
                  <c:y val="5.9533183352081208E-3"/>
                </c:manualLayout>
              </c:layout>
              <c:showLegendKey val="0"/>
              <c:showVal val="1"/>
              <c:showCatName val="0"/>
              <c:showSerName val="0"/>
              <c:showPercent val="0"/>
              <c:showBubbleSize val="0"/>
            </c:dLbl>
            <c:dLbl>
              <c:idx val="1"/>
              <c:layout>
                <c:manualLayout>
                  <c:x val="-0.11990980672870437"/>
                  <c:y val="2.8876077990251242E-3"/>
                </c:manualLayout>
              </c:layout>
              <c:showLegendKey val="0"/>
              <c:showVal val="1"/>
              <c:showCatName val="0"/>
              <c:showSerName val="0"/>
              <c:showPercent val="0"/>
              <c:showBubbleSize val="0"/>
            </c:dLbl>
            <c:dLbl>
              <c:idx val="2"/>
              <c:layout>
                <c:manualLayout>
                  <c:x val="-0.1133639942734431"/>
                  <c:y val="3.2855268091488678E-4"/>
                </c:manualLayout>
              </c:layout>
              <c:showLegendKey val="0"/>
              <c:showVal val="1"/>
              <c:showCatName val="0"/>
              <c:showSerName val="0"/>
              <c:showPercent val="0"/>
              <c:showBubbleSize val="0"/>
            </c:dLbl>
            <c:dLbl>
              <c:idx val="3"/>
              <c:layout>
                <c:manualLayout>
                  <c:x val="-0.11984586017656865"/>
                  <c:y val="-6.0707255343082113E-3"/>
                </c:manualLayout>
              </c:layout>
              <c:showLegendKey val="0"/>
              <c:showVal val="1"/>
              <c:showCatName val="0"/>
              <c:showSerName val="0"/>
              <c:showPercent val="0"/>
              <c:showBubbleSize val="0"/>
            </c:dLbl>
            <c:dLbl>
              <c:idx val="4"/>
              <c:layout>
                <c:manualLayout>
                  <c:x val="-0.11168062514912903"/>
                  <c:y val="5.7149887514059651E-3"/>
                </c:manualLayout>
              </c:layout>
              <c:showLegendKey val="0"/>
              <c:showVal val="1"/>
              <c:showCatName val="0"/>
              <c:showSerName val="0"/>
              <c:showPercent val="0"/>
              <c:showBubbleSize val="0"/>
            </c:dLbl>
            <c:txPr>
              <a:bodyPr/>
              <a:lstStyle/>
              <a:p>
                <a:pPr>
                  <a:defRPr sz="1600" b="1">
                    <a:solidFill>
                      <a:schemeClr val="bg1"/>
                    </a:solidFill>
                    <a:effectLst>
                      <a:outerShdw blurRad="50800" dist="38100" dir="2700000" algn="tl" rotWithShape="0">
                        <a:prstClr val="black">
                          <a:alpha val="40000"/>
                        </a:prstClr>
                      </a:outerShdw>
                    </a:effectLst>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Sheet1!$A$2:$A$6</c:f>
              <c:strCache>
                <c:ptCount val="5"/>
                <c:pt idx="0">
                  <c:v>Jacksonville</c:v>
                </c:pt>
                <c:pt idx="1">
                  <c:v>Boston</c:v>
                </c:pt>
                <c:pt idx="2">
                  <c:v>Denver</c:v>
                </c:pt>
                <c:pt idx="3">
                  <c:v>Orlando</c:v>
                </c:pt>
                <c:pt idx="4">
                  <c:v>Atlanta</c:v>
                </c:pt>
              </c:strCache>
            </c:strRef>
          </c:cat>
          <c:val>
            <c:numRef>
              <c:f>Sheet1!$B$2:$B$6</c:f>
              <c:numCache>
                <c:formatCode>"$"#,##0</c:formatCode>
                <c:ptCount val="5"/>
                <c:pt idx="0">
                  <c:v>212531</c:v>
                </c:pt>
                <c:pt idx="1">
                  <c:v>441000</c:v>
                </c:pt>
                <c:pt idx="2">
                  <c:v>342432</c:v>
                </c:pt>
                <c:pt idx="3">
                  <c:v>207322</c:v>
                </c:pt>
                <c:pt idx="4">
                  <c:v>234571</c:v>
                </c:pt>
              </c:numCache>
            </c:numRef>
          </c:val>
        </c:ser>
        <c:dLbls>
          <c:showLegendKey val="0"/>
          <c:showVal val="0"/>
          <c:showCatName val="0"/>
          <c:showSerName val="0"/>
          <c:showPercent val="0"/>
          <c:showBubbleSize val="0"/>
        </c:dLbls>
        <c:gapWidth val="57"/>
        <c:gapDepth val="36"/>
        <c:shape val="box"/>
        <c:axId val="104810752"/>
        <c:axId val="104812544"/>
        <c:axId val="0"/>
      </c:bar3DChart>
      <c:catAx>
        <c:axId val="104810752"/>
        <c:scaling>
          <c:orientation val="maxMin"/>
        </c:scaling>
        <c:delete val="0"/>
        <c:axPos val="l"/>
        <c:numFmt formatCode="General" sourceLinked="1"/>
        <c:majorTickMark val="out"/>
        <c:minorTickMark val="none"/>
        <c:tickLblPos val="nextTo"/>
        <c:txPr>
          <a:bodyPr/>
          <a:lstStyle/>
          <a:p>
            <a:pPr>
              <a:defRPr sz="1800" b="1" spc="300">
                <a:solidFill>
                  <a:srgbClr val="0069AA"/>
                </a:solidFill>
                <a:latin typeface="Arial" pitchFamily="34" charset="0"/>
                <a:cs typeface="Arial" pitchFamily="34" charset="0"/>
              </a:defRPr>
            </a:pPr>
            <a:endParaRPr lang="en-US"/>
          </a:p>
        </c:txPr>
        <c:crossAx val="104812544"/>
        <c:crosses val="autoZero"/>
        <c:auto val="1"/>
        <c:lblAlgn val="ctr"/>
        <c:lblOffset val="100"/>
        <c:noMultiLvlLbl val="0"/>
      </c:catAx>
      <c:valAx>
        <c:axId val="104812544"/>
        <c:scaling>
          <c:orientation val="minMax"/>
        </c:scaling>
        <c:delete val="1"/>
        <c:axPos val="b"/>
        <c:numFmt formatCode="&quot;$&quot;#,##0" sourceLinked="1"/>
        <c:majorTickMark val="out"/>
        <c:minorTickMark val="none"/>
        <c:tickLblPos val="none"/>
        <c:crossAx val="104810752"/>
        <c:crosses val="max"/>
        <c:crossBetween val="between"/>
      </c:valAx>
      <c:spPr>
        <a:noFill/>
        <a:ln w="25404">
          <a:noFill/>
        </a:ln>
      </c:spPr>
    </c:plotArea>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6B0DE52-5593-4BF1-B35B-DD0B4DC661AA}" type="datetimeFigureOut">
              <a:rPr lang="en-US" smtClean="0"/>
              <a:pPr/>
              <a:t>6/29/2012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E9EFFC2F-69BB-4EC5-8CAA-A35457B92FA3}" type="slidenum">
              <a:rPr lang="en-US" smtClean="0"/>
              <a:pPr/>
              <a:t>‹#›</a:t>
            </a:fld>
            <a:endParaRPr lang="en-US"/>
          </a:p>
        </p:txBody>
      </p:sp>
    </p:spTree>
    <p:extLst>
      <p:ext uri="{BB962C8B-B14F-4D97-AF65-F5344CB8AC3E}">
        <p14:creationId xmlns:p14="http://schemas.microsoft.com/office/powerpoint/2010/main" val="40641963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0D50350-8627-4D43-B0CA-E4782207A449}" type="datetimeFigureOut">
              <a:rPr lang="en-US" smtClean="0"/>
              <a:pPr/>
              <a:t>6/29/2012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A0AF51F-BC90-4F08-A3DA-552EFC0800D3}" type="slidenum">
              <a:rPr lang="en-US" smtClean="0"/>
              <a:pPr/>
              <a:t>‹#›</a:t>
            </a:fld>
            <a:endParaRPr lang="en-US"/>
          </a:p>
        </p:txBody>
      </p:sp>
    </p:spTree>
    <p:extLst>
      <p:ext uri="{BB962C8B-B14F-4D97-AF65-F5344CB8AC3E}">
        <p14:creationId xmlns:p14="http://schemas.microsoft.com/office/powerpoint/2010/main" val="1748706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0AF51F-BC90-4F08-A3DA-552EFC0800D3}" type="slidenum">
              <a:rPr lang="en-US" smtClean="0"/>
              <a:pPr/>
              <a:t>8</a:t>
            </a:fld>
            <a:endParaRPr lang="en-US" dirty="0"/>
          </a:p>
        </p:txBody>
      </p:sp>
    </p:spTree>
    <p:extLst>
      <p:ext uri="{BB962C8B-B14F-4D97-AF65-F5344CB8AC3E}">
        <p14:creationId xmlns:p14="http://schemas.microsoft.com/office/powerpoint/2010/main" val="3820904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hasCustomPrompt="1"/>
          </p:nvPr>
        </p:nvSpPr>
        <p:spPr>
          <a:xfrm rot="18720000">
            <a:off x="562921" y="3379735"/>
            <a:ext cx="6575497" cy="32724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04800" y="1447800"/>
            <a:ext cx="8839200" cy="4572000"/>
          </a:xfrm>
        </p:spPr>
        <p:txBody>
          <a:bodyPr/>
          <a:lstStyle>
            <a:lvl1pPr>
              <a:lnSpc>
                <a:spcPct val="100000"/>
              </a:lnSpc>
              <a:spcAft>
                <a:spcPts val="1200"/>
              </a:spcAft>
              <a:defRPr/>
            </a:lvl1pPr>
            <a:lvl2pPr>
              <a:lnSpc>
                <a:spcPct val="100000"/>
              </a:lnSpc>
              <a:spcAft>
                <a:spcPts val="0"/>
              </a:spcAft>
              <a:buClr>
                <a:srgbClr val="008A5E"/>
              </a:buClr>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Footer Placeholder 7"/>
          <p:cNvSpPr>
            <a:spLocks noGrp="1"/>
          </p:cNvSpPr>
          <p:nvPr>
            <p:ph type="ftr" sz="quarter" idx="11"/>
          </p:nvPr>
        </p:nvSpPr>
        <p:spPr>
          <a:xfrm>
            <a:off x="304800" y="5791200"/>
            <a:ext cx="5334000" cy="365125"/>
          </a:xfrm>
        </p:spPr>
        <p:txBody>
          <a:bodyPr/>
          <a:lstStyle>
            <a:lvl1pPr algn="l">
              <a:defRPr sz="1100" i="1">
                <a:solidFill>
                  <a:schemeClr val="bg1">
                    <a:lumMod val="65000"/>
                  </a:schemeClr>
                </a:solidFill>
                <a:latin typeface="Arial" pitchFamily="34" charset="0"/>
                <a:cs typeface="Arial" pitchFamily="34" charset="0"/>
              </a:defRPr>
            </a:lvl1pPr>
          </a:lstStyle>
          <a:p>
            <a:endParaRPr lang="en-US" dirty="0">
              <a:solidFill>
                <a:prstClr val="white">
                  <a:lumMod val="65000"/>
                </a:prstClr>
              </a:solidFil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04800" y="1447800"/>
            <a:ext cx="8839200" cy="4572000"/>
          </a:xfrm>
        </p:spPr>
        <p:txBody>
          <a:bodyPr/>
          <a:lstStyle>
            <a:lvl1pPr>
              <a:lnSpc>
                <a:spcPct val="100000"/>
              </a:lnSpc>
              <a:spcAft>
                <a:spcPts val="1200"/>
              </a:spcAft>
              <a:defRPr/>
            </a:lvl1pPr>
            <a:lvl2pPr>
              <a:lnSpc>
                <a:spcPct val="100000"/>
              </a:lnSpc>
              <a:spcAft>
                <a:spcPts val="0"/>
              </a:spcAft>
              <a:buClr>
                <a:srgbClr val="008A5E"/>
              </a:buClr>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Footer Placeholder 7"/>
          <p:cNvSpPr>
            <a:spLocks noGrp="1"/>
          </p:cNvSpPr>
          <p:nvPr>
            <p:ph type="ftr" sz="quarter" idx="11"/>
          </p:nvPr>
        </p:nvSpPr>
        <p:spPr>
          <a:xfrm>
            <a:off x="304800" y="5791200"/>
            <a:ext cx="5334000" cy="365125"/>
          </a:xfrm>
        </p:spPr>
        <p:txBody>
          <a:bodyPr/>
          <a:lstStyle>
            <a:lvl1pPr algn="l">
              <a:defRPr sz="1100" i="1">
                <a:solidFill>
                  <a:schemeClr val="bg1">
                    <a:lumMod val="65000"/>
                  </a:schemeClr>
                </a:solidFill>
                <a:latin typeface="Arial" pitchFamily="34" charset="0"/>
                <a:cs typeface="Arial" pitchFamily="34" charset="0"/>
              </a:defRPr>
            </a:lvl1pPr>
          </a:lstStyle>
          <a:p>
            <a:endParaRPr lang="en-US" dirty="0">
              <a:solidFill>
                <a:prstClr val="white">
                  <a:lumMod val="65000"/>
                </a:prstClr>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30503A6-D6A2-4933-B1A3-8388F409057E}" type="datetimeFigureOut">
              <a:rPr lang="en-US" smtClean="0"/>
              <a:pPr/>
              <a:t>6/29/2012</a:t>
            </a:fld>
            <a:endParaRPr lang="en-US"/>
          </a:p>
        </p:txBody>
      </p:sp>
      <p:sp>
        <p:nvSpPr>
          <p:cNvPr id="5" name="Footer Placeholder 4"/>
          <p:cNvSpPr>
            <a:spLocks noGrp="1"/>
          </p:cNvSpPr>
          <p:nvPr>
            <p:ph type="ftr" sz="quarter" idx="11"/>
          </p:nvPr>
        </p:nvSpPr>
        <p:spPr>
          <a:xfrm>
            <a:off x="3124200" y="6356350"/>
            <a:ext cx="1389888"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1389888" cy="365125"/>
          </a:xfrm>
          <a:prstGeom prst="rect">
            <a:avLst/>
          </a:prstGeom>
        </p:spPr>
        <p:txBody>
          <a:bodyPr/>
          <a:lstStyle/>
          <a:p>
            <a:fld id="{1552BDE0-9AC0-4D90-A30F-17EFA8FD875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04800" y="1447800"/>
            <a:ext cx="8839200" cy="4572000"/>
          </a:xfrm>
        </p:spPr>
        <p:txBody>
          <a:bodyPr/>
          <a:lstStyle>
            <a:lvl1pPr>
              <a:lnSpc>
                <a:spcPct val="100000"/>
              </a:lnSpc>
              <a:spcAft>
                <a:spcPts val="1200"/>
              </a:spcAft>
              <a:defRPr/>
            </a:lvl1pPr>
            <a:lvl2pPr>
              <a:lnSpc>
                <a:spcPct val="100000"/>
              </a:lnSpc>
              <a:spcAft>
                <a:spcPts val="0"/>
              </a:spcAft>
              <a:buClr>
                <a:srgbClr val="008A5E"/>
              </a:buClr>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Footer Placeholder 7"/>
          <p:cNvSpPr>
            <a:spLocks noGrp="1"/>
          </p:cNvSpPr>
          <p:nvPr>
            <p:ph type="ftr" sz="quarter" idx="11"/>
          </p:nvPr>
        </p:nvSpPr>
        <p:spPr>
          <a:xfrm>
            <a:off x="304800" y="5791200"/>
            <a:ext cx="5334000" cy="365125"/>
          </a:xfrm>
        </p:spPr>
        <p:txBody>
          <a:bodyPr/>
          <a:lstStyle>
            <a:lvl1pPr algn="l">
              <a:defRPr sz="1100" i="1">
                <a:solidFill>
                  <a:schemeClr val="bg1">
                    <a:lumMod val="65000"/>
                  </a:schemeClr>
                </a:solidFill>
                <a:latin typeface="Arial" pitchFamily="34" charset="0"/>
                <a:cs typeface="Arial" pitchFamily="34" charset="0"/>
              </a:defRPr>
            </a:lvl1pPr>
          </a:lstStyle>
          <a:p>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304800" y="1828801"/>
            <a:ext cx="3810000" cy="3200400"/>
          </a:xfrm>
          <a:prstGeom prst="rect">
            <a:avLst/>
          </a:prstGeom>
        </p:spPr>
        <p:txBody>
          <a:bodyPr/>
          <a:lstStyle>
            <a:lvl1pPr>
              <a:buNone/>
              <a:defRPr sz="1600"/>
            </a:lvl1pPr>
            <a:lvl2pPr>
              <a:buNone/>
              <a:defRPr sz="1600"/>
            </a:lvl2pPr>
            <a:lvl3pPr>
              <a:buNone/>
              <a:defRPr sz="1600"/>
            </a:lvl3pPr>
            <a:lvl4pPr>
              <a:buNone/>
              <a:defRPr sz="1600"/>
            </a:lvl4pPr>
            <a:lvl5pPr>
              <a:buNone/>
              <a:defRPr sz="1600"/>
            </a:lvl5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447800"/>
            <a:ext cx="8305800" cy="4267200"/>
          </a:xfrm>
          <a:prstGeom prst="rect">
            <a:avLst/>
          </a:prstGeom>
        </p:spPr>
        <p:txBody>
          <a:bodyPr/>
          <a:lstStyle>
            <a:lvl1pPr marL="231775" indent="-231775">
              <a:spcAft>
                <a:spcPts val="1800"/>
              </a:spcAft>
              <a:buFont typeface="Arial" pitchFamily="34" charset="0"/>
              <a:buChar char="•"/>
              <a:defRPr sz="2400" b="1" spc="300">
                <a:solidFill>
                  <a:srgbClr val="0069AA"/>
                </a:solidFill>
              </a:defRPr>
            </a:lvl1pPr>
            <a:lvl2pPr>
              <a:buNone/>
              <a:defRPr sz="1600"/>
            </a:lvl2pPr>
            <a:lvl3pPr>
              <a:buNone/>
              <a:defRPr sz="1600"/>
            </a:lvl3pPr>
            <a:lvl4pPr>
              <a:buNone/>
              <a:defRPr sz="1600"/>
            </a:lvl4pPr>
            <a:lvl5pPr>
              <a:buNone/>
              <a:defRPr sz="1600"/>
            </a:lvl5pPr>
          </a:lstStyle>
          <a:p>
            <a:pPr lvl="0"/>
            <a:r>
              <a:rPr lang="en-US" dirty="0" smtClean="0"/>
              <a:t>Click to edit Master text styles</a:t>
            </a: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04800" y="1447800"/>
            <a:ext cx="8839200" cy="4572000"/>
          </a:xfrm>
        </p:spPr>
        <p:txBody>
          <a:bodyPr/>
          <a:lstStyle>
            <a:lvl1pPr>
              <a:lnSpc>
                <a:spcPct val="100000"/>
              </a:lnSpc>
              <a:spcAft>
                <a:spcPts val="1200"/>
              </a:spcAft>
              <a:defRPr/>
            </a:lvl1pPr>
            <a:lvl2pPr>
              <a:lnSpc>
                <a:spcPct val="100000"/>
              </a:lnSpc>
              <a:spcAft>
                <a:spcPts val="0"/>
              </a:spcAft>
              <a:buClr>
                <a:srgbClr val="008A5E"/>
              </a:buClr>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Footer Placeholder 7"/>
          <p:cNvSpPr>
            <a:spLocks noGrp="1"/>
          </p:cNvSpPr>
          <p:nvPr>
            <p:ph type="ftr" sz="quarter" idx="11"/>
          </p:nvPr>
        </p:nvSpPr>
        <p:spPr>
          <a:xfrm>
            <a:off x="304800" y="5791200"/>
            <a:ext cx="5334000" cy="365125"/>
          </a:xfrm>
        </p:spPr>
        <p:txBody>
          <a:bodyPr/>
          <a:lstStyle>
            <a:lvl1pPr algn="l">
              <a:defRPr sz="1100" i="1">
                <a:solidFill>
                  <a:schemeClr val="bg1">
                    <a:lumMod val="65000"/>
                  </a:schemeClr>
                </a:solidFill>
                <a:latin typeface="Arial" pitchFamily="34" charset="0"/>
                <a:cs typeface="Arial" pitchFamily="34" charset="0"/>
              </a:defRPr>
            </a:lvl1pPr>
          </a:lstStyle>
          <a:p>
            <a:endParaRPr lang="en-US" dirty="0">
              <a:solidFill>
                <a:prstClr val="white">
                  <a:lumMod val="65000"/>
                </a:prstClr>
              </a:solidFil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hasCustomPrompt="1"/>
          </p:nvPr>
        </p:nvSpPr>
        <p:spPr>
          <a:xfrm rot="18720000">
            <a:off x="562921" y="3379735"/>
            <a:ext cx="6575497" cy="32724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30503A6-D6A2-4933-B1A3-8388F409057E}" type="datetimeFigureOut">
              <a:rPr lang="en-US" smtClean="0">
                <a:solidFill>
                  <a:prstClr val="black"/>
                </a:solidFill>
              </a:rPr>
              <a:pPr/>
              <a:t>6/29/2012</a:t>
            </a:fld>
            <a:endParaRPr lang="en-US">
              <a:solidFill>
                <a:prstClr val="black"/>
              </a:solidFill>
            </a:endParaRPr>
          </a:p>
        </p:txBody>
      </p:sp>
      <p:sp>
        <p:nvSpPr>
          <p:cNvPr id="5" name="Footer Placeholder 4"/>
          <p:cNvSpPr>
            <a:spLocks noGrp="1"/>
          </p:cNvSpPr>
          <p:nvPr>
            <p:ph type="ftr" sz="quarter" idx="11"/>
          </p:nvPr>
        </p:nvSpPr>
        <p:spPr>
          <a:xfrm>
            <a:off x="3124200" y="6356350"/>
            <a:ext cx="1389888"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1389888" cy="365125"/>
          </a:xfrm>
          <a:prstGeom prst="rect">
            <a:avLst/>
          </a:prstGeom>
        </p:spPr>
        <p:txBody>
          <a:bodyPr/>
          <a:lstStyle/>
          <a:p>
            <a:fld id="{1552BDE0-9AC0-4D90-A30F-17EFA8FD8750}" type="slidenum">
              <a:rPr lang="en-US" smtClean="0">
                <a:solidFill>
                  <a:prstClr val="black"/>
                </a:solidFill>
              </a:rPr>
              <a:pPr/>
              <a:t>‹#›</a:t>
            </a:fld>
            <a:endParaRPr lang="en-US">
              <a:solidFill>
                <a:prstClr val="black"/>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04800" y="1447800"/>
            <a:ext cx="8839200" cy="4572000"/>
          </a:xfrm>
        </p:spPr>
        <p:txBody>
          <a:bodyPr/>
          <a:lstStyle>
            <a:lvl1pPr>
              <a:lnSpc>
                <a:spcPct val="100000"/>
              </a:lnSpc>
              <a:spcAft>
                <a:spcPts val="1200"/>
              </a:spcAft>
              <a:defRPr/>
            </a:lvl1pPr>
            <a:lvl2pPr>
              <a:lnSpc>
                <a:spcPct val="100000"/>
              </a:lnSpc>
              <a:spcAft>
                <a:spcPts val="0"/>
              </a:spcAft>
              <a:buClr>
                <a:srgbClr val="008A5E"/>
              </a:buClr>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Footer Placeholder 7"/>
          <p:cNvSpPr>
            <a:spLocks noGrp="1"/>
          </p:cNvSpPr>
          <p:nvPr>
            <p:ph type="ftr" sz="quarter" idx="11"/>
          </p:nvPr>
        </p:nvSpPr>
        <p:spPr>
          <a:xfrm>
            <a:off x="304800" y="5791200"/>
            <a:ext cx="5334000" cy="365125"/>
          </a:xfrm>
        </p:spPr>
        <p:txBody>
          <a:bodyPr/>
          <a:lstStyle>
            <a:lvl1pPr algn="l">
              <a:defRPr sz="1100" i="1">
                <a:solidFill>
                  <a:schemeClr val="bg1">
                    <a:lumMod val="65000"/>
                  </a:schemeClr>
                </a:solidFill>
                <a:latin typeface="Arial" pitchFamily="34" charset="0"/>
                <a:cs typeface="Arial" pitchFamily="34" charset="0"/>
              </a:defRPr>
            </a:lvl1pPr>
          </a:lstStyle>
          <a:p>
            <a:endParaRPr lang="en-US" dirty="0">
              <a:solidFill>
                <a:prstClr val="white">
                  <a:lumMod val="65000"/>
                </a:prstClr>
              </a:solidFill>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heme" Target="../theme/theme1.xml"/><Relationship Id="rId7"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heme" Target="../theme/theme6.xml"/><Relationship Id="rId7" Type="http://schemas.openxmlformats.org/officeDocument/2006/relationships/image" Target="../media/image4.jpe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rot="18720000">
            <a:off x="-6721" y="2646475"/>
            <a:ext cx="6584882" cy="101893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rot="18720000">
            <a:off x="481582" y="3455816"/>
            <a:ext cx="6575497" cy="327249"/>
          </a:xfrm>
          <a:prstGeom prst="rect">
            <a:avLst/>
          </a:prstGeom>
        </p:spPr>
        <p:txBody>
          <a:bodyPr vert="horz" lIns="91440" tIns="45720" rIns="91440" bIns="45720" rtlCol="0">
            <a:noAutofit/>
          </a:bodyPr>
          <a:lstStyle/>
          <a:p>
            <a:pPr lvl="0"/>
            <a:r>
              <a:rPr lang="en-US" dirty="0" smtClean="0"/>
              <a:t>CLICK TO EDIT MASTER TEXT STYLES</a:t>
            </a:r>
          </a:p>
        </p:txBody>
      </p:sp>
      <p:grpSp>
        <p:nvGrpSpPr>
          <p:cNvPr id="4" name="Group 12"/>
          <p:cNvGrpSpPr/>
          <p:nvPr/>
        </p:nvGrpSpPr>
        <p:grpSpPr>
          <a:xfrm>
            <a:off x="1048808" y="0"/>
            <a:ext cx="8183969" cy="6874164"/>
            <a:chOff x="1048808" y="-16712"/>
            <a:chExt cx="8183969" cy="6874712"/>
          </a:xfrm>
        </p:grpSpPr>
        <p:sp>
          <p:nvSpPr>
            <p:cNvPr id="14" name="Right Triangle 13"/>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5" name="Rectangle 14"/>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grpSp>
      <p:sp>
        <p:nvSpPr>
          <p:cNvPr id="16" name="Right Triangle 15"/>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7" name="Rectangle 16"/>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9" name="Right Triangle 18"/>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JAXUSA High Res9.2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865" y="252837"/>
            <a:ext cx="2646993" cy="1393250"/>
          </a:xfrm>
          <a:prstGeom prst="rect">
            <a:avLst/>
          </a:prstGeom>
        </p:spPr>
      </p:pic>
      <p:pic>
        <p:nvPicPr>
          <p:cNvPr id="22" name="Picture 21" descr="Downtown 066.jpg"/>
          <p:cNvPicPr>
            <a:picLocks noChangeAspect="1"/>
          </p:cNvPicPr>
          <p:nvPr/>
        </p:nvPicPr>
        <p:blipFill rotWithShape="1">
          <a:blip r:embed="rId5" cstate="print">
            <a:extLst>
              <a:ext uri="{28A0092B-C50C-407E-A947-70E740481C1C}">
                <a14:useLocalDpi xmlns:a14="http://schemas.microsoft.com/office/drawing/2010/main" val="0"/>
              </a:ext>
            </a:extLst>
          </a:blip>
          <a:srcRect l="29344" r="11535"/>
          <a:stretch/>
        </p:blipFill>
        <p:spPr>
          <a:xfrm>
            <a:off x="4515841" y="4318293"/>
            <a:ext cx="1524690" cy="1721391"/>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9933" y="4318294"/>
            <a:ext cx="1291043" cy="1721391"/>
          </a:xfrm>
          <a:prstGeom prst="rect">
            <a:avLst/>
          </a:prstGeom>
        </p:spPr>
      </p:pic>
      <p:pic>
        <p:nvPicPr>
          <p:cNvPr id="24" name="Picture 23"/>
          <p:cNvPicPr>
            <a:picLocks noChangeAspect="1"/>
          </p:cNvPicPr>
          <p:nvPr/>
        </p:nvPicPr>
        <p:blipFill rotWithShape="1">
          <a:blip r:embed="rId7" cstate="print">
            <a:extLst>
              <a:ext uri="{28A0092B-C50C-407E-A947-70E740481C1C}">
                <a14:useLocalDpi xmlns:a14="http://schemas.microsoft.com/office/drawing/2010/main" val="0"/>
              </a:ext>
            </a:extLst>
          </a:blip>
          <a:srcRect r="23483"/>
          <a:stretch/>
        </p:blipFill>
        <p:spPr>
          <a:xfrm>
            <a:off x="7260976" y="4318295"/>
            <a:ext cx="1971801" cy="1721390"/>
          </a:xfrm>
          <a:prstGeom prst="rect">
            <a:avLst/>
          </a:prstGeom>
        </p:spPr>
      </p:pic>
      <p:sp>
        <p:nvSpPr>
          <p:cNvPr id="25" name="Right Triangle 24"/>
          <p:cNvSpPr/>
          <p:nvPr/>
        </p:nvSpPr>
        <p:spPr>
          <a:xfrm rot="16200000">
            <a:off x="2883670" y="4407514"/>
            <a:ext cx="1721390" cy="1542951"/>
          </a:xfrm>
          <a:prstGeom prst="rtTriangle">
            <a:avLst/>
          </a:prstGeom>
          <a:blipFill rotWithShape="0">
            <a:blip r:embed="rId8" cstate="print"/>
            <a:stretch>
              <a:fillRect/>
            </a:stretch>
          </a:blipFill>
          <a:ln>
            <a:noFill/>
          </a:ln>
          <a:effectLst/>
          <a:scene3d>
            <a:camera prst="orthographicFront">
              <a:rot lat="0" lon="2100000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p:cNvSpPr txBox="1"/>
          <p:nvPr userDrawn="1"/>
        </p:nvSpPr>
        <p:spPr>
          <a:xfrm>
            <a:off x="2362200" y="6629400"/>
            <a:ext cx="6858000" cy="230832"/>
          </a:xfrm>
          <a:prstGeom prst="rect">
            <a:avLst/>
          </a:prstGeom>
          <a:noFill/>
        </p:spPr>
        <p:txBody>
          <a:bodyPr wrap="square" rtlCol="0">
            <a:spAutoFit/>
          </a:bodyPr>
          <a:lstStyle/>
          <a:p>
            <a:pPr algn="ctr"/>
            <a:r>
              <a:rPr lang="en-US" sz="900" b="0" spc="300" dirty="0" smtClean="0">
                <a:solidFill>
                  <a:schemeClr val="bg1"/>
                </a:solidFill>
                <a:latin typeface="Gill Sans MT" pitchFamily="34" charset="0"/>
              </a:rPr>
              <a:t>BAKER     CLAY     DUVAL     FLAGLER     NASSAU     PUTNAM     ST. JOHNS</a:t>
            </a:r>
            <a:endParaRPr lang="en-US" sz="900" b="0" spc="300" dirty="0">
              <a:solidFill>
                <a:schemeClr val="bg1"/>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iming>
    <p:tnLst>
      <p:par>
        <p:cTn id="1" dur="indefinite" restart="never" nodeType="tmRoot"/>
      </p:par>
    </p:tnLst>
  </p:timing>
  <p:txStyles>
    <p:titleStyle>
      <a:lvl1pPr algn="l" defTabSz="914400" rtl="0" eaLnBrk="1" latinLnBrk="0" hangingPunct="1">
        <a:spcBef>
          <a:spcPct val="0"/>
        </a:spcBef>
        <a:buNone/>
        <a:defRPr sz="3200" kern="1200">
          <a:solidFill>
            <a:srgbClr val="005288"/>
          </a:solidFill>
          <a:latin typeface="Gill Sans MT" pitchFamily="34" charset="0"/>
          <a:ea typeface="+mj-ea"/>
          <a:cs typeface="+mj-cs"/>
        </a:defRPr>
      </a:lvl1pPr>
    </p:titleStyle>
    <p:bodyStyle>
      <a:lvl1pPr marL="342900" indent="-342900" algn="l" defTabSz="914400" rtl="0" eaLnBrk="1" latinLnBrk="0" hangingPunct="1">
        <a:spcBef>
          <a:spcPct val="20000"/>
        </a:spcBef>
        <a:buFont typeface="Arial" pitchFamily="34" charset="0"/>
        <a:buNone/>
        <a:defRPr sz="1400" kern="1200" spc="300">
          <a:solidFill>
            <a:schemeClr val="tx1"/>
          </a:solidFill>
          <a:latin typeface="Gill Sans MT" pitchFamily="34" charset="0"/>
          <a:ea typeface="+mn-ea"/>
          <a:cs typeface="+mn-cs"/>
        </a:defRPr>
      </a:lvl1pPr>
      <a:lvl2pPr marL="742950" indent="-285750" algn="l" defTabSz="914400" rtl="0" eaLnBrk="1" latinLnBrk="0" hangingPunct="1">
        <a:spcBef>
          <a:spcPct val="20000"/>
        </a:spcBef>
        <a:buFont typeface="Arial" pitchFamily="34" charset="0"/>
        <a:buNone/>
        <a:defRPr sz="1400" kern="1200">
          <a:solidFill>
            <a:schemeClr val="tx1"/>
          </a:solidFill>
          <a:latin typeface="Gill Sans MT" pitchFamily="34" charset="0"/>
          <a:ea typeface="+mn-ea"/>
          <a:cs typeface="+mn-cs"/>
        </a:defRPr>
      </a:lvl2pPr>
      <a:lvl3pPr marL="1143000" indent="-228600" algn="l" defTabSz="914400" rtl="0" eaLnBrk="1" latinLnBrk="0" hangingPunct="1">
        <a:spcBef>
          <a:spcPct val="20000"/>
        </a:spcBef>
        <a:buFont typeface="Arial" pitchFamily="34" charset="0"/>
        <a:buNone/>
        <a:defRPr sz="1400" kern="1200">
          <a:solidFill>
            <a:schemeClr val="tx1"/>
          </a:solidFill>
          <a:latin typeface="Gill Sans MT" pitchFamily="34" charset="0"/>
          <a:ea typeface="+mn-ea"/>
          <a:cs typeface="+mn-cs"/>
        </a:defRPr>
      </a:lvl3pPr>
      <a:lvl4pPr marL="1600200" indent="-228600" algn="l" defTabSz="914400" rtl="0" eaLnBrk="1" latinLnBrk="0" hangingPunct="1">
        <a:spcBef>
          <a:spcPct val="20000"/>
        </a:spcBef>
        <a:buFont typeface="Arial" pitchFamily="34" charset="0"/>
        <a:buNone/>
        <a:defRPr sz="14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None/>
        <a:defRPr sz="14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FDAF3-3288-4F2E-B9C1-9BC7BCB3DC29}" type="slidenum">
              <a:rPr lang="en-US" smtClean="0"/>
              <a:pPr/>
              <a:t>‹#›</a:t>
            </a:fld>
            <a:endParaRPr lang="en-US"/>
          </a:p>
        </p:txBody>
      </p:sp>
      <p:sp>
        <p:nvSpPr>
          <p:cNvPr id="9"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45C494-F5A7-4A20-85B7-8FBB53730DAE}"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pSp>
        <p:nvGrpSpPr>
          <p:cNvPr id="4" name="Group 9"/>
          <p:cNvGrpSpPr/>
          <p:nvPr/>
        </p:nvGrpSpPr>
        <p:grpSpPr>
          <a:xfrm>
            <a:off x="1048808" y="0"/>
            <a:ext cx="8183969" cy="6874164"/>
            <a:chOff x="1048808" y="-16712"/>
            <a:chExt cx="8183969" cy="6874712"/>
          </a:xfrm>
        </p:grpSpPr>
        <p:sp>
          <p:nvSpPr>
            <p:cNvPr id="11" name="Right Triangle 10"/>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2" name="Rectangle 11"/>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grpSp>
      <p:sp>
        <p:nvSpPr>
          <p:cNvPr id="13" name="Right Triangle 12"/>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4" name="Rectangle 13"/>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5" name="Right Triangle 14"/>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0" y="533400"/>
            <a:ext cx="9296400"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JAXUSA-white.png"/>
          <p:cNvPicPr>
            <a:picLocks noChangeAspect="1"/>
          </p:cNvPicPr>
          <p:nvPr/>
        </p:nvPicPr>
        <p:blipFill>
          <a:blip r:embed="rId3" cstate="print"/>
          <a:stretch>
            <a:fillRect/>
          </a:stretch>
        </p:blipFill>
        <p:spPr>
          <a:xfrm>
            <a:off x="7984067" y="6248400"/>
            <a:ext cx="1159933" cy="609600"/>
          </a:xfrm>
          <a:prstGeom prst="rect">
            <a:avLst/>
          </a:prstGeom>
        </p:spPr>
      </p:pic>
      <p:sp>
        <p:nvSpPr>
          <p:cNvPr id="2" name="Title Placeholder 1"/>
          <p:cNvSpPr>
            <a:spLocks noGrp="1"/>
          </p:cNvSpPr>
          <p:nvPr>
            <p:ph type="title"/>
          </p:nvPr>
        </p:nvSpPr>
        <p:spPr>
          <a:xfrm>
            <a:off x="0" y="533400"/>
            <a:ext cx="9144000" cy="9144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1524000"/>
            <a:ext cx="8839200" cy="42672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Box 16"/>
          <p:cNvSpPr txBox="1"/>
          <p:nvPr userDrawn="1"/>
        </p:nvSpPr>
        <p:spPr>
          <a:xfrm>
            <a:off x="2286000" y="6657945"/>
            <a:ext cx="5638800" cy="200055"/>
          </a:xfrm>
          <a:prstGeom prst="rect">
            <a:avLst/>
          </a:prstGeom>
          <a:noFill/>
        </p:spPr>
        <p:txBody>
          <a:bodyPr wrap="square" rtlCol="0">
            <a:spAutoFit/>
          </a:bodyPr>
          <a:lstStyle/>
          <a:p>
            <a:pPr algn="ctr"/>
            <a:r>
              <a:rPr lang="en-US" sz="700" b="0" spc="300" dirty="0" smtClean="0">
                <a:solidFill>
                  <a:schemeClr val="bg1"/>
                </a:solidFill>
                <a:latin typeface="Gill Sans MT" pitchFamily="34" charset="0"/>
              </a:rPr>
              <a:t>BAKER    CLAY    DUVAL    FLAGLER    NASSAU    PUTNAM    ST. JOHNS</a:t>
            </a:r>
            <a:endParaRPr lang="en-US" sz="700" b="0" spc="300" dirty="0">
              <a:solidFill>
                <a:schemeClr val="bg1"/>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64" r:id="rId1"/>
  </p:sldLayoutIdLst>
  <p:timing>
    <p:tnLst>
      <p:par>
        <p:cTn id="1" dur="indefinite" restart="never" nodeType="tmRoot"/>
      </p:par>
    </p:tnLst>
  </p:timing>
  <p:txStyles>
    <p:titleStyle>
      <a:lvl1pPr algn="l" defTabSz="914400" rtl="0" eaLnBrk="1" latinLnBrk="0" hangingPunct="1">
        <a:spcBef>
          <a:spcPct val="0"/>
        </a:spcBef>
        <a:buNone/>
        <a:defRPr sz="2800" kern="1200">
          <a:solidFill>
            <a:srgbClr val="005288"/>
          </a:solidFill>
          <a:latin typeface="Gill Sans MT" pitchFamily="34" charset="0"/>
          <a:ea typeface="+mj-ea"/>
          <a:cs typeface="+mj-cs"/>
        </a:defRPr>
      </a:lvl1pPr>
    </p:titleStyle>
    <p:bodyStyle>
      <a:lvl1pPr marL="342900" indent="-342900" algn="l" defTabSz="914400" rtl="0" eaLnBrk="1" latinLnBrk="0" hangingPunct="1">
        <a:lnSpc>
          <a:spcPct val="200000"/>
        </a:lnSpc>
        <a:spcBef>
          <a:spcPct val="20000"/>
        </a:spcBef>
        <a:buClr>
          <a:srgbClr val="F99F34"/>
        </a:buClr>
        <a:buFont typeface="Wingdings" pitchFamily="2" charset="2"/>
        <a:buChar char="§"/>
        <a:defRPr sz="2800" b="1" kern="1200" spc="300">
          <a:solidFill>
            <a:srgbClr val="0069AA"/>
          </a:solidFill>
          <a:latin typeface="Arial" pitchFamily="34" charset="0"/>
          <a:ea typeface="+mn-ea"/>
          <a:cs typeface="Arial" pitchFamily="34" charset="0"/>
        </a:defRPr>
      </a:lvl1pPr>
      <a:lvl2pPr marL="742950" indent="-285750" algn="l" defTabSz="914400" rtl="0" eaLnBrk="1" latinLnBrk="0" hangingPunct="1">
        <a:lnSpc>
          <a:spcPct val="200000"/>
        </a:lnSpc>
        <a:spcBef>
          <a:spcPct val="20000"/>
        </a:spcBef>
        <a:buClr>
          <a:srgbClr val="F99F34"/>
        </a:buClr>
        <a:buFont typeface="Wingdings" pitchFamily="2" charset="2"/>
        <a:buChar char="§"/>
        <a:defRPr sz="2400" b="1" kern="1200" spc="300">
          <a:solidFill>
            <a:srgbClr val="0069AA"/>
          </a:solidFill>
          <a:latin typeface="Arial" pitchFamily="34" charset="0"/>
          <a:ea typeface="+mn-ea"/>
          <a:cs typeface="Arial" pitchFamily="34" charset="0"/>
        </a:defRPr>
      </a:lvl2pPr>
      <a:lvl3pPr marL="1143000" indent="-228600" algn="l" defTabSz="914400" rtl="0" eaLnBrk="1" latinLnBrk="0" hangingPunct="1">
        <a:lnSpc>
          <a:spcPct val="200000"/>
        </a:lnSpc>
        <a:spcBef>
          <a:spcPct val="20000"/>
        </a:spcBef>
        <a:buClr>
          <a:srgbClr val="F99F34"/>
        </a:buClr>
        <a:buFont typeface="Wingdings" pitchFamily="2" charset="2"/>
        <a:buChar char="§"/>
        <a:defRPr sz="2000" b="1" kern="1200" spc="300">
          <a:solidFill>
            <a:srgbClr val="0069AA"/>
          </a:solidFill>
          <a:latin typeface="Arial" pitchFamily="34" charset="0"/>
          <a:ea typeface="+mn-ea"/>
          <a:cs typeface="Arial" pitchFamily="34" charset="0"/>
        </a:defRPr>
      </a:lvl3pPr>
      <a:lvl4pPr marL="16002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4pPr>
      <a:lvl5pPr marL="20574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FDAF3-3288-4F2E-B9C1-9BC7BCB3DC29}" type="slidenum">
              <a:rPr lang="en-US" smtClean="0"/>
              <a:pPr/>
              <a:t>‹#›</a:t>
            </a:fld>
            <a:endParaRPr lang="en-US"/>
          </a:p>
        </p:txBody>
      </p:sp>
      <p:sp>
        <p:nvSpPr>
          <p:cNvPr id="9"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45C494-F5A7-4A20-85B7-8FBB53730DAE}"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pSp>
        <p:nvGrpSpPr>
          <p:cNvPr id="3" name="Group 9"/>
          <p:cNvGrpSpPr/>
          <p:nvPr/>
        </p:nvGrpSpPr>
        <p:grpSpPr>
          <a:xfrm>
            <a:off x="1048808" y="0"/>
            <a:ext cx="8183969" cy="6874164"/>
            <a:chOff x="1048808" y="-16712"/>
            <a:chExt cx="8183969" cy="6874712"/>
          </a:xfrm>
        </p:grpSpPr>
        <p:sp>
          <p:nvSpPr>
            <p:cNvPr id="11" name="Right Triangle 10"/>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2" name="Rectangle 11"/>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grpSp>
      <p:sp>
        <p:nvSpPr>
          <p:cNvPr id="13" name="Right Triangle 12"/>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4" name="Rectangle 13"/>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5" name="Right Triangle 14"/>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0" y="533400"/>
            <a:ext cx="9296400"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JAXUSA-white.png"/>
          <p:cNvPicPr>
            <a:picLocks noChangeAspect="1"/>
          </p:cNvPicPr>
          <p:nvPr/>
        </p:nvPicPr>
        <p:blipFill>
          <a:blip r:embed="rId3" cstate="print"/>
          <a:stretch>
            <a:fillRect/>
          </a:stretch>
        </p:blipFill>
        <p:spPr>
          <a:xfrm>
            <a:off x="7984067" y="6248400"/>
            <a:ext cx="1159933" cy="609600"/>
          </a:xfrm>
          <a:prstGeom prst="rect">
            <a:avLst/>
          </a:prstGeom>
        </p:spPr>
      </p:pic>
      <p:sp>
        <p:nvSpPr>
          <p:cNvPr id="2" name="Title Placeholder 1"/>
          <p:cNvSpPr>
            <a:spLocks noGrp="1"/>
          </p:cNvSpPr>
          <p:nvPr>
            <p:ph type="title"/>
          </p:nvPr>
        </p:nvSpPr>
        <p:spPr>
          <a:xfrm>
            <a:off x="0" y="533400"/>
            <a:ext cx="9144000" cy="10668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17" name="Rectangle 16"/>
          <p:cNvSpPr/>
          <p:nvPr userDrawn="1"/>
        </p:nvSpPr>
        <p:spPr>
          <a:xfrm>
            <a:off x="0" y="1600200"/>
            <a:ext cx="9296400" cy="4114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4191000" y="1600200"/>
            <a:ext cx="4800600" cy="411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userDrawn="1"/>
        </p:nvSpPr>
        <p:spPr>
          <a:xfrm>
            <a:off x="2286000" y="6657945"/>
            <a:ext cx="5638800" cy="200055"/>
          </a:xfrm>
          <a:prstGeom prst="rect">
            <a:avLst/>
          </a:prstGeom>
          <a:noFill/>
        </p:spPr>
        <p:txBody>
          <a:bodyPr wrap="square" rtlCol="0">
            <a:spAutoFit/>
          </a:bodyPr>
          <a:lstStyle/>
          <a:p>
            <a:pPr algn="ctr"/>
            <a:r>
              <a:rPr lang="en-US" sz="700" b="0" spc="300" dirty="0" smtClean="0">
                <a:solidFill>
                  <a:schemeClr val="bg1"/>
                </a:solidFill>
                <a:latin typeface="Gill Sans MT" pitchFamily="34" charset="0"/>
              </a:rPr>
              <a:t>BAKER    CLAY    DUVAL    FLAGLER    NASSAU    PUTNAM    ST. JOHNS</a:t>
            </a:r>
            <a:endParaRPr lang="en-US" sz="700" b="0" spc="300" dirty="0">
              <a:solidFill>
                <a:schemeClr val="bg1"/>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66" r:id="rId1"/>
  </p:sldLayoutIdLst>
  <p:timing>
    <p:tnLst>
      <p:par>
        <p:cTn id="1" dur="indefinite" restart="never" nodeType="tmRoot"/>
      </p:par>
    </p:tnLst>
  </p:timing>
  <p:txStyles>
    <p:titleStyle>
      <a:lvl1pPr algn="l" defTabSz="914400" rtl="0" eaLnBrk="1" latinLnBrk="0" hangingPunct="1">
        <a:spcBef>
          <a:spcPct val="0"/>
        </a:spcBef>
        <a:buNone/>
        <a:defRPr sz="2800" kern="1200">
          <a:solidFill>
            <a:srgbClr val="005288"/>
          </a:solidFill>
          <a:latin typeface="Gill Sans MT" pitchFamily="34" charset="0"/>
          <a:ea typeface="+mj-ea"/>
          <a:cs typeface="+mj-cs"/>
        </a:defRPr>
      </a:lvl1pPr>
    </p:titleStyle>
    <p:bodyStyle>
      <a:lvl1pPr marL="342900" indent="-342900" algn="l" defTabSz="914400" rtl="0" eaLnBrk="1" latinLnBrk="0" hangingPunct="1">
        <a:spcBef>
          <a:spcPct val="20000"/>
        </a:spcBef>
        <a:buClr>
          <a:srgbClr val="F99F34"/>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F99F34"/>
        </a:buClr>
        <a:buFont typeface="Wingdings" pitchFamily="2" charset="2"/>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F99F34"/>
        </a:buClr>
        <a:buFont typeface="Wingdings" pitchFamily="2" charset="2"/>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F99F34"/>
        </a:buClr>
        <a:buFont typeface="Wingdings" pitchFamily="2" charset="2"/>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F99F34"/>
        </a:buClr>
        <a:buFont typeface="Wingdings" pitchFamily="2" charset="2"/>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FDAF3-3288-4F2E-B9C1-9BC7BCB3DC29}" type="slidenum">
              <a:rPr lang="en-US" smtClean="0"/>
              <a:pPr/>
              <a:t>‹#›</a:t>
            </a:fld>
            <a:endParaRPr lang="en-US"/>
          </a:p>
        </p:txBody>
      </p:sp>
      <p:sp>
        <p:nvSpPr>
          <p:cNvPr id="9"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45C494-F5A7-4A20-85B7-8FBB53730DAE}"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pSp>
        <p:nvGrpSpPr>
          <p:cNvPr id="3" name="Group 9"/>
          <p:cNvGrpSpPr/>
          <p:nvPr/>
        </p:nvGrpSpPr>
        <p:grpSpPr>
          <a:xfrm>
            <a:off x="1048808" y="0"/>
            <a:ext cx="8183969" cy="6874164"/>
            <a:chOff x="1048808" y="-16712"/>
            <a:chExt cx="8183969" cy="6874712"/>
          </a:xfrm>
        </p:grpSpPr>
        <p:sp>
          <p:nvSpPr>
            <p:cNvPr id="11" name="Right Triangle 10"/>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2" name="Rectangle 11"/>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grpSp>
      <p:sp>
        <p:nvSpPr>
          <p:cNvPr id="13" name="Right Triangle 12"/>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4" name="Rectangle 13"/>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Franklin Gothic Book"/>
              <a:ea typeface="+mn-ea"/>
              <a:cs typeface="+mn-cs"/>
            </a:endParaRPr>
          </a:p>
        </p:txBody>
      </p:sp>
      <p:sp>
        <p:nvSpPr>
          <p:cNvPr id="15" name="Right Triangle 14"/>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JAXUSA-white.png"/>
          <p:cNvPicPr>
            <a:picLocks noChangeAspect="1"/>
          </p:cNvPicPr>
          <p:nvPr/>
        </p:nvPicPr>
        <p:blipFill>
          <a:blip r:embed="rId3" cstate="print"/>
          <a:stretch>
            <a:fillRect/>
          </a:stretch>
        </p:blipFill>
        <p:spPr>
          <a:xfrm>
            <a:off x="7984067" y="6248400"/>
            <a:ext cx="1159933" cy="609600"/>
          </a:xfrm>
          <a:prstGeom prst="rect">
            <a:avLst/>
          </a:prstGeom>
        </p:spPr>
      </p:pic>
      <p:sp>
        <p:nvSpPr>
          <p:cNvPr id="18" name="Rectangle 17"/>
          <p:cNvSpPr/>
          <p:nvPr userDrawn="1"/>
        </p:nvSpPr>
        <p:spPr>
          <a:xfrm>
            <a:off x="0" y="533400"/>
            <a:ext cx="9296400"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0" y="533400"/>
            <a:ext cx="9144000" cy="9144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20" name="Rectangle 19"/>
          <p:cNvSpPr/>
          <p:nvPr userDrawn="1"/>
        </p:nvSpPr>
        <p:spPr>
          <a:xfrm>
            <a:off x="0" y="1447800"/>
            <a:ext cx="9296400" cy="4267200"/>
          </a:xfrm>
          <a:prstGeom prst="rect">
            <a:avLst/>
          </a:prstGeom>
          <a:solidFill>
            <a:srgbClr val="4F81BD">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1" name="TextBox 20"/>
          <p:cNvSpPr txBox="1"/>
          <p:nvPr userDrawn="1"/>
        </p:nvSpPr>
        <p:spPr>
          <a:xfrm>
            <a:off x="2286000" y="6657945"/>
            <a:ext cx="5638800" cy="200055"/>
          </a:xfrm>
          <a:prstGeom prst="rect">
            <a:avLst/>
          </a:prstGeom>
          <a:noFill/>
        </p:spPr>
        <p:txBody>
          <a:bodyPr wrap="square" rtlCol="0">
            <a:spAutoFit/>
          </a:bodyPr>
          <a:lstStyle/>
          <a:p>
            <a:pPr algn="ctr"/>
            <a:r>
              <a:rPr lang="en-US" sz="700" b="0" spc="300" dirty="0" smtClean="0">
                <a:solidFill>
                  <a:schemeClr val="bg1"/>
                </a:solidFill>
                <a:latin typeface="Gill Sans MT" pitchFamily="34" charset="0"/>
              </a:rPr>
              <a:t>BAKER    CLAY    DUVAL    FLAGLER    NASSAU    PUTNAM    ST. JOHNS</a:t>
            </a:r>
            <a:endParaRPr lang="en-US" sz="700" b="0" spc="300" dirty="0">
              <a:solidFill>
                <a:schemeClr val="bg1"/>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68" r:id="rId1"/>
  </p:sldLayoutIdLst>
  <p:timing>
    <p:tnLst>
      <p:par>
        <p:cTn id="1" dur="indefinite" restart="never" nodeType="tmRoot"/>
      </p:par>
    </p:tnLst>
  </p:timing>
  <p:txStyles>
    <p:titleStyle>
      <a:lvl1pPr algn="l" defTabSz="914400" rtl="0" eaLnBrk="1" latinLnBrk="0" hangingPunct="1">
        <a:spcBef>
          <a:spcPct val="0"/>
        </a:spcBef>
        <a:buNone/>
        <a:defRPr sz="2800" kern="1200">
          <a:solidFill>
            <a:srgbClr val="005288"/>
          </a:solidFill>
          <a:latin typeface="Gill Sans MT" pitchFamily="34" charset="0"/>
          <a:ea typeface="+mj-ea"/>
          <a:cs typeface="+mj-cs"/>
        </a:defRPr>
      </a:lvl1pPr>
    </p:titleStyle>
    <p:bodyStyle>
      <a:lvl1pPr marL="342900" indent="-342900" algn="l" defTabSz="914400" rtl="0" eaLnBrk="1" latinLnBrk="0" hangingPunct="1">
        <a:spcBef>
          <a:spcPct val="20000"/>
        </a:spcBef>
        <a:buClr>
          <a:srgbClr val="F99F34"/>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F99F34"/>
        </a:buClr>
        <a:buFont typeface="Wingdings" pitchFamily="2" charset="2"/>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F99F34"/>
        </a:buClr>
        <a:buFont typeface="Wingdings" pitchFamily="2" charset="2"/>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F99F34"/>
        </a:buClr>
        <a:buFont typeface="Wingdings" pitchFamily="2" charset="2"/>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F99F34"/>
        </a:buClr>
        <a:buFont typeface="Wingdings" pitchFamily="2" charset="2"/>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FDAF3-3288-4F2E-B9C1-9BC7BCB3DC29}" type="slidenum">
              <a:rPr lang="en-US" smtClean="0">
                <a:solidFill>
                  <a:prstClr val="black">
                    <a:tint val="75000"/>
                  </a:prstClr>
                </a:solidFill>
              </a:rPr>
              <a:pPr/>
              <a:t>‹#›</a:t>
            </a:fld>
            <a:endParaRPr lang="en-US">
              <a:solidFill>
                <a:prstClr val="black">
                  <a:tint val="75000"/>
                </a:prstClr>
              </a:solidFill>
            </a:endParaRPr>
          </a:p>
        </p:txBody>
      </p:sp>
      <p:sp>
        <p:nvSpPr>
          <p:cNvPr id="9"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645C494-F5A7-4A20-85B7-8FBB53730DAE}" type="slidenum">
              <a:rPr lang="en-US" smtClean="0">
                <a:solidFill>
                  <a:prstClr val="black">
                    <a:tint val="75000"/>
                  </a:prstClr>
                </a:solidFill>
              </a:rPr>
              <a:pPr>
                <a:defRPr/>
              </a:pPr>
              <a:t>‹#›</a:t>
            </a:fld>
            <a:endParaRPr lang="en-US">
              <a:solidFill>
                <a:prstClr val="black">
                  <a:tint val="75000"/>
                </a:prstClr>
              </a:solidFill>
            </a:endParaRPr>
          </a:p>
        </p:txBody>
      </p:sp>
      <p:grpSp>
        <p:nvGrpSpPr>
          <p:cNvPr id="4" name="Group 9"/>
          <p:cNvGrpSpPr/>
          <p:nvPr/>
        </p:nvGrpSpPr>
        <p:grpSpPr>
          <a:xfrm>
            <a:off x="1048808" y="0"/>
            <a:ext cx="8183969" cy="6874164"/>
            <a:chOff x="1048808" y="-16712"/>
            <a:chExt cx="8183969" cy="6874712"/>
          </a:xfrm>
        </p:grpSpPr>
        <p:sp>
          <p:nvSpPr>
            <p:cNvPr id="11" name="Right Triangle 10"/>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2" name="Rectangle 11"/>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grpSp>
      <p:sp>
        <p:nvSpPr>
          <p:cNvPr id="13" name="Right Triangle 12"/>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4" name="Rectangle 13"/>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sp>
        <p:nvSpPr>
          <p:cNvPr id="15" name="Right Triangle 14"/>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0" y="533400"/>
            <a:ext cx="9296400"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3" name="Picture 22" descr="JAXUSA-white.png"/>
          <p:cNvPicPr>
            <a:picLocks noChangeAspect="1"/>
          </p:cNvPicPr>
          <p:nvPr/>
        </p:nvPicPr>
        <p:blipFill>
          <a:blip r:embed="rId3" cstate="print"/>
          <a:stretch>
            <a:fillRect/>
          </a:stretch>
        </p:blipFill>
        <p:spPr>
          <a:xfrm>
            <a:off x="7984067" y="6248400"/>
            <a:ext cx="1159933" cy="609600"/>
          </a:xfrm>
          <a:prstGeom prst="rect">
            <a:avLst/>
          </a:prstGeom>
        </p:spPr>
      </p:pic>
      <p:sp>
        <p:nvSpPr>
          <p:cNvPr id="2" name="Title Placeholder 1"/>
          <p:cNvSpPr>
            <a:spLocks noGrp="1"/>
          </p:cNvSpPr>
          <p:nvPr>
            <p:ph type="title"/>
          </p:nvPr>
        </p:nvSpPr>
        <p:spPr>
          <a:xfrm>
            <a:off x="0" y="533400"/>
            <a:ext cx="9144000" cy="9144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1524000"/>
            <a:ext cx="8839200" cy="42672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Box 16"/>
          <p:cNvSpPr txBox="1"/>
          <p:nvPr userDrawn="1"/>
        </p:nvSpPr>
        <p:spPr>
          <a:xfrm>
            <a:off x="2286000" y="6657945"/>
            <a:ext cx="5638800" cy="200055"/>
          </a:xfrm>
          <a:prstGeom prst="rect">
            <a:avLst/>
          </a:prstGeom>
          <a:noFill/>
        </p:spPr>
        <p:txBody>
          <a:bodyPr wrap="square" rtlCol="0">
            <a:spAutoFit/>
          </a:bodyPr>
          <a:lstStyle/>
          <a:p>
            <a:pPr algn="ctr"/>
            <a:r>
              <a:rPr lang="en-US" sz="700" spc="300" dirty="0" smtClean="0">
                <a:solidFill>
                  <a:prstClr val="white"/>
                </a:solidFill>
                <a:latin typeface="Gill Sans MT" pitchFamily="34" charset="0"/>
              </a:rPr>
              <a:t>BAKER    CLAY    DUVAL    FLAGLER    NASSAU    PUTNAM    ST. JOHNS</a:t>
            </a:r>
            <a:endParaRPr lang="en-US" sz="700" spc="300" dirty="0">
              <a:solidFill>
                <a:prstClr val="white"/>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70" r:id="rId1"/>
  </p:sldLayoutIdLst>
  <p:timing>
    <p:tnLst>
      <p:par>
        <p:cTn id="1" dur="indefinite" restart="never" nodeType="tmRoot"/>
      </p:par>
    </p:tnLst>
  </p:timing>
  <p:txStyles>
    <p:titleStyle>
      <a:lvl1pPr algn="l" defTabSz="914400" rtl="0" eaLnBrk="1" latinLnBrk="0" hangingPunct="1">
        <a:spcBef>
          <a:spcPct val="0"/>
        </a:spcBef>
        <a:buNone/>
        <a:defRPr sz="2800" kern="1200">
          <a:solidFill>
            <a:srgbClr val="005288"/>
          </a:solidFill>
          <a:latin typeface="Gill Sans MT" pitchFamily="34" charset="0"/>
          <a:ea typeface="+mj-ea"/>
          <a:cs typeface="+mj-cs"/>
        </a:defRPr>
      </a:lvl1pPr>
    </p:titleStyle>
    <p:bodyStyle>
      <a:lvl1pPr marL="342900" indent="-342900" algn="l" defTabSz="914400" rtl="0" eaLnBrk="1" latinLnBrk="0" hangingPunct="1">
        <a:lnSpc>
          <a:spcPct val="200000"/>
        </a:lnSpc>
        <a:spcBef>
          <a:spcPct val="20000"/>
        </a:spcBef>
        <a:buClr>
          <a:srgbClr val="F99F34"/>
        </a:buClr>
        <a:buFont typeface="Wingdings" pitchFamily="2" charset="2"/>
        <a:buChar char="§"/>
        <a:defRPr sz="2800" b="1" kern="1200" spc="300">
          <a:solidFill>
            <a:srgbClr val="0069AA"/>
          </a:solidFill>
          <a:latin typeface="Arial" pitchFamily="34" charset="0"/>
          <a:ea typeface="+mn-ea"/>
          <a:cs typeface="Arial" pitchFamily="34" charset="0"/>
        </a:defRPr>
      </a:lvl1pPr>
      <a:lvl2pPr marL="742950" indent="-285750" algn="l" defTabSz="914400" rtl="0" eaLnBrk="1" latinLnBrk="0" hangingPunct="1">
        <a:lnSpc>
          <a:spcPct val="200000"/>
        </a:lnSpc>
        <a:spcBef>
          <a:spcPct val="20000"/>
        </a:spcBef>
        <a:buClr>
          <a:srgbClr val="F99F34"/>
        </a:buClr>
        <a:buFont typeface="Wingdings" pitchFamily="2" charset="2"/>
        <a:buChar char="§"/>
        <a:defRPr sz="2400" b="1" kern="1200" spc="300">
          <a:solidFill>
            <a:srgbClr val="0069AA"/>
          </a:solidFill>
          <a:latin typeface="Arial" pitchFamily="34" charset="0"/>
          <a:ea typeface="+mn-ea"/>
          <a:cs typeface="Arial" pitchFamily="34" charset="0"/>
        </a:defRPr>
      </a:lvl2pPr>
      <a:lvl3pPr marL="1143000" indent="-228600" algn="l" defTabSz="914400" rtl="0" eaLnBrk="1" latinLnBrk="0" hangingPunct="1">
        <a:lnSpc>
          <a:spcPct val="200000"/>
        </a:lnSpc>
        <a:spcBef>
          <a:spcPct val="20000"/>
        </a:spcBef>
        <a:buClr>
          <a:srgbClr val="F99F34"/>
        </a:buClr>
        <a:buFont typeface="Wingdings" pitchFamily="2" charset="2"/>
        <a:buChar char="§"/>
        <a:defRPr sz="2000" b="1" kern="1200" spc="300">
          <a:solidFill>
            <a:srgbClr val="0069AA"/>
          </a:solidFill>
          <a:latin typeface="Arial" pitchFamily="34" charset="0"/>
          <a:ea typeface="+mn-ea"/>
          <a:cs typeface="Arial" pitchFamily="34" charset="0"/>
        </a:defRPr>
      </a:lvl3pPr>
      <a:lvl4pPr marL="16002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4pPr>
      <a:lvl5pPr marL="20574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rot="18720000">
            <a:off x="-6721" y="2646475"/>
            <a:ext cx="6584882" cy="101893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rot="18720000">
            <a:off x="481582" y="3455816"/>
            <a:ext cx="6575497" cy="327249"/>
          </a:xfrm>
          <a:prstGeom prst="rect">
            <a:avLst/>
          </a:prstGeom>
        </p:spPr>
        <p:txBody>
          <a:bodyPr vert="horz" lIns="91440" tIns="45720" rIns="91440" bIns="45720" rtlCol="0">
            <a:noAutofit/>
          </a:bodyPr>
          <a:lstStyle/>
          <a:p>
            <a:pPr lvl="0"/>
            <a:r>
              <a:rPr lang="en-US" dirty="0" smtClean="0"/>
              <a:t>CLICK TO EDIT MASTER TEXT STYLES</a:t>
            </a:r>
          </a:p>
        </p:txBody>
      </p:sp>
      <p:grpSp>
        <p:nvGrpSpPr>
          <p:cNvPr id="4" name="Group 12"/>
          <p:cNvGrpSpPr/>
          <p:nvPr/>
        </p:nvGrpSpPr>
        <p:grpSpPr>
          <a:xfrm>
            <a:off x="1048808" y="0"/>
            <a:ext cx="8183969" cy="6874164"/>
            <a:chOff x="1048808" y="-16712"/>
            <a:chExt cx="8183969" cy="6874712"/>
          </a:xfrm>
        </p:grpSpPr>
        <p:sp>
          <p:nvSpPr>
            <p:cNvPr id="14" name="Right Triangle 13"/>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5" name="Rectangle 14"/>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grpSp>
      <p:sp>
        <p:nvSpPr>
          <p:cNvPr id="16" name="Right Triangle 15"/>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7" name="Rectangle 16"/>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sp>
        <p:nvSpPr>
          <p:cNvPr id="19" name="Right Triangle 18"/>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0" name="Rectangle 19"/>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descr="JAXUSA High Res9.2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865" y="252837"/>
            <a:ext cx="2646993" cy="1393250"/>
          </a:xfrm>
          <a:prstGeom prst="rect">
            <a:avLst/>
          </a:prstGeom>
        </p:spPr>
      </p:pic>
      <p:pic>
        <p:nvPicPr>
          <p:cNvPr id="22" name="Picture 21" descr="Downtown 066.jpg"/>
          <p:cNvPicPr>
            <a:picLocks noChangeAspect="1"/>
          </p:cNvPicPr>
          <p:nvPr/>
        </p:nvPicPr>
        <p:blipFill rotWithShape="1">
          <a:blip r:embed="rId5" cstate="print">
            <a:extLst>
              <a:ext uri="{28A0092B-C50C-407E-A947-70E740481C1C}">
                <a14:useLocalDpi xmlns:a14="http://schemas.microsoft.com/office/drawing/2010/main" val="0"/>
              </a:ext>
            </a:extLst>
          </a:blip>
          <a:srcRect l="29344" r="11535"/>
          <a:stretch/>
        </p:blipFill>
        <p:spPr>
          <a:xfrm>
            <a:off x="4515841" y="4318293"/>
            <a:ext cx="1524690" cy="1721391"/>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9933" y="4318294"/>
            <a:ext cx="1291043" cy="1721391"/>
          </a:xfrm>
          <a:prstGeom prst="rect">
            <a:avLst/>
          </a:prstGeom>
        </p:spPr>
      </p:pic>
      <p:pic>
        <p:nvPicPr>
          <p:cNvPr id="24" name="Picture 23"/>
          <p:cNvPicPr>
            <a:picLocks noChangeAspect="1"/>
          </p:cNvPicPr>
          <p:nvPr/>
        </p:nvPicPr>
        <p:blipFill rotWithShape="1">
          <a:blip r:embed="rId7" cstate="print">
            <a:extLst>
              <a:ext uri="{28A0092B-C50C-407E-A947-70E740481C1C}">
                <a14:useLocalDpi xmlns:a14="http://schemas.microsoft.com/office/drawing/2010/main" val="0"/>
              </a:ext>
            </a:extLst>
          </a:blip>
          <a:srcRect r="23483"/>
          <a:stretch/>
        </p:blipFill>
        <p:spPr>
          <a:xfrm>
            <a:off x="7260976" y="4318295"/>
            <a:ext cx="1971801" cy="1721390"/>
          </a:xfrm>
          <a:prstGeom prst="rect">
            <a:avLst/>
          </a:prstGeom>
        </p:spPr>
      </p:pic>
      <p:sp>
        <p:nvSpPr>
          <p:cNvPr id="25" name="Right Triangle 24"/>
          <p:cNvSpPr/>
          <p:nvPr/>
        </p:nvSpPr>
        <p:spPr>
          <a:xfrm rot="16200000">
            <a:off x="2883670" y="4407514"/>
            <a:ext cx="1721390" cy="1542951"/>
          </a:xfrm>
          <a:prstGeom prst="rtTriangle">
            <a:avLst/>
          </a:prstGeom>
          <a:blipFill rotWithShape="0">
            <a:blip r:embed="rId8" cstate="print"/>
            <a:stretch>
              <a:fillRect/>
            </a:stretch>
          </a:blipFill>
          <a:ln>
            <a:noFill/>
          </a:ln>
          <a:effectLst/>
          <a:scene3d>
            <a:camera prst="orthographicFront">
              <a:rot lat="0" lon="2100000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userDrawn="1"/>
        </p:nvSpPr>
        <p:spPr>
          <a:xfrm>
            <a:off x="2362200" y="6629400"/>
            <a:ext cx="6858000" cy="230832"/>
          </a:xfrm>
          <a:prstGeom prst="rect">
            <a:avLst/>
          </a:prstGeom>
          <a:noFill/>
        </p:spPr>
        <p:txBody>
          <a:bodyPr wrap="square" rtlCol="0">
            <a:spAutoFit/>
          </a:bodyPr>
          <a:lstStyle/>
          <a:p>
            <a:pPr algn="ctr"/>
            <a:r>
              <a:rPr lang="en-US" sz="900" spc="300" dirty="0" smtClean="0">
                <a:solidFill>
                  <a:prstClr val="white"/>
                </a:solidFill>
                <a:latin typeface="Gill Sans MT" pitchFamily="34" charset="0"/>
              </a:rPr>
              <a:t>BAKER     CLAY     DUVAL     FLAGLER     NASSAU     PUTNAM     ST. JOHNS</a:t>
            </a:r>
            <a:endParaRPr lang="en-US" sz="900" spc="300" dirty="0">
              <a:solidFill>
                <a:prstClr val="white"/>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Lst>
  <p:timing>
    <p:tnLst>
      <p:par>
        <p:cTn id="1" dur="indefinite" restart="never" nodeType="tmRoot"/>
      </p:par>
    </p:tnLst>
  </p:timing>
  <p:txStyles>
    <p:titleStyle>
      <a:lvl1pPr algn="l" defTabSz="914400" rtl="0" eaLnBrk="1" latinLnBrk="0" hangingPunct="1">
        <a:spcBef>
          <a:spcPct val="0"/>
        </a:spcBef>
        <a:buNone/>
        <a:defRPr sz="3200" kern="1200">
          <a:solidFill>
            <a:srgbClr val="005288"/>
          </a:solidFill>
          <a:latin typeface="Gill Sans MT" pitchFamily="34" charset="0"/>
          <a:ea typeface="+mj-ea"/>
          <a:cs typeface="+mj-cs"/>
        </a:defRPr>
      </a:lvl1pPr>
    </p:titleStyle>
    <p:bodyStyle>
      <a:lvl1pPr marL="342900" indent="-342900" algn="l" defTabSz="914400" rtl="0" eaLnBrk="1" latinLnBrk="0" hangingPunct="1">
        <a:spcBef>
          <a:spcPct val="20000"/>
        </a:spcBef>
        <a:buFont typeface="Arial" pitchFamily="34" charset="0"/>
        <a:buNone/>
        <a:defRPr sz="1400" kern="1200" spc="300">
          <a:solidFill>
            <a:schemeClr val="tx1"/>
          </a:solidFill>
          <a:latin typeface="Gill Sans MT" pitchFamily="34" charset="0"/>
          <a:ea typeface="+mn-ea"/>
          <a:cs typeface="+mn-cs"/>
        </a:defRPr>
      </a:lvl1pPr>
      <a:lvl2pPr marL="742950" indent="-285750" algn="l" defTabSz="914400" rtl="0" eaLnBrk="1" latinLnBrk="0" hangingPunct="1">
        <a:spcBef>
          <a:spcPct val="20000"/>
        </a:spcBef>
        <a:buFont typeface="Arial" pitchFamily="34" charset="0"/>
        <a:buNone/>
        <a:defRPr sz="1400" kern="1200">
          <a:solidFill>
            <a:schemeClr val="tx1"/>
          </a:solidFill>
          <a:latin typeface="Gill Sans MT" pitchFamily="34" charset="0"/>
          <a:ea typeface="+mn-ea"/>
          <a:cs typeface="+mn-cs"/>
        </a:defRPr>
      </a:lvl2pPr>
      <a:lvl3pPr marL="1143000" indent="-228600" algn="l" defTabSz="914400" rtl="0" eaLnBrk="1" latinLnBrk="0" hangingPunct="1">
        <a:spcBef>
          <a:spcPct val="20000"/>
        </a:spcBef>
        <a:buFont typeface="Arial" pitchFamily="34" charset="0"/>
        <a:buNone/>
        <a:defRPr sz="1400" kern="1200">
          <a:solidFill>
            <a:schemeClr val="tx1"/>
          </a:solidFill>
          <a:latin typeface="Gill Sans MT" pitchFamily="34" charset="0"/>
          <a:ea typeface="+mn-ea"/>
          <a:cs typeface="+mn-cs"/>
        </a:defRPr>
      </a:lvl3pPr>
      <a:lvl4pPr marL="1600200" indent="-228600" algn="l" defTabSz="914400" rtl="0" eaLnBrk="1" latinLnBrk="0" hangingPunct="1">
        <a:spcBef>
          <a:spcPct val="20000"/>
        </a:spcBef>
        <a:buFont typeface="Arial" pitchFamily="34" charset="0"/>
        <a:buNone/>
        <a:defRPr sz="14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None/>
        <a:defRPr sz="14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FDAF3-3288-4F2E-B9C1-9BC7BCB3DC29}" type="slidenum">
              <a:rPr lang="en-US" smtClean="0">
                <a:solidFill>
                  <a:prstClr val="black">
                    <a:tint val="75000"/>
                  </a:prstClr>
                </a:solidFill>
              </a:rPr>
              <a:pPr/>
              <a:t>‹#›</a:t>
            </a:fld>
            <a:endParaRPr lang="en-US">
              <a:solidFill>
                <a:prstClr val="black">
                  <a:tint val="75000"/>
                </a:prstClr>
              </a:solidFill>
            </a:endParaRPr>
          </a:p>
        </p:txBody>
      </p:sp>
      <p:sp>
        <p:nvSpPr>
          <p:cNvPr id="9"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645C494-F5A7-4A20-85B7-8FBB53730DAE}" type="slidenum">
              <a:rPr lang="en-US" smtClean="0">
                <a:solidFill>
                  <a:prstClr val="black">
                    <a:tint val="75000"/>
                  </a:prstClr>
                </a:solidFill>
              </a:rPr>
              <a:pPr>
                <a:defRPr/>
              </a:pPr>
              <a:t>‹#›</a:t>
            </a:fld>
            <a:endParaRPr lang="en-US">
              <a:solidFill>
                <a:prstClr val="black">
                  <a:tint val="75000"/>
                </a:prstClr>
              </a:solidFill>
            </a:endParaRPr>
          </a:p>
        </p:txBody>
      </p:sp>
      <p:grpSp>
        <p:nvGrpSpPr>
          <p:cNvPr id="4" name="Group 9"/>
          <p:cNvGrpSpPr/>
          <p:nvPr/>
        </p:nvGrpSpPr>
        <p:grpSpPr>
          <a:xfrm>
            <a:off x="1048808" y="0"/>
            <a:ext cx="8183969" cy="6874164"/>
            <a:chOff x="1048808" y="-16712"/>
            <a:chExt cx="8183969" cy="6874712"/>
          </a:xfrm>
        </p:grpSpPr>
        <p:sp>
          <p:nvSpPr>
            <p:cNvPr id="11" name="Right Triangle 10"/>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2" name="Rectangle 11"/>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grpSp>
      <p:sp>
        <p:nvSpPr>
          <p:cNvPr id="13" name="Right Triangle 12"/>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4" name="Rectangle 13"/>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sp>
        <p:nvSpPr>
          <p:cNvPr id="15" name="Right Triangle 14"/>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0" y="533400"/>
            <a:ext cx="9296400"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3" name="Picture 22" descr="JAXUSA-white.png"/>
          <p:cNvPicPr>
            <a:picLocks noChangeAspect="1"/>
          </p:cNvPicPr>
          <p:nvPr/>
        </p:nvPicPr>
        <p:blipFill>
          <a:blip r:embed="rId3" cstate="print"/>
          <a:stretch>
            <a:fillRect/>
          </a:stretch>
        </p:blipFill>
        <p:spPr>
          <a:xfrm>
            <a:off x="7984067" y="6248400"/>
            <a:ext cx="1159933" cy="609600"/>
          </a:xfrm>
          <a:prstGeom prst="rect">
            <a:avLst/>
          </a:prstGeom>
        </p:spPr>
      </p:pic>
      <p:sp>
        <p:nvSpPr>
          <p:cNvPr id="2" name="Title Placeholder 1"/>
          <p:cNvSpPr>
            <a:spLocks noGrp="1"/>
          </p:cNvSpPr>
          <p:nvPr>
            <p:ph type="title"/>
          </p:nvPr>
        </p:nvSpPr>
        <p:spPr>
          <a:xfrm>
            <a:off x="0" y="533400"/>
            <a:ext cx="9144000" cy="9144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1524000"/>
            <a:ext cx="8839200" cy="42672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Box 16"/>
          <p:cNvSpPr txBox="1"/>
          <p:nvPr userDrawn="1"/>
        </p:nvSpPr>
        <p:spPr>
          <a:xfrm>
            <a:off x="2286000" y="6657945"/>
            <a:ext cx="5638800" cy="200055"/>
          </a:xfrm>
          <a:prstGeom prst="rect">
            <a:avLst/>
          </a:prstGeom>
          <a:noFill/>
        </p:spPr>
        <p:txBody>
          <a:bodyPr wrap="square" rtlCol="0">
            <a:spAutoFit/>
          </a:bodyPr>
          <a:lstStyle/>
          <a:p>
            <a:pPr algn="ctr"/>
            <a:r>
              <a:rPr lang="en-US" sz="700" spc="300" dirty="0" smtClean="0">
                <a:solidFill>
                  <a:prstClr val="white"/>
                </a:solidFill>
                <a:latin typeface="Gill Sans MT" pitchFamily="34" charset="0"/>
              </a:rPr>
              <a:t>BAKER    CLAY    DUVAL    FLAGLER    NASSAU    PUTNAM    ST. JOHNS</a:t>
            </a:r>
            <a:endParaRPr lang="en-US" sz="700" spc="300" dirty="0">
              <a:solidFill>
                <a:prstClr val="white"/>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Lst>
  <p:timing>
    <p:tnLst>
      <p:par>
        <p:cTn id="1" dur="indefinite" restart="never" nodeType="tmRoot"/>
      </p:par>
    </p:tnLst>
  </p:timing>
  <p:txStyles>
    <p:titleStyle>
      <a:lvl1pPr algn="l" defTabSz="914400" rtl="0" eaLnBrk="1" latinLnBrk="0" hangingPunct="1">
        <a:spcBef>
          <a:spcPct val="0"/>
        </a:spcBef>
        <a:buNone/>
        <a:defRPr sz="2800" kern="1200">
          <a:solidFill>
            <a:srgbClr val="005288"/>
          </a:solidFill>
          <a:latin typeface="Gill Sans MT" pitchFamily="34" charset="0"/>
          <a:ea typeface="+mj-ea"/>
          <a:cs typeface="+mj-cs"/>
        </a:defRPr>
      </a:lvl1pPr>
    </p:titleStyle>
    <p:bodyStyle>
      <a:lvl1pPr marL="342900" indent="-342900" algn="l" defTabSz="914400" rtl="0" eaLnBrk="1" latinLnBrk="0" hangingPunct="1">
        <a:lnSpc>
          <a:spcPct val="200000"/>
        </a:lnSpc>
        <a:spcBef>
          <a:spcPct val="20000"/>
        </a:spcBef>
        <a:buClr>
          <a:srgbClr val="F99F34"/>
        </a:buClr>
        <a:buFont typeface="Wingdings" pitchFamily="2" charset="2"/>
        <a:buChar char="§"/>
        <a:defRPr sz="2800" b="1" kern="1200" spc="300">
          <a:solidFill>
            <a:srgbClr val="0069AA"/>
          </a:solidFill>
          <a:latin typeface="Arial" pitchFamily="34" charset="0"/>
          <a:ea typeface="+mn-ea"/>
          <a:cs typeface="Arial" pitchFamily="34" charset="0"/>
        </a:defRPr>
      </a:lvl1pPr>
      <a:lvl2pPr marL="742950" indent="-285750" algn="l" defTabSz="914400" rtl="0" eaLnBrk="1" latinLnBrk="0" hangingPunct="1">
        <a:lnSpc>
          <a:spcPct val="200000"/>
        </a:lnSpc>
        <a:spcBef>
          <a:spcPct val="20000"/>
        </a:spcBef>
        <a:buClr>
          <a:srgbClr val="F99F34"/>
        </a:buClr>
        <a:buFont typeface="Wingdings" pitchFamily="2" charset="2"/>
        <a:buChar char="§"/>
        <a:defRPr sz="2400" b="1" kern="1200" spc="300">
          <a:solidFill>
            <a:srgbClr val="0069AA"/>
          </a:solidFill>
          <a:latin typeface="Arial" pitchFamily="34" charset="0"/>
          <a:ea typeface="+mn-ea"/>
          <a:cs typeface="Arial" pitchFamily="34" charset="0"/>
        </a:defRPr>
      </a:lvl2pPr>
      <a:lvl3pPr marL="1143000" indent="-228600" algn="l" defTabSz="914400" rtl="0" eaLnBrk="1" latinLnBrk="0" hangingPunct="1">
        <a:lnSpc>
          <a:spcPct val="200000"/>
        </a:lnSpc>
        <a:spcBef>
          <a:spcPct val="20000"/>
        </a:spcBef>
        <a:buClr>
          <a:srgbClr val="F99F34"/>
        </a:buClr>
        <a:buFont typeface="Wingdings" pitchFamily="2" charset="2"/>
        <a:buChar char="§"/>
        <a:defRPr sz="2000" b="1" kern="1200" spc="300">
          <a:solidFill>
            <a:srgbClr val="0069AA"/>
          </a:solidFill>
          <a:latin typeface="Arial" pitchFamily="34" charset="0"/>
          <a:ea typeface="+mn-ea"/>
          <a:cs typeface="Arial" pitchFamily="34" charset="0"/>
        </a:defRPr>
      </a:lvl3pPr>
      <a:lvl4pPr marL="16002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4pPr>
      <a:lvl5pPr marL="20574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FDAF3-3288-4F2E-B9C1-9BC7BCB3DC29}" type="slidenum">
              <a:rPr lang="en-US" smtClean="0">
                <a:solidFill>
                  <a:prstClr val="black">
                    <a:tint val="75000"/>
                  </a:prstClr>
                </a:solidFill>
              </a:rPr>
              <a:pPr/>
              <a:t>‹#›</a:t>
            </a:fld>
            <a:endParaRPr lang="en-US">
              <a:solidFill>
                <a:prstClr val="black">
                  <a:tint val="75000"/>
                </a:prstClr>
              </a:solidFill>
            </a:endParaRPr>
          </a:p>
        </p:txBody>
      </p:sp>
      <p:sp>
        <p:nvSpPr>
          <p:cNvPr id="9"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645C494-F5A7-4A20-85B7-8FBB53730DAE}" type="slidenum">
              <a:rPr lang="en-US" smtClean="0">
                <a:solidFill>
                  <a:prstClr val="black">
                    <a:tint val="75000"/>
                  </a:prstClr>
                </a:solidFill>
              </a:rPr>
              <a:pPr>
                <a:defRPr/>
              </a:pPr>
              <a:t>‹#›</a:t>
            </a:fld>
            <a:endParaRPr lang="en-US">
              <a:solidFill>
                <a:prstClr val="black">
                  <a:tint val="75000"/>
                </a:prstClr>
              </a:solidFill>
            </a:endParaRPr>
          </a:p>
        </p:txBody>
      </p:sp>
      <p:grpSp>
        <p:nvGrpSpPr>
          <p:cNvPr id="4" name="Group 9"/>
          <p:cNvGrpSpPr/>
          <p:nvPr/>
        </p:nvGrpSpPr>
        <p:grpSpPr>
          <a:xfrm>
            <a:off x="1048808" y="0"/>
            <a:ext cx="8183969" cy="6874164"/>
            <a:chOff x="1048808" y="-16712"/>
            <a:chExt cx="8183969" cy="6874712"/>
          </a:xfrm>
        </p:grpSpPr>
        <p:sp>
          <p:nvSpPr>
            <p:cNvPr id="11" name="Right Triangle 10"/>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2" name="Rectangle 11"/>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grpSp>
      <p:sp>
        <p:nvSpPr>
          <p:cNvPr id="13" name="Right Triangle 12"/>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4" name="Rectangle 13"/>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sp>
        <p:nvSpPr>
          <p:cNvPr id="15" name="Right Triangle 14"/>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0" y="533400"/>
            <a:ext cx="9296400"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3" name="Picture 22" descr="JAXUSA-white.png"/>
          <p:cNvPicPr>
            <a:picLocks noChangeAspect="1"/>
          </p:cNvPicPr>
          <p:nvPr/>
        </p:nvPicPr>
        <p:blipFill>
          <a:blip r:embed="rId3" cstate="print"/>
          <a:stretch>
            <a:fillRect/>
          </a:stretch>
        </p:blipFill>
        <p:spPr>
          <a:xfrm>
            <a:off x="7984067" y="6248400"/>
            <a:ext cx="1159933" cy="609600"/>
          </a:xfrm>
          <a:prstGeom prst="rect">
            <a:avLst/>
          </a:prstGeom>
        </p:spPr>
      </p:pic>
      <p:sp>
        <p:nvSpPr>
          <p:cNvPr id="2" name="Title Placeholder 1"/>
          <p:cNvSpPr>
            <a:spLocks noGrp="1"/>
          </p:cNvSpPr>
          <p:nvPr>
            <p:ph type="title"/>
          </p:nvPr>
        </p:nvSpPr>
        <p:spPr>
          <a:xfrm>
            <a:off x="0" y="533400"/>
            <a:ext cx="9144000" cy="9144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1524000"/>
            <a:ext cx="8839200" cy="42672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Box 16"/>
          <p:cNvSpPr txBox="1"/>
          <p:nvPr userDrawn="1"/>
        </p:nvSpPr>
        <p:spPr>
          <a:xfrm>
            <a:off x="2286000" y="6657945"/>
            <a:ext cx="5638800" cy="200055"/>
          </a:xfrm>
          <a:prstGeom prst="rect">
            <a:avLst/>
          </a:prstGeom>
          <a:noFill/>
        </p:spPr>
        <p:txBody>
          <a:bodyPr wrap="square" rtlCol="0">
            <a:spAutoFit/>
          </a:bodyPr>
          <a:lstStyle/>
          <a:p>
            <a:pPr algn="ctr"/>
            <a:r>
              <a:rPr lang="en-US" sz="700" spc="300" dirty="0" smtClean="0">
                <a:solidFill>
                  <a:prstClr val="white"/>
                </a:solidFill>
                <a:latin typeface="Gill Sans MT" pitchFamily="34" charset="0"/>
              </a:rPr>
              <a:t>BAKER    CLAY    DUVAL    FLAGLER    NASSAU    PUTNAM    ST. JOHNS</a:t>
            </a:r>
            <a:endParaRPr lang="en-US" sz="700" spc="300" dirty="0">
              <a:solidFill>
                <a:prstClr val="white"/>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97" r:id="rId1"/>
  </p:sldLayoutIdLst>
  <p:timing>
    <p:tnLst>
      <p:par>
        <p:cTn id="1" dur="indefinite" restart="never" nodeType="tmRoot"/>
      </p:par>
    </p:tnLst>
  </p:timing>
  <p:txStyles>
    <p:titleStyle>
      <a:lvl1pPr algn="l" defTabSz="914400" rtl="0" eaLnBrk="1" latinLnBrk="0" hangingPunct="1">
        <a:spcBef>
          <a:spcPct val="0"/>
        </a:spcBef>
        <a:buNone/>
        <a:defRPr sz="2800" kern="1200">
          <a:solidFill>
            <a:srgbClr val="005288"/>
          </a:solidFill>
          <a:latin typeface="Gill Sans MT" pitchFamily="34" charset="0"/>
          <a:ea typeface="+mj-ea"/>
          <a:cs typeface="+mj-cs"/>
        </a:defRPr>
      </a:lvl1pPr>
    </p:titleStyle>
    <p:bodyStyle>
      <a:lvl1pPr marL="342900" indent="-342900" algn="l" defTabSz="914400" rtl="0" eaLnBrk="1" latinLnBrk="0" hangingPunct="1">
        <a:lnSpc>
          <a:spcPct val="200000"/>
        </a:lnSpc>
        <a:spcBef>
          <a:spcPct val="20000"/>
        </a:spcBef>
        <a:buClr>
          <a:srgbClr val="F99F34"/>
        </a:buClr>
        <a:buFont typeface="Wingdings" pitchFamily="2" charset="2"/>
        <a:buChar char="§"/>
        <a:defRPr sz="2800" b="1" kern="1200" spc="300">
          <a:solidFill>
            <a:srgbClr val="0069AA"/>
          </a:solidFill>
          <a:latin typeface="Arial" pitchFamily="34" charset="0"/>
          <a:ea typeface="+mn-ea"/>
          <a:cs typeface="Arial" pitchFamily="34" charset="0"/>
        </a:defRPr>
      </a:lvl1pPr>
      <a:lvl2pPr marL="742950" indent="-285750" algn="l" defTabSz="914400" rtl="0" eaLnBrk="1" latinLnBrk="0" hangingPunct="1">
        <a:lnSpc>
          <a:spcPct val="200000"/>
        </a:lnSpc>
        <a:spcBef>
          <a:spcPct val="20000"/>
        </a:spcBef>
        <a:buClr>
          <a:srgbClr val="F99F34"/>
        </a:buClr>
        <a:buFont typeface="Wingdings" pitchFamily="2" charset="2"/>
        <a:buChar char="§"/>
        <a:defRPr sz="2400" b="1" kern="1200" spc="300">
          <a:solidFill>
            <a:srgbClr val="0069AA"/>
          </a:solidFill>
          <a:latin typeface="Arial" pitchFamily="34" charset="0"/>
          <a:ea typeface="+mn-ea"/>
          <a:cs typeface="Arial" pitchFamily="34" charset="0"/>
        </a:defRPr>
      </a:lvl2pPr>
      <a:lvl3pPr marL="1143000" indent="-228600" algn="l" defTabSz="914400" rtl="0" eaLnBrk="1" latinLnBrk="0" hangingPunct="1">
        <a:lnSpc>
          <a:spcPct val="200000"/>
        </a:lnSpc>
        <a:spcBef>
          <a:spcPct val="20000"/>
        </a:spcBef>
        <a:buClr>
          <a:srgbClr val="F99F34"/>
        </a:buClr>
        <a:buFont typeface="Wingdings" pitchFamily="2" charset="2"/>
        <a:buChar char="§"/>
        <a:defRPr sz="2000" b="1" kern="1200" spc="300">
          <a:solidFill>
            <a:srgbClr val="0069AA"/>
          </a:solidFill>
          <a:latin typeface="Arial" pitchFamily="34" charset="0"/>
          <a:ea typeface="+mn-ea"/>
          <a:cs typeface="Arial" pitchFamily="34" charset="0"/>
        </a:defRPr>
      </a:lvl3pPr>
      <a:lvl4pPr marL="16002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4pPr>
      <a:lvl5pPr marL="20574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FDAF3-3288-4F2E-B9C1-9BC7BCB3DC29}" type="slidenum">
              <a:rPr lang="en-US" smtClean="0">
                <a:solidFill>
                  <a:prstClr val="black">
                    <a:tint val="75000"/>
                  </a:prstClr>
                </a:solidFill>
              </a:rPr>
              <a:pPr/>
              <a:t>‹#›</a:t>
            </a:fld>
            <a:endParaRPr lang="en-US">
              <a:solidFill>
                <a:prstClr val="black">
                  <a:tint val="75000"/>
                </a:prstClr>
              </a:solidFill>
            </a:endParaRPr>
          </a:p>
        </p:txBody>
      </p:sp>
      <p:sp>
        <p:nvSpPr>
          <p:cNvPr id="9"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645C494-F5A7-4A20-85B7-8FBB53730DAE}" type="slidenum">
              <a:rPr lang="en-US" smtClean="0">
                <a:solidFill>
                  <a:prstClr val="black">
                    <a:tint val="75000"/>
                  </a:prstClr>
                </a:solidFill>
              </a:rPr>
              <a:pPr>
                <a:defRPr/>
              </a:pPr>
              <a:t>‹#›</a:t>
            </a:fld>
            <a:endParaRPr lang="en-US">
              <a:solidFill>
                <a:prstClr val="black">
                  <a:tint val="75000"/>
                </a:prstClr>
              </a:solidFill>
            </a:endParaRPr>
          </a:p>
        </p:txBody>
      </p:sp>
      <p:grpSp>
        <p:nvGrpSpPr>
          <p:cNvPr id="4" name="Group 9"/>
          <p:cNvGrpSpPr/>
          <p:nvPr/>
        </p:nvGrpSpPr>
        <p:grpSpPr>
          <a:xfrm>
            <a:off x="1048808" y="0"/>
            <a:ext cx="8183969" cy="6874164"/>
            <a:chOff x="1048808" y="-16712"/>
            <a:chExt cx="8183969" cy="6874712"/>
          </a:xfrm>
        </p:grpSpPr>
        <p:sp>
          <p:nvSpPr>
            <p:cNvPr id="11" name="Right Triangle 10"/>
            <p:cNvSpPr/>
            <p:nvPr userDrawn="1"/>
          </p:nvSpPr>
          <p:spPr>
            <a:xfrm flipH="1">
              <a:off x="1048808" y="-16712"/>
              <a:ext cx="6208102" cy="6858000"/>
            </a:xfrm>
            <a:prstGeom prst="rtTriangle">
              <a:avLst/>
            </a:prstGeom>
            <a:solidFill>
              <a:srgbClr val="A5A6A5"/>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2" name="Rectangle 11"/>
            <p:cNvSpPr/>
            <p:nvPr userDrawn="1"/>
          </p:nvSpPr>
          <p:spPr>
            <a:xfrm>
              <a:off x="7248555" y="-16712"/>
              <a:ext cx="1984222" cy="6874712"/>
            </a:xfrm>
            <a:prstGeom prst="rect">
              <a:avLst/>
            </a:prstGeom>
            <a:solidFill>
              <a:srgbClr val="A5A6A5"/>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grpSp>
      <p:sp>
        <p:nvSpPr>
          <p:cNvPr id="13" name="Right Triangle 12"/>
          <p:cNvSpPr/>
          <p:nvPr/>
        </p:nvSpPr>
        <p:spPr>
          <a:xfrm flipH="1">
            <a:off x="1603003" y="0"/>
            <a:ext cx="6208102" cy="6857453"/>
          </a:xfrm>
          <a:prstGeom prst="rtTriangle">
            <a:avLst/>
          </a:prstGeom>
          <a:solidFill>
            <a:srgbClr val="0069AA"/>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a:solidFill>
                <a:srgbClr val="FFFFFF"/>
              </a:solidFill>
              <a:latin typeface="Franklin Gothic Book"/>
            </a:endParaRPr>
          </a:p>
        </p:txBody>
      </p:sp>
      <p:sp>
        <p:nvSpPr>
          <p:cNvPr id="14" name="Rectangle 13"/>
          <p:cNvSpPr/>
          <p:nvPr/>
        </p:nvSpPr>
        <p:spPr>
          <a:xfrm>
            <a:off x="7802750" y="0"/>
            <a:ext cx="1430027" cy="6874164"/>
          </a:xfrm>
          <a:prstGeom prst="rect">
            <a:avLst/>
          </a:prstGeom>
          <a:solidFill>
            <a:srgbClr val="0069AA"/>
          </a:solidFill>
          <a:ln w="9525" cap="flat" cmpd="sng" algn="ctr">
            <a:noFill/>
            <a:prstDash val="solid"/>
          </a:ln>
          <a:effectLst/>
        </p:spPr>
        <p:txBody>
          <a:bodyPr rtlCol="0" anchor="ctr"/>
          <a:lstStyle/>
          <a:p>
            <a:pPr algn="ctr">
              <a:defRPr/>
            </a:pPr>
            <a:endParaRPr lang="en-US" kern="0">
              <a:solidFill>
                <a:srgbClr val="FFFFFF"/>
              </a:solidFill>
              <a:latin typeface="Franklin Gothic Book"/>
            </a:endParaRPr>
          </a:p>
        </p:txBody>
      </p:sp>
      <p:sp>
        <p:nvSpPr>
          <p:cNvPr id="15" name="Right Triangle 14"/>
          <p:cNvSpPr/>
          <p:nvPr/>
        </p:nvSpPr>
        <p:spPr>
          <a:xfrm flipH="1">
            <a:off x="2209800" y="-16489"/>
            <a:ext cx="6208102" cy="6874489"/>
          </a:xfrm>
          <a:prstGeom prst="rtTriangle">
            <a:avLst/>
          </a:prstGeom>
          <a:solidFill>
            <a:srgbClr val="0052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8382000" y="0"/>
            <a:ext cx="838200" cy="6858000"/>
          </a:xfrm>
          <a:prstGeom prst="rect">
            <a:avLst/>
          </a:prstGeom>
          <a:solidFill>
            <a:srgbClr val="00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0" y="533400"/>
            <a:ext cx="9296400"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3" name="Picture 22" descr="JAXUSA-white.png"/>
          <p:cNvPicPr>
            <a:picLocks noChangeAspect="1"/>
          </p:cNvPicPr>
          <p:nvPr/>
        </p:nvPicPr>
        <p:blipFill>
          <a:blip r:embed="rId3" cstate="print"/>
          <a:stretch>
            <a:fillRect/>
          </a:stretch>
        </p:blipFill>
        <p:spPr>
          <a:xfrm>
            <a:off x="7984067" y="6248400"/>
            <a:ext cx="1159933" cy="609600"/>
          </a:xfrm>
          <a:prstGeom prst="rect">
            <a:avLst/>
          </a:prstGeom>
        </p:spPr>
      </p:pic>
      <p:sp>
        <p:nvSpPr>
          <p:cNvPr id="2" name="Title Placeholder 1"/>
          <p:cNvSpPr>
            <a:spLocks noGrp="1"/>
          </p:cNvSpPr>
          <p:nvPr>
            <p:ph type="title"/>
          </p:nvPr>
        </p:nvSpPr>
        <p:spPr>
          <a:xfrm>
            <a:off x="0" y="533400"/>
            <a:ext cx="9144000" cy="9144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1524000"/>
            <a:ext cx="8839200" cy="42672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Box 16"/>
          <p:cNvSpPr txBox="1"/>
          <p:nvPr userDrawn="1"/>
        </p:nvSpPr>
        <p:spPr>
          <a:xfrm>
            <a:off x="2286000" y="6657945"/>
            <a:ext cx="5638800" cy="200055"/>
          </a:xfrm>
          <a:prstGeom prst="rect">
            <a:avLst/>
          </a:prstGeom>
          <a:noFill/>
        </p:spPr>
        <p:txBody>
          <a:bodyPr wrap="square" rtlCol="0">
            <a:spAutoFit/>
          </a:bodyPr>
          <a:lstStyle/>
          <a:p>
            <a:pPr algn="ctr"/>
            <a:r>
              <a:rPr lang="en-US" sz="700" spc="300" dirty="0" smtClean="0">
                <a:solidFill>
                  <a:prstClr val="white"/>
                </a:solidFill>
                <a:latin typeface="Gill Sans MT" pitchFamily="34" charset="0"/>
              </a:rPr>
              <a:t>BAKER    CLAY    DUVAL    FLAGLER    NASSAU    PUTNAM    ST. JOHNS</a:t>
            </a:r>
            <a:endParaRPr lang="en-US" sz="700" spc="300" dirty="0">
              <a:solidFill>
                <a:prstClr val="white"/>
              </a:solidFill>
              <a:latin typeface="Gill Sans MT" pitchFamily="34" charset="0"/>
            </a:endParaRPr>
          </a:p>
        </p:txBody>
      </p:sp>
    </p:spTree>
  </p:cSld>
  <p:clrMap bg1="lt1" tx1="dk1" bg2="lt2" tx2="dk2" accent1="accent1" accent2="accent2" accent3="accent3" accent4="accent4" accent5="accent5" accent6="accent6" hlink="hlink" folHlink="folHlink"/>
  <p:sldLayoutIdLst>
    <p:sldLayoutId id="2147483699" r:id="rId1"/>
  </p:sldLayoutIdLst>
  <p:timing>
    <p:tnLst>
      <p:par>
        <p:cTn id="1" dur="indefinite" restart="never" nodeType="tmRoot"/>
      </p:par>
    </p:tnLst>
  </p:timing>
  <p:txStyles>
    <p:titleStyle>
      <a:lvl1pPr algn="l" defTabSz="914400" rtl="0" eaLnBrk="1" latinLnBrk="0" hangingPunct="1">
        <a:spcBef>
          <a:spcPct val="0"/>
        </a:spcBef>
        <a:buNone/>
        <a:defRPr sz="2800" kern="1200">
          <a:solidFill>
            <a:srgbClr val="005288"/>
          </a:solidFill>
          <a:latin typeface="Gill Sans MT" pitchFamily="34" charset="0"/>
          <a:ea typeface="+mj-ea"/>
          <a:cs typeface="+mj-cs"/>
        </a:defRPr>
      </a:lvl1pPr>
    </p:titleStyle>
    <p:bodyStyle>
      <a:lvl1pPr marL="342900" indent="-342900" algn="l" defTabSz="914400" rtl="0" eaLnBrk="1" latinLnBrk="0" hangingPunct="1">
        <a:lnSpc>
          <a:spcPct val="200000"/>
        </a:lnSpc>
        <a:spcBef>
          <a:spcPct val="20000"/>
        </a:spcBef>
        <a:buClr>
          <a:srgbClr val="F99F34"/>
        </a:buClr>
        <a:buFont typeface="Wingdings" pitchFamily="2" charset="2"/>
        <a:buChar char="§"/>
        <a:defRPr sz="2800" b="1" kern="1200" spc="300">
          <a:solidFill>
            <a:srgbClr val="0069AA"/>
          </a:solidFill>
          <a:latin typeface="Arial" pitchFamily="34" charset="0"/>
          <a:ea typeface="+mn-ea"/>
          <a:cs typeface="Arial" pitchFamily="34" charset="0"/>
        </a:defRPr>
      </a:lvl1pPr>
      <a:lvl2pPr marL="742950" indent="-285750" algn="l" defTabSz="914400" rtl="0" eaLnBrk="1" latinLnBrk="0" hangingPunct="1">
        <a:lnSpc>
          <a:spcPct val="200000"/>
        </a:lnSpc>
        <a:spcBef>
          <a:spcPct val="20000"/>
        </a:spcBef>
        <a:buClr>
          <a:srgbClr val="F99F34"/>
        </a:buClr>
        <a:buFont typeface="Wingdings" pitchFamily="2" charset="2"/>
        <a:buChar char="§"/>
        <a:defRPr sz="2400" b="1" kern="1200" spc="300">
          <a:solidFill>
            <a:srgbClr val="0069AA"/>
          </a:solidFill>
          <a:latin typeface="Arial" pitchFamily="34" charset="0"/>
          <a:ea typeface="+mn-ea"/>
          <a:cs typeface="Arial" pitchFamily="34" charset="0"/>
        </a:defRPr>
      </a:lvl2pPr>
      <a:lvl3pPr marL="1143000" indent="-228600" algn="l" defTabSz="914400" rtl="0" eaLnBrk="1" latinLnBrk="0" hangingPunct="1">
        <a:lnSpc>
          <a:spcPct val="200000"/>
        </a:lnSpc>
        <a:spcBef>
          <a:spcPct val="20000"/>
        </a:spcBef>
        <a:buClr>
          <a:srgbClr val="F99F34"/>
        </a:buClr>
        <a:buFont typeface="Wingdings" pitchFamily="2" charset="2"/>
        <a:buChar char="§"/>
        <a:defRPr sz="2000" b="1" kern="1200" spc="300">
          <a:solidFill>
            <a:srgbClr val="0069AA"/>
          </a:solidFill>
          <a:latin typeface="Arial" pitchFamily="34" charset="0"/>
          <a:ea typeface="+mn-ea"/>
          <a:cs typeface="Arial" pitchFamily="34" charset="0"/>
        </a:defRPr>
      </a:lvl3pPr>
      <a:lvl4pPr marL="16002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4pPr>
      <a:lvl5pPr marL="2057400" indent="-228600" algn="l" defTabSz="914400" rtl="0" eaLnBrk="1" latinLnBrk="0" hangingPunct="1">
        <a:lnSpc>
          <a:spcPct val="200000"/>
        </a:lnSpc>
        <a:spcBef>
          <a:spcPct val="20000"/>
        </a:spcBef>
        <a:buClr>
          <a:srgbClr val="F99F34"/>
        </a:buClr>
        <a:buFont typeface="Wingdings" pitchFamily="2" charset="2"/>
        <a:buChar char="§"/>
        <a:defRPr sz="1800" b="1" kern="1200" spc="300">
          <a:solidFill>
            <a:srgbClr val="0069A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gif"/><Relationship Id="rId18" Type="http://schemas.openxmlformats.org/officeDocument/2006/relationships/image" Target="../media/image28.gif"/><Relationship Id="rId26" Type="http://schemas.openxmlformats.org/officeDocument/2006/relationships/image" Target="../media/image36.jpeg"/><Relationship Id="rId3" Type="http://schemas.openxmlformats.org/officeDocument/2006/relationships/image" Target="../media/image13.jpeg"/><Relationship Id="rId21" Type="http://schemas.openxmlformats.org/officeDocument/2006/relationships/image" Target="../media/image31.jpeg"/><Relationship Id="rId7" Type="http://schemas.openxmlformats.org/officeDocument/2006/relationships/image" Target="../media/image17.jpeg"/><Relationship Id="rId12" Type="http://schemas.openxmlformats.org/officeDocument/2006/relationships/image" Target="../media/image22.jpeg"/><Relationship Id="rId17" Type="http://schemas.openxmlformats.org/officeDocument/2006/relationships/image" Target="../media/image27.jpeg"/><Relationship Id="rId25" Type="http://schemas.openxmlformats.org/officeDocument/2006/relationships/image" Target="../media/image35.gif"/><Relationship Id="rId2" Type="http://schemas.openxmlformats.org/officeDocument/2006/relationships/image" Target="../media/image12.jpeg"/><Relationship Id="rId16" Type="http://schemas.openxmlformats.org/officeDocument/2006/relationships/image" Target="../media/image26.jpeg"/><Relationship Id="rId20" Type="http://schemas.openxmlformats.org/officeDocument/2006/relationships/image" Target="../media/image30.jpeg"/><Relationship Id="rId1" Type="http://schemas.openxmlformats.org/officeDocument/2006/relationships/slideLayout" Target="../slideLayouts/slideLayout3.xml"/><Relationship Id="rId6" Type="http://schemas.openxmlformats.org/officeDocument/2006/relationships/image" Target="../media/image16.jpeg"/><Relationship Id="rId11" Type="http://schemas.openxmlformats.org/officeDocument/2006/relationships/image" Target="../media/image21.gif"/><Relationship Id="rId24" Type="http://schemas.openxmlformats.org/officeDocument/2006/relationships/image" Target="../media/image34.gif"/><Relationship Id="rId5" Type="http://schemas.openxmlformats.org/officeDocument/2006/relationships/image" Target="../media/image15.jpeg"/><Relationship Id="rId15" Type="http://schemas.openxmlformats.org/officeDocument/2006/relationships/image" Target="../media/image25.jpeg"/><Relationship Id="rId23" Type="http://schemas.openxmlformats.org/officeDocument/2006/relationships/image" Target="../media/image33.gif"/><Relationship Id="rId10" Type="http://schemas.openxmlformats.org/officeDocument/2006/relationships/image" Target="../media/image20.gif"/><Relationship Id="rId19" Type="http://schemas.openxmlformats.org/officeDocument/2006/relationships/image" Target="../media/image29.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jpeg"/><Relationship Id="rId22" Type="http://schemas.openxmlformats.org/officeDocument/2006/relationships/image" Target="../media/image3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5.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5.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rot="18720000">
            <a:off x="-134238" y="2120091"/>
            <a:ext cx="7087744" cy="1295732"/>
          </a:xfrm>
        </p:spPr>
        <p:txBody>
          <a:bodyPr>
            <a:normAutofit fontScale="90000"/>
          </a:bodyPr>
          <a:lstStyle/>
          <a:p>
            <a:r>
              <a:rPr lang="en-US" dirty="0" smtClean="0"/>
              <a:t/>
            </a:r>
            <a:br>
              <a:rPr lang="en-US" dirty="0" smtClean="0"/>
            </a:br>
            <a:r>
              <a:rPr lang="en-US" dirty="0" smtClean="0"/>
              <a:t>CNFBTA June Member Luncheon - </a:t>
            </a:r>
            <a:r>
              <a:rPr lang="en-US" b="1" dirty="0" smtClean="0"/>
              <a:t>Regional Economic Update - </a:t>
            </a:r>
            <a:r>
              <a:rPr lang="en-US" dirty="0" smtClean="0"/>
              <a:t>Jacksonville, FL </a:t>
            </a:r>
            <a:r>
              <a:rPr lang="en-US" b="1" dirty="0" smtClean="0"/>
              <a:t/>
            </a:r>
            <a:br>
              <a:rPr lang="en-US" b="1"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JAX FACTS</a:t>
            </a:r>
            <a:endParaRPr lang="en-US" dirty="0"/>
          </a:p>
        </p:txBody>
      </p:sp>
      <p:sp>
        <p:nvSpPr>
          <p:cNvPr id="5" name="Content Placeholder 4"/>
          <p:cNvSpPr>
            <a:spLocks noGrp="1"/>
          </p:cNvSpPr>
          <p:nvPr>
            <p:ph idx="1"/>
          </p:nvPr>
        </p:nvSpPr>
        <p:spPr/>
        <p:txBody>
          <a:bodyPr>
            <a:noAutofit/>
          </a:bodyPr>
          <a:lstStyle/>
          <a:p>
            <a:r>
              <a:rPr lang="en-US" sz="2400" b="1" spc="300" dirty="0" smtClean="0">
                <a:solidFill>
                  <a:srgbClr val="0069AA"/>
                </a:solidFill>
              </a:rPr>
              <a:t>Consolidated Government</a:t>
            </a:r>
          </a:p>
          <a:p>
            <a:r>
              <a:rPr lang="en-US" sz="2400" b="1" spc="300" dirty="0" smtClean="0">
                <a:solidFill>
                  <a:srgbClr val="0069AA"/>
                </a:solidFill>
              </a:rPr>
              <a:t>875 Square Miles- Largest City in Land Mass in U.S. </a:t>
            </a:r>
          </a:p>
          <a:p>
            <a:r>
              <a:rPr lang="en-US" sz="2400" b="1" spc="300" dirty="0" smtClean="0">
                <a:solidFill>
                  <a:srgbClr val="0069AA"/>
                </a:solidFill>
              </a:rPr>
              <a:t>Four Distinct Seasons</a:t>
            </a:r>
          </a:p>
          <a:p>
            <a:pPr lvl="1">
              <a:spcAft>
                <a:spcPts val="0"/>
              </a:spcAft>
            </a:pPr>
            <a:r>
              <a:rPr lang="en-US" sz="2000" b="1" spc="300" dirty="0" smtClean="0">
                <a:solidFill>
                  <a:srgbClr val="0069AA"/>
                </a:solidFill>
              </a:rPr>
              <a:t>Winter Average High of 66.5˚F (19.16˚C) </a:t>
            </a:r>
          </a:p>
          <a:p>
            <a:pPr lvl="1">
              <a:spcAft>
                <a:spcPts val="600"/>
              </a:spcAft>
            </a:pPr>
            <a:r>
              <a:rPr lang="en-US" sz="2000" b="1" spc="300" dirty="0" smtClean="0">
                <a:solidFill>
                  <a:srgbClr val="0069AA"/>
                </a:solidFill>
              </a:rPr>
              <a:t>Summer Average High of 90.8˚F (32.66˚C)*</a:t>
            </a:r>
          </a:p>
          <a:p>
            <a:pPr>
              <a:spcAft>
                <a:spcPts val="600"/>
              </a:spcAft>
            </a:pPr>
            <a:r>
              <a:rPr lang="en-US" sz="2400" b="1" spc="300" dirty="0" smtClean="0">
                <a:solidFill>
                  <a:srgbClr val="0069AA"/>
                </a:solidFill>
              </a:rPr>
              <a:t>Average Commute Time of 25.2 Minutes**</a:t>
            </a:r>
          </a:p>
          <a:p>
            <a:r>
              <a:rPr lang="en-US" sz="2400" b="1" spc="300" dirty="0" smtClean="0">
                <a:solidFill>
                  <a:srgbClr val="0069AA"/>
                </a:solidFill>
              </a:rPr>
              <a:t>Largest Urban Park System in the U.S.</a:t>
            </a:r>
          </a:p>
          <a:p>
            <a:endParaRPr lang="en-US" b="1" dirty="0">
              <a:solidFill>
                <a:srgbClr val="0069AA"/>
              </a:solidFill>
            </a:endParaRPr>
          </a:p>
        </p:txBody>
      </p:sp>
      <p:sp>
        <p:nvSpPr>
          <p:cNvPr id="6" name="Rectangle 5"/>
          <p:cNvSpPr/>
          <p:nvPr/>
        </p:nvSpPr>
        <p:spPr>
          <a:xfrm>
            <a:off x="1676400" y="5833646"/>
            <a:ext cx="7620000" cy="338554"/>
          </a:xfrm>
          <a:prstGeom prst="rect">
            <a:avLst/>
          </a:prstGeom>
        </p:spPr>
        <p:txBody>
          <a:bodyPr wrap="square">
            <a:spAutoFit/>
          </a:bodyPr>
          <a:lstStyle/>
          <a:p>
            <a:r>
              <a:rPr lang="en-US" sz="800" i="1" dirty="0" smtClean="0">
                <a:solidFill>
                  <a:schemeClr val="bg1">
                    <a:lumMod val="50000"/>
                  </a:schemeClr>
                </a:solidFill>
                <a:latin typeface="Arial Narrow" pitchFamily="34" charset="0"/>
              </a:rPr>
              <a:t>*Source:  Southeast Regional Climate  Center , 1948-2011</a:t>
            </a:r>
            <a:br>
              <a:rPr lang="en-US" sz="800" i="1" dirty="0" smtClean="0">
                <a:solidFill>
                  <a:schemeClr val="bg1">
                    <a:lumMod val="50000"/>
                  </a:schemeClr>
                </a:solidFill>
                <a:latin typeface="Arial Narrow" pitchFamily="34" charset="0"/>
              </a:rPr>
            </a:br>
            <a:r>
              <a:rPr lang="en-US" sz="800" i="1" dirty="0" smtClean="0">
                <a:solidFill>
                  <a:schemeClr val="bg1">
                    <a:lumMod val="50000"/>
                  </a:schemeClr>
                </a:solidFill>
                <a:latin typeface="Arial Narrow" pitchFamily="34" charset="0"/>
              </a:rPr>
              <a:t>** Source:  U.S. Census Bureau</a:t>
            </a:r>
            <a:endParaRPr lang="en-US" sz="800" i="1" dirty="0">
              <a:solidFill>
                <a:schemeClr val="bg1">
                  <a:lumMod val="50000"/>
                </a:schemeClr>
              </a:solidFill>
              <a:latin typeface="Arial Narrow" pitchFamily="34" charset="0"/>
            </a:endParaRPr>
          </a:p>
        </p:txBody>
      </p:sp>
      <p:sp>
        <p:nvSpPr>
          <p:cNvPr id="9" name="TextBox 8"/>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11</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INDUSTRY LEADERS</a:t>
            </a:r>
            <a:endParaRPr lang="en-US" dirty="0"/>
          </a:p>
        </p:txBody>
      </p:sp>
      <p:sp>
        <p:nvSpPr>
          <p:cNvPr id="4" name="Rectangle 3"/>
          <p:cNvSpPr/>
          <p:nvPr/>
        </p:nvSpPr>
        <p:spPr>
          <a:xfrm>
            <a:off x="1" y="1066800"/>
            <a:ext cx="2653502" cy="1001470"/>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p:cNvSpPr/>
          <p:nvPr/>
        </p:nvSpPr>
        <p:spPr>
          <a:xfrm>
            <a:off x="1" y="3048000"/>
            <a:ext cx="2653502" cy="1001470"/>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0" y="3220422"/>
            <a:ext cx="2653502" cy="584775"/>
          </a:xfrm>
          <a:prstGeom prst="rect">
            <a:avLst/>
          </a:prstGeom>
          <a:noFill/>
        </p:spPr>
        <p:txBody>
          <a:bodyPr wrap="square" rtlCol="0">
            <a:spAutoFit/>
          </a:bodyPr>
          <a:lstStyle/>
          <a:p>
            <a:pPr algn="r"/>
            <a:r>
              <a:rPr lang="en-US" sz="1600" b="1" spc="300" dirty="0" smtClean="0">
                <a:effectLst>
                  <a:outerShdw dist="25400" dir="9600000" algn="ctr" rotWithShape="0">
                    <a:schemeClr val="bg1"/>
                  </a:outerShdw>
                </a:effectLst>
                <a:latin typeface="Arial" pitchFamily="34" charset="0"/>
                <a:cs typeface="Arial" pitchFamily="34" charset="0"/>
              </a:rPr>
              <a:t>CORPORATE </a:t>
            </a:r>
          </a:p>
          <a:p>
            <a:pPr algn="r"/>
            <a:r>
              <a:rPr lang="en-US" sz="1600" b="1" spc="300" dirty="0" smtClean="0">
                <a:effectLst>
                  <a:outerShdw dist="25400" dir="9600000" algn="ctr" rotWithShape="0">
                    <a:schemeClr val="bg1"/>
                  </a:outerShdw>
                </a:effectLst>
                <a:latin typeface="Arial" pitchFamily="34" charset="0"/>
                <a:cs typeface="Arial" pitchFamily="34" charset="0"/>
              </a:rPr>
              <a:t>HEADQUARTERS</a:t>
            </a:r>
            <a:endParaRPr lang="en-US" sz="1600" b="1" spc="300" dirty="0">
              <a:effectLst>
                <a:outerShdw dist="25400" dir="9600000" algn="ctr" rotWithShape="0">
                  <a:schemeClr val="bg1"/>
                </a:outerShdw>
              </a:effectLst>
              <a:latin typeface="Arial" pitchFamily="34" charset="0"/>
              <a:cs typeface="Arial" pitchFamily="34" charset="0"/>
            </a:endParaRPr>
          </a:p>
        </p:txBody>
      </p:sp>
      <p:sp>
        <p:nvSpPr>
          <p:cNvPr id="7" name="TextBox 6"/>
          <p:cNvSpPr txBox="1"/>
          <p:nvPr/>
        </p:nvSpPr>
        <p:spPr>
          <a:xfrm>
            <a:off x="0" y="1289625"/>
            <a:ext cx="2653502" cy="584775"/>
          </a:xfrm>
          <a:prstGeom prst="rect">
            <a:avLst/>
          </a:prstGeom>
          <a:noFill/>
        </p:spPr>
        <p:txBody>
          <a:bodyPr wrap="square" rtlCol="0">
            <a:spAutoFit/>
          </a:bodyPr>
          <a:lstStyle/>
          <a:p>
            <a:pPr algn="r"/>
            <a:r>
              <a:rPr lang="en-US" sz="1600" b="1" spc="300" dirty="0" smtClean="0">
                <a:effectLst>
                  <a:outerShdw dist="25400" dir="9600000" algn="ctr" rotWithShape="0">
                    <a:schemeClr val="bg1"/>
                  </a:outerShdw>
                </a:effectLst>
                <a:latin typeface="Arial" pitchFamily="34" charset="0"/>
                <a:cs typeface="Arial" pitchFamily="34" charset="0"/>
              </a:rPr>
              <a:t>FORTUNE</a:t>
            </a:r>
          </a:p>
          <a:p>
            <a:pPr algn="r"/>
            <a:r>
              <a:rPr lang="en-US" sz="1600" b="1" spc="300" dirty="0" smtClean="0">
                <a:effectLst>
                  <a:outerShdw dist="25400" dir="9600000" algn="ctr" rotWithShape="0">
                    <a:schemeClr val="bg1"/>
                  </a:outerShdw>
                </a:effectLst>
                <a:latin typeface="Arial" pitchFamily="34" charset="0"/>
                <a:cs typeface="Arial" pitchFamily="34" charset="0"/>
              </a:rPr>
              <a:t>500</a:t>
            </a:r>
            <a:endParaRPr lang="en-US" sz="1600" b="1" spc="300" dirty="0">
              <a:effectLst>
                <a:outerShdw dist="25400" dir="9600000" algn="ctr" rotWithShape="0">
                  <a:schemeClr val="bg1"/>
                </a:outerShdw>
              </a:effectLst>
              <a:latin typeface="Arial" pitchFamily="34" charset="0"/>
              <a:cs typeface="Arial" pitchFamily="34" charset="0"/>
            </a:endParaRPr>
          </a:p>
        </p:txBody>
      </p:sp>
      <p:sp>
        <p:nvSpPr>
          <p:cNvPr id="9" name="Rectangle 8"/>
          <p:cNvSpPr/>
          <p:nvPr/>
        </p:nvSpPr>
        <p:spPr>
          <a:xfrm>
            <a:off x="1" y="4800600"/>
            <a:ext cx="2653502" cy="1001470"/>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extBox 10"/>
          <p:cNvSpPr txBox="1"/>
          <p:nvPr/>
        </p:nvSpPr>
        <p:spPr>
          <a:xfrm>
            <a:off x="1" y="5032542"/>
            <a:ext cx="2653502" cy="584775"/>
          </a:xfrm>
          <a:prstGeom prst="rect">
            <a:avLst/>
          </a:prstGeom>
          <a:noFill/>
        </p:spPr>
        <p:txBody>
          <a:bodyPr wrap="square" rtlCol="0">
            <a:spAutoFit/>
          </a:bodyPr>
          <a:lstStyle/>
          <a:p>
            <a:pPr algn="r"/>
            <a:r>
              <a:rPr lang="en-US" sz="1600" b="1" spc="300" dirty="0" smtClean="0">
                <a:effectLst>
                  <a:outerShdw dist="25400" dir="9600000" algn="ctr" rotWithShape="0">
                    <a:schemeClr val="bg1"/>
                  </a:outerShdw>
                </a:effectLst>
                <a:latin typeface="Arial" pitchFamily="34" charset="0"/>
                <a:cs typeface="Arial" pitchFamily="34" charset="0"/>
              </a:rPr>
              <a:t>RECENT ANNOUNCEMENTS</a:t>
            </a:r>
            <a:endParaRPr lang="en-US" sz="1600" b="1" spc="300" dirty="0">
              <a:effectLst>
                <a:outerShdw dist="25400" dir="9600000" algn="ctr" rotWithShape="0">
                  <a:schemeClr val="bg1"/>
                </a:outerShdw>
              </a:effectLst>
              <a:latin typeface="Arial" pitchFamily="34" charset="0"/>
              <a:cs typeface="Arial" pitchFamily="34" charset="0"/>
            </a:endParaRPr>
          </a:p>
        </p:txBody>
      </p:sp>
      <p:cxnSp>
        <p:nvCxnSpPr>
          <p:cNvPr id="13" name="Straight Connector 12"/>
          <p:cNvCxnSpPr/>
          <p:nvPr/>
        </p:nvCxnSpPr>
        <p:spPr>
          <a:xfrm flipH="1">
            <a:off x="0" y="4038600"/>
            <a:ext cx="9143998" cy="26714"/>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H="1">
            <a:off x="0" y="2057400"/>
            <a:ext cx="9143998" cy="2671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2" y="5791200"/>
            <a:ext cx="9143998" cy="26714"/>
          </a:xfrm>
          <a:prstGeom prst="line">
            <a:avLst/>
          </a:prstGeom>
        </p:spPr>
        <p:style>
          <a:lnRef idx="2">
            <a:schemeClr val="accent1"/>
          </a:lnRef>
          <a:fillRef idx="0">
            <a:schemeClr val="accent1"/>
          </a:fillRef>
          <a:effectRef idx="1">
            <a:schemeClr val="accent1"/>
          </a:effectRef>
          <a:fontRef idx="minor">
            <a:schemeClr val="tx1"/>
          </a:fontRef>
        </p:style>
      </p:cxnSp>
      <p:pic>
        <p:nvPicPr>
          <p:cNvPr id="21" name="Picture 20" descr="FNF.jpg"/>
          <p:cNvPicPr>
            <a:picLocks noChangeAspect="1"/>
          </p:cNvPicPr>
          <p:nvPr/>
        </p:nvPicPr>
        <p:blipFill>
          <a:blip r:embed="rId2" cstate="print"/>
          <a:stretch>
            <a:fillRect/>
          </a:stretch>
        </p:blipFill>
        <p:spPr>
          <a:xfrm>
            <a:off x="4267200" y="1295400"/>
            <a:ext cx="1441704" cy="506165"/>
          </a:xfrm>
          <a:prstGeom prst="rect">
            <a:avLst/>
          </a:prstGeom>
        </p:spPr>
      </p:pic>
      <p:pic>
        <p:nvPicPr>
          <p:cNvPr id="23" name="Picture 22" descr="CSX (NEWEST) with Tag in Brackets_BLACK (2).JPG"/>
          <p:cNvPicPr>
            <a:picLocks noChangeAspect="1"/>
          </p:cNvPicPr>
          <p:nvPr/>
        </p:nvPicPr>
        <p:blipFill>
          <a:blip r:embed="rId3" cstate="print"/>
          <a:stretch>
            <a:fillRect/>
          </a:stretch>
        </p:blipFill>
        <p:spPr>
          <a:xfrm>
            <a:off x="2743200" y="1371600"/>
            <a:ext cx="1219200" cy="487680"/>
          </a:xfrm>
          <a:prstGeom prst="rect">
            <a:avLst/>
          </a:prstGeom>
        </p:spPr>
      </p:pic>
      <p:pic>
        <p:nvPicPr>
          <p:cNvPr id="24" name="Picture 23" descr="Fidelity National Information Services_4C_logo_small.JPG"/>
          <p:cNvPicPr>
            <a:picLocks noChangeAspect="1"/>
          </p:cNvPicPr>
          <p:nvPr/>
        </p:nvPicPr>
        <p:blipFill>
          <a:blip r:embed="rId4" cstate="print"/>
          <a:stretch>
            <a:fillRect/>
          </a:stretch>
        </p:blipFill>
        <p:spPr>
          <a:xfrm>
            <a:off x="6248400" y="1524000"/>
            <a:ext cx="762000" cy="312526"/>
          </a:xfrm>
          <a:prstGeom prst="rect">
            <a:avLst/>
          </a:prstGeom>
        </p:spPr>
      </p:pic>
      <p:pic>
        <p:nvPicPr>
          <p:cNvPr id="25" name="Picture 24" descr="Winn-Dixie NEW with CHECK.jpg"/>
          <p:cNvPicPr>
            <a:picLocks noChangeAspect="1"/>
          </p:cNvPicPr>
          <p:nvPr/>
        </p:nvPicPr>
        <p:blipFill>
          <a:blip r:embed="rId5" cstate="print"/>
          <a:stretch>
            <a:fillRect/>
          </a:stretch>
        </p:blipFill>
        <p:spPr>
          <a:xfrm>
            <a:off x="7543800" y="1447800"/>
            <a:ext cx="1464564" cy="300672"/>
          </a:xfrm>
          <a:prstGeom prst="rect">
            <a:avLst/>
          </a:prstGeom>
        </p:spPr>
      </p:pic>
      <p:pic>
        <p:nvPicPr>
          <p:cNvPr id="26" name="Picture 25" descr="Everbank.jpg"/>
          <p:cNvPicPr>
            <a:picLocks noChangeAspect="1"/>
          </p:cNvPicPr>
          <p:nvPr/>
        </p:nvPicPr>
        <p:blipFill>
          <a:blip r:embed="rId6" cstate="print"/>
          <a:stretch>
            <a:fillRect/>
          </a:stretch>
        </p:blipFill>
        <p:spPr>
          <a:xfrm>
            <a:off x="6781800" y="2362200"/>
            <a:ext cx="1066800" cy="191389"/>
          </a:xfrm>
          <a:prstGeom prst="rect">
            <a:avLst/>
          </a:prstGeom>
        </p:spPr>
      </p:pic>
      <p:pic>
        <p:nvPicPr>
          <p:cNvPr id="27" name="Picture 26" descr="BCBS new 9.1.11.JPG"/>
          <p:cNvPicPr>
            <a:picLocks noChangeAspect="1"/>
          </p:cNvPicPr>
          <p:nvPr/>
        </p:nvPicPr>
        <p:blipFill>
          <a:blip r:embed="rId7" cstate="print"/>
          <a:stretch>
            <a:fillRect/>
          </a:stretch>
        </p:blipFill>
        <p:spPr>
          <a:xfrm>
            <a:off x="4343400" y="2209800"/>
            <a:ext cx="761846" cy="515112"/>
          </a:xfrm>
          <a:prstGeom prst="rect">
            <a:avLst/>
          </a:prstGeom>
        </p:spPr>
      </p:pic>
      <p:pic>
        <p:nvPicPr>
          <p:cNvPr id="28" name="Picture 27" descr="Lender Processing Services_RGB_solid.JPG"/>
          <p:cNvPicPr>
            <a:picLocks noChangeAspect="1"/>
          </p:cNvPicPr>
          <p:nvPr/>
        </p:nvPicPr>
        <p:blipFill>
          <a:blip r:embed="rId8" cstate="print"/>
          <a:srcRect b="26659"/>
          <a:stretch>
            <a:fillRect/>
          </a:stretch>
        </p:blipFill>
        <p:spPr>
          <a:xfrm>
            <a:off x="4419600" y="2895600"/>
            <a:ext cx="1088034" cy="457200"/>
          </a:xfrm>
          <a:prstGeom prst="rect">
            <a:avLst/>
          </a:prstGeom>
        </p:spPr>
      </p:pic>
      <p:pic>
        <p:nvPicPr>
          <p:cNvPr id="29" name="Picture 28" descr="PSS World Medical 25th Anniv Logo 08 (2).JPG"/>
          <p:cNvPicPr>
            <a:picLocks noChangeAspect="1"/>
          </p:cNvPicPr>
          <p:nvPr/>
        </p:nvPicPr>
        <p:blipFill>
          <a:blip r:embed="rId9" cstate="print"/>
          <a:srcRect b="23958"/>
          <a:stretch>
            <a:fillRect/>
          </a:stretch>
        </p:blipFill>
        <p:spPr>
          <a:xfrm>
            <a:off x="8229600" y="2438400"/>
            <a:ext cx="914400" cy="460353"/>
          </a:xfrm>
          <a:prstGeom prst="rect">
            <a:avLst/>
          </a:prstGeom>
        </p:spPr>
      </p:pic>
      <p:pic>
        <p:nvPicPr>
          <p:cNvPr id="30" name="Picture 29" descr="steinmartlogo.gif"/>
          <p:cNvPicPr>
            <a:picLocks noChangeAspect="1"/>
          </p:cNvPicPr>
          <p:nvPr/>
        </p:nvPicPr>
        <p:blipFill>
          <a:blip r:embed="rId10" cstate="print"/>
          <a:stretch>
            <a:fillRect/>
          </a:stretch>
        </p:blipFill>
        <p:spPr>
          <a:xfrm>
            <a:off x="6400800" y="3429000"/>
            <a:ext cx="1066800" cy="261909"/>
          </a:xfrm>
          <a:prstGeom prst="rect">
            <a:avLst/>
          </a:prstGeom>
        </p:spPr>
      </p:pic>
      <p:pic>
        <p:nvPicPr>
          <p:cNvPr id="31" name="Picture 30" descr="CEVA.gif"/>
          <p:cNvPicPr>
            <a:picLocks noChangeAspect="1"/>
          </p:cNvPicPr>
          <p:nvPr/>
        </p:nvPicPr>
        <p:blipFill>
          <a:blip r:embed="rId11" cstate="print"/>
          <a:stretch>
            <a:fillRect/>
          </a:stretch>
        </p:blipFill>
        <p:spPr>
          <a:xfrm>
            <a:off x="5638800" y="2286000"/>
            <a:ext cx="685801" cy="354725"/>
          </a:xfrm>
          <a:prstGeom prst="rect">
            <a:avLst/>
          </a:prstGeom>
        </p:spPr>
      </p:pic>
      <p:pic>
        <p:nvPicPr>
          <p:cNvPr id="33" name="Picture 32" descr="Rayonier Color CMYK.jpg"/>
          <p:cNvPicPr>
            <a:picLocks noChangeAspect="1"/>
          </p:cNvPicPr>
          <p:nvPr/>
        </p:nvPicPr>
        <p:blipFill>
          <a:blip r:embed="rId12" cstate="print"/>
          <a:srcRect t="72371"/>
          <a:stretch>
            <a:fillRect/>
          </a:stretch>
        </p:blipFill>
        <p:spPr>
          <a:xfrm>
            <a:off x="2971800" y="3657600"/>
            <a:ext cx="990600" cy="244678"/>
          </a:xfrm>
          <a:prstGeom prst="rect">
            <a:avLst/>
          </a:prstGeom>
        </p:spPr>
      </p:pic>
      <p:pic>
        <p:nvPicPr>
          <p:cNvPr id="34" name="Picture 33" descr="PGA_TourLogo052706.gif"/>
          <p:cNvPicPr>
            <a:picLocks noChangeAspect="1"/>
          </p:cNvPicPr>
          <p:nvPr/>
        </p:nvPicPr>
        <p:blipFill>
          <a:blip r:embed="rId13" cstate="print"/>
          <a:stretch>
            <a:fillRect/>
          </a:stretch>
        </p:blipFill>
        <p:spPr>
          <a:xfrm>
            <a:off x="7543800" y="2819400"/>
            <a:ext cx="381000" cy="457200"/>
          </a:xfrm>
          <a:prstGeom prst="rect">
            <a:avLst/>
          </a:prstGeom>
        </p:spPr>
      </p:pic>
      <p:pic>
        <p:nvPicPr>
          <p:cNvPr id="35" name="Picture 34" descr="Acosta Logo.JPG"/>
          <p:cNvPicPr>
            <a:picLocks noChangeAspect="1"/>
          </p:cNvPicPr>
          <p:nvPr/>
        </p:nvPicPr>
        <p:blipFill>
          <a:blip r:embed="rId14" cstate="print"/>
          <a:srcRect b="14864"/>
          <a:stretch>
            <a:fillRect/>
          </a:stretch>
        </p:blipFill>
        <p:spPr>
          <a:xfrm>
            <a:off x="2895600" y="2446564"/>
            <a:ext cx="685800" cy="220436"/>
          </a:xfrm>
          <a:prstGeom prst="rect">
            <a:avLst/>
          </a:prstGeom>
        </p:spPr>
      </p:pic>
      <p:pic>
        <p:nvPicPr>
          <p:cNvPr id="36" name="Picture 35" descr="NorthgateArinso.jpg"/>
          <p:cNvPicPr>
            <a:picLocks noChangeAspect="1"/>
          </p:cNvPicPr>
          <p:nvPr/>
        </p:nvPicPr>
        <p:blipFill>
          <a:blip r:embed="rId15" cstate="print"/>
          <a:stretch>
            <a:fillRect/>
          </a:stretch>
        </p:blipFill>
        <p:spPr>
          <a:xfrm>
            <a:off x="5715000" y="2895600"/>
            <a:ext cx="1252728" cy="313182"/>
          </a:xfrm>
          <a:prstGeom prst="rect">
            <a:avLst/>
          </a:prstGeom>
        </p:spPr>
      </p:pic>
      <p:pic>
        <p:nvPicPr>
          <p:cNvPr id="37" name="Picture 36" descr="Landstar_System.jpg"/>
          <p:cNvPicPr>
            <a:picLocks noChangeAspect="1"/>
          </p:cNvPicPr>
          <p:nvPr/>
        </p:nvPicPr>
        <p:blipFill>
          <a:blip r:embed="rId16" cstate="print"/>
          <a:stretch>
            <a:fillRect/>
          </a:stretch>
        </p:blipFill>
        <p:spPr>
          <a:xfrm>
            <a:off x="2743199" y="2971800"/>
            <a:ext cx="1373005" cy="381000"/>
          </a:xfrm>
          <a:prstGeom prst="rect">
            <a:avLst/>
          </a:prstGeom>
        </p:spPr>
      </p:pic>
      <p:pic>
        <p:nvPicPr>
          <p:cNvPr id="38" name="Picture 37" descr="RingPower.jpg"/>
          <p:cNvPicPr>
            <a:picLocks noChangeAspect="1"/>
          </p:cNvPicPr>
          <p:nvPr/>
        </p:nvPicPr>
        <p:blipFill>
          <a:blip r:embed="rId17" cstate="print"/>
          <a:stretch>
            <a:fillRect/>
          </a:stretch>
        </p:blipFill>
        <p:spPr>
          <a:xfrm>
            <a:off x="4419600" y="3581400"/>
            <a:ext cx="1295400" cy="324118"/>
          </a:xfrm>
          <a:prstGeom prst="rect">
            <a:avLst/>
          </a:prstGeom>
        </p:spPr>
      </p:pic>
      <p:pic>
        <p:nvPicPr>
          <p:cNvPr id="39" name="Picture 38" descr="unison.gif"/>
          <p:cNvPicPr>
            <a:picLocks noChangeAspect="1"/>
          </p:cNvPicPr>
          <p:nvPr/>
        </p:nvPicPr>
        <p:blipFill>
          <a:blip r:embed="rId18" cstate="print"/>
          <a:srcRect t="38000" b="34000"/>
          <a:stretch>
            <a:fillRect/>
          </a:stretch>
        </p:blipFill>
        <p:spPr>
          <a:xfrm>
            <a:off x="8001000" y="3657600"/>
            <a:ext cx="1017814" cy="284988"/>
          </a:xfrm>
          <a:prstGeom prst="rect">
            <a:avLst/>
          </a:prstGeom>
        </p:spPr>
      </p:pic>
      <p:pic>
        <p:nvPicPr>
          <p:cNvPr id="40" name="Picture 39" descr="Bank of America Merrill Lynch.jpg"/>
          <p:cNvPicPr>
            <a:picLocks noChangeAspect="1"/>
          </p:cNvPicPr>
          <p:nvPr/>
        </p:nvPicPr>
        <p:blipFill>
          <a:blip r:embed="rId19" cstate="print"/>
          <a:stretch>
            <a:fillRect/>
          </a:stretch>
        </p:blipFill>
        <p:spPr>
          <a:xfrm>
            <a:off x="3810000" y="4343400"/>
            <a:ext cx="1516394" cy="609600"/>
          </a:xfrm>
          <a:prstGeom prst="rect">
            <a:avLst/>
          </a:prstGeom>
        </p:spPr>
      </p:pic>
      <p:pic>
        <p:nvPicPr>
          <p:cNvPr id="41" name="Picture 40" descr="webdotcom_logo_blue_web_RGB copy.JPG"/>
          <p:cNvPicPr>
            <a:picLocks noChangeAspect="1"/>
          </p:cNvPicPr>
          <p:nvPr/>
        </p:nvPicPr>
        <p:blipFill>
          <a:blip r:embed="rId20" cstate="print"/>
          <a:stretch>
            <a:fillRect/>
          </a:stretch>
        </p:blipFill>
        <p:spPr>
          <a:xfrm>
            <a:off x="7946136" y="5246022"/>
            <a:ext cx="969264" cy="316578"/>
          </a:xfrm>
          <a:prstGeom prst="rect">
            <a:avLst/>
          </a:prstGeom>
        </p:spPr>
      </p:pic>
      <p:pic>
        <p:nvPicPr>
          <p:cNvPr id="44" name="Picture 43" descr="medtronic-logo.jpg"/>
          <p:cNvPicPr>
            <a:picLocks noChangeAspect="1"/>
          </p:cNvPicPr>
          <p:nvPr/>
        </p:nvPicPr>
        <p:blipFill>
          <a:blip r:embed="rId21" cstate="print"/>
          <a:stretch>
            <a:fillRect/>
          </a:stretch>
        </p:blipFill>
        <p:spPr>
          <a:xfrm>
            <a:off x="3352800" y="5118163"/>
            <a:ext cx="1238250" cy="596837"/>
          </a:xfrm>
          <a:prstGeom prst="rect">
            <a:avLst/>
          </a:prstGeom>
        </p:spPr>
      </p:pic>
      <p:pic>
        <p:nvPicPr>
          <p:cNvPr id="45" name="Picture 44" descr="Saft.jpg"/>
          <p:cNvPicPr>
            <a:picLocks noChangeAspect="1"/>
          </p:cNvPicPr>
          <p:nvPr/>
        </p:nvPicPr>
        <p:blipFill>
          <a:blip r:embed="rId22" cstate="print"/>
          <a:stretch>
            <a:fillRect/>
          </a:stretch>
        </p:blipFill>
        <p:spPr>
          <a:xfrm>
            <a:off x="7086600" y="4876800"/>
            <a:ext cx="497199" cy="749300"/>
          </a:xfrm>
          <a:prstGeom prst="rect">
            <a:avLst/>
          </a:prstGeom>
        </p:spPr>
      </p:pic>
      <p:pic>
        <p:nvPicPr>
          <p:cNvPr id="46" name="Picture 45" descr="kaman.gif"/>
          <p:cNvPicPr>
            <a:picLocks noChangeAspect="1"/>
          </p:cNvPicPr>
          <p:nvPr/>
        </p:nvPicPr>
        <p:blipFill>
          <a:blip r:embed="rId23" cstate="print"/>
          <a:srcRect t="26000" b="34000"/>
          <a:stretch>
            <a:fillRect/>
          </a:stretch>
        </p:blipFill>
        <p:spPr>
          <a:xfrm>
            <a:off x="7581900" y="4404360"/>
            <a:ext cx="1181100" cy="472440"/>
          </a:xfrm>
          <a:prstGeom prst="rect">
            <a:avLst/>
          </a:prstGeom>
        </p:spPr>
      </p:pic>
      <p:pic>
        <p:nvPicPr>
          <p:cNvPr id="48" name="Picture 47" descr="JP Morgan Chase2.gif"/>
          <p:cNvPicPr>
            <a:picLocks noChangeAspect="1"/>
          </p:cNvPicPr>
          <p:nvPr/>
        </p:nvPicPr>
        <p:blipFill>
          <a:blip r:embed="rId24" cstate="print"/>
          <a:srcRect t="40000" b="40000"/>
          <a:stretch>
            <a:fillRect/>
          </a:stretch>
        </p:blipFill>
        <p:spPr>
          <a:xfrm>
            <a:off x="5334000" y="4495800"/>
            <a:ext cx="1905000" cy="381000"/>
          </a:xfrm>
          <a:prstGeom prst="rect">
            <a:avLst/>
          </a:prstGeom>
        </p:spPr>
      </p:pic>
      <p:pic>
        <p:nvPicPr>
          <p:cNvPr id="49" name="Picture 48" descr="national healing.gif"/>
          <p:cNvPicPr>
            <a:picLocks noChangeAspect="1"/>
          </p:cNvPicPr>
          <p:nvPr/>
        </p:nvPicPr>
        <p:blipFill>
          <a:blip r:embed="rId25" cstate="print"/>
          <a:stretch>
            <a:fillRect/>
          </a:stretch>
        </p:blipFill>
        <p:spPr>
          <a:xfrm>
            <a:off x="4876800" y="5101116"/>
            <a:ext cx="1262063" cy="537684"/>
          </a:xfrm>
          <a:prstGeom prst="rect">
            <a:avLst/>
          </a:prstGeom>
        </p:spPr>
      </p:pic>
      <p:pic>
        <p:nvPicPr>
          <p:cNvPr id="50" name="Picture 49" descr="AET_logo_blue_red_rgb.jpg"/>
          <p:cNvPicPr>
            <a:picLocks noChangeAspect="1"/>
          </p:cNvPicPr>
          <p:nvPr/>
        </p:nvPicPr>
        <p:blipFill>
          <a:blip r:embed="rId26" cstate="print"/>
          <a:stretch>
            <a:fillRect/>
          </a:stretch>
        </p:blipFill>
        <p:spPr>
          <a:xfrm>
            <a:off x="2743200" y="4114800"/>
            <a:ext cx="920721" cy="819912"/>
          </a:xfrm>
          <a:prstGeom prst="rect">
            <a:avLst/>
          </a:prstGeom>
        </p:spPr>
      </p:pic>
      <p:sp>
        <p:nvSpPr>
          <p:cNvPr id="47" name="TextBox 46"/>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12</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OTHERS ARE SAYING ABOUT JAX		</a:t>
            </a:r>
            <a:endParaRPr lang="en-US" dirty="0"/>
          </a:p>
        </p:txBody>
      </p:sp>
      <p:sp>
        <p:nvSpPr>
          <p:cNvPr id="3" name="Content Placeholder 2"/>
          <p:cNvSpPr>
            <a:spLocks noGrp="1"/>
          </p:cNvSpPr>
          <p:nvPr>
            <p:ph idx="1"/>
          </p:nvPr>
        </p:nvSpPr>
        <p:spPr>
          <a:xfrm>
            <a:off x="457200" y="1143000"/>
            <a:ext cx="8458200" cy="4953000"/>
          </a:xfrm>
        </p:spPr>
        <p:txBody>
          <a:bodyPr>
            <a:noAutofit/>
          </a:bodyPr>
          <a:lstStyle/>
          <a:p>
            <a:r>
              <a:rPr lang="en-US" sz="2000" i="1" dirty="0"/>
              <a:t>Inc. </a:t>
            </a:r>
            <a:r>
              <a:rPr lang="en-US" sz="2000" b="0" dirty="0"/>
              <a:t>…</a:t>
            </a:r>
            <a:r>
              <a:rPr lang="en-US" sz="2000" b="0" spc="0" dirty="0"/>
              <a:t>Top 10 Best Cities for Doing </a:t>
            </a:r>
            <a:r>
              <a:rPr lang="en-US" sz="2000" b="0" spc="0" dirty="0" smtClean="0"/>
              <a:t>Business</a:t>
            </a:r>
          </a:p>
          <a:p>
            <a:r>
              <a:rPr lang="en-US" sz="2000" i="1" dirty="0"/>
              <a:t>Forbes</a:t>
            </a:r>
            <a:r>
              <a:rPr lang="en-US" sz="2000" b="0" dirty="0"/>
              <a:t>… </a:t>
            </a:r>
            <a:r>
              <a:rPr lang="en-US" sz="2000" b="0" spc="0" dirty="0"/>
              <a:t>Top 10 Best U.S. Cities for </a:t>
            </a:r>
            <a:r>
              <a:rPr lang="en-US" sz="2000" b="0" spc="0" dirty="0" smtClean="0"/>
              <a:t>Jobs</a:t>
            </a:r>
            <a:endParaRPr lang="en-US" sz="2000" i="1" dirty="0" smtClean="0">
              <a:solidFill>
                <a:srgbClr val="0069AA"/>
              </a:solidFill>
            </a:endParaRPr>
          </a:p>
          <a:p>
            <a:r>
              <a:rPr lang="en-US" sz="2000" i="1" dirty="0" smtClean="0">
                <a:solidFill>
                  <a:srgbClr val="0069AA"/>
                </a:solidFill>
              </a:rPr>
              <a:t>Portfolio.com</a:t>
            </a:r>
            <a:r>
              <a:rPr lang="en-US" sz="2000" b="0" dirty="0" smtClean="0">
                <a:solidFill>
                  <a:srgbClr val="0069AA"/>
                </a:solidFill>
              </a:rPr>
              <a:t>… </a:t>
            </a:r>
            <a:r>
              <a:rPr lang="en-US" sz="2000" b="0" spc="0" dirty="0" smtClean="0">
                <a:solidFill>
                  <a:srgbClr val="0069AA"/>
                </a:solidFill>
              </a:rPr>
              <a:t>Top 50 Best Labor Markets for Young Adults</a:t>
            </a:r>
          </a:p>
          <a:p>
            <a:r>
              <a:rPr lang="en-US" sz="2000" i="1" dirty="0" smtClean="0"/>
              <a:t>Expansion Management</a:t>
            </a:r>
            <a:r>
              <a:rPr lang="en-US" sz="2000" b="0" dirty="0" smtClean="0">
                <a:solidFill>
                  <a:srgbClr val="0069AA"/>
                </a:solidFill>
              </a:rPr>
              <a:t>…</a:t>
            </a:r>
            <a:r>
              <a:rPr lang="en-US" sz="2000" b="0" spc="0" dirty="0" smtClean="0">
                <a:solidFill>
                  <a:srgbClr val="0069AA"/>
                </a:solidFill>
              </a:rPr>
              <a:t>Top 50 “Hottest City” for Business Relocation in the U.S. for Nine Straight Years and Only City to be Ranked 1st Three Time</a:t>
            </a:r>
            <a:r>
              <a:rPr lang="en-US" sz="2000" b="0" dirty="0" smtClean="0">
                <a:solidFill>
                  <a:srgbClr val="0069AA"/>
                </a:solidFill>
              </a:rPr>
              <a:t>s</a:t>
            </a:r>
          </a:p>
          <a:p>
            <a:r>
              <a:rPr lang="en-US" sz="2000" i="1" dirty="0"/>
              <a:t>Forbes</a:t>
            </a:r>
            <a:r>
              <a:rPr lang="en-US" sz="2000" b="0" dirty="0"/>
              <a:t>… </a:t>
            </a:r>
            <a:r>
              <a:rPr lang="en-US" sz="2000" b="0" spc="0" dirty="0" smtClean="0"/>
              <a:t>Top 10 for Best Cities for Technology Jobs</a:t>
            </a:r>
            <a:endParaRPr lang="en-US" sz="2000" b="0" dirty="0" smtClean="0"/>
          </a:p>
          <a:p>
            <a:r>
              <a:rPr lang="en-US" sz="2000" i="1" dirty="0" smtClean="0"/>
              <a:t>Business 2.0</a:t>
            </a:r>
            <a:r>
              <a:rPr lang="en-US" sz="2000" b="0" dirty="0" smtClean="0">
                <a:solidFill>
                  <a:srgbClr val="0069AA"/>
                </a:solidFill>
              </a:rPr>
              <a:t>…</a:t>
            </a:r>
            <a:r>
              <a:rPr lang="en-US" sz="2000" b="0" spc="0" dirty="0" smtClean="0"/>
              <a:t>Top 10 Hottest Cities That Will Lead Job Growth through 2015</a:t>
            </a:r>
          </a:p>
          <a:p>
            <a:r>
              <a:rPr lang="en-US" sz="2000" i="1" dirty="0" smtClean="0"/>
              <a:t>Tax </a:t>
            </a:r>
            <a:r>
              <a:rPr lang="en-US" sz="2000" b="0" dirty="0" smtClean="0"/>
              <a:t>Foundation…</a:t>
            </a:r>
            <a:r>
              <a:rPr lang="en-US" sz="2000" b="0" spc="0" dirty="0" smtClean="0"/>
              <a:t>Florida</a:t>
            </a:r>
            <a:r>
              <a:rPr lang="en-US" sz="2000" b="0" spc="0" dirty="0" smtClean="0">
                <a:solidFill>
                  <a:srgbClr val="0069AA"/>
                </a:solidFill>
              </a:rPr>
              <a:t> Ranked 5th Best Tax Climate in the U.S.</a:t>
            </a:r>
          </a:p>
          <a:p>
            <a:endParaRPr lang="en-US" sz="2000" b="0" dirty="0">
              <a:solidFill>
                <a:srgbClr val="0069AA"/>
              </a:solidFill>
            </a:endParaRPr>
          </a:p>
        </p:txBody>
      </p:sp>
      <p:sp>
        <p:nvSpPr>
          <p:cNvPr id="6" name="TextBox 5"/>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13</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990600"/>
          </a:xfrm>
        </p:spPr>
        <p:txBody>
          <a:bodyPr>
            <a:normAutofit fontScale="90000"/>
          </a:bodyPr>
          <a:lstStyle/>
          <a:p>
            <a:r>
              <a:rPr lang="en-US" sz="3100" dirty="0" smtClean="0"/>
              <a:t>NORTHEAST FLORIDA POPULATION</a:t>
            </a:r>
            <a:br>
              <a:rPr lang="en-US" sz="3100" dirty="0" smtClean="0"/>
            </a:br>
            <a:r>
              <a:rPr lang="en-US" sz="2000" b="1" i="1" spc="300" dirty="0">
                <a:solidFill>
                  <a:srgbClr val="008A5E"/>
                </a:solidFill>
                <a:latin typeface="Arial" pitchFamily="34" charset="0"/>
                <a:cs typeface="Arial" pitchFamily="34" charset="0"/>
              </a:rPr>
              <a:t>2</a:t>
            </a:r>
            <a:r>
              <a:rPr lang="en-US" sz="2000" b="1" i="1" spc="300" dirty="0" smtClean="0">
                <a:solidFill>
                  <a:srgbClr val="008A5E"/>
                </a:solidFill>
                <a:latin typeface="Arial" pitchFamily="34" charset="0"/>
                <a:cs typeface="Arial" pitchFamily="34" charset="0"/>
              </a:rPr>
              <a:t>% Annual Growth Rate</a:t>
            </a:r>
            <a:r>
              <a:rPr lang="en-US" dirty="0" smtClean="0"/>
              <a:t/>
            </a:r>
            <a:br>
              <a:rPr lang="en-US" dirty="0" smtClean="0"/>
            </a:br>
            <a:endParaRPr lang="en-US" dirty="0"/>
          </a:p>
        </p:txBody>
      </p:sp>
      <p:graphicFrame>
        <p:nvGraphicFramePr>
          <p:cNvPr id="4" name="Chart 3"/>
          <p:cNvGraphicFramePr/>
          <p:nvPr>
            <p:extLst>
              <p:ext uri="{D42A27DB-BD31-4B8C-83A1-F6EECF244321}">
                <p14:modId xmlns:p14="http://schemas.microsoft.com/office/powerpoint/2010/main" val="2007532310"/>
              </p:ext>
            </p:extLst>
          </p:nvPr>
        </p:nvGraphicFramePr>
        <p:xfrm>
          <a:off x="838200" y="914400"/>
          <a:ext cx="73152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676400" y="5956756"/>
            <a:ext cx="4572000" cy="215444"/>
          </a:xfrm>
          <a:prstGeom prst="rect">
            <a:avLst/>
          </a:prstGeom>
        </p:spPr>
        <p:txBody>
          <a:bodyPr>
            <a:spAutoFit/>
          </a:bodyPr>
          <a:lstStyle/>
          <a:p>
            <a:r>
              <a:rPr lang="en-US" sz="800" i="1" dirty="0" smtClean="0">
                <a:solidFill>
                  <a:schemeClr val="bg1">
                    <a:lumMod val="50000"/>
                  </a:schemeClr>
                </a:solidFill>
                <a:latin typeface="Arial Narrow" pitchFamily="34" charset="0"/>
              </a:rPr>
              <a:t>Source:  Decision Data Resources</a:t>
            </a:r>
            <a:endParaRPr lang="en-US" sz="800" i="1" dirty="0">
              <a:solidFill>
                <a:schemeClr val="bg1">
                  <a:lumMod val="50000"/>
                </a:schemeClr>
              </a:solidFill>
              <a:latin typeface="Arial Narrow" pitchFamily="34" charset="0"/>
            </a:endParaRPr>
          </a:p>
        </p:txBody>
      </p:sp>
      <p:sp>
        <p:nvSpPr>
          <p:cNvPr id="8" name="TextBox 7"/>
          <p:cNvSpPr txBox="1"/>
          <p:nvPr/>
        </p:nvSpPr>
        <p:spPr>
          <a:xfrm>
            <a:off x="0" y="6477000"/>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14</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JAX WORKFORCE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Total Labor Force = 700,000</a:t>
            </a:r>
          </a:p>
          <a:p>
            <a:r>
              <a:rPr lang="en-US" dirty="0" smtClean="0"/>
              <a:t>3,000 Military Personnel Separations       Each Year</a:t>
            </a:r>
          </a:p>
          <a:p>
            <a:r>
              <a:rPr lang="en-US" dirty="0"/>
              <a:t>Median Age= 37.8                                </a:t>
            </a:r>
            <a:r>
              <a:rPr lang="en-US" sz="2200" i="1" dirty="0"/>
              <a:t>(Florida Median Age= 40.5, U.S.= 37.1)*   </a:t>
            </a:r>
            <a:endParaRPr lang="en-US" dirty="0" smtClean="0"/>
          </a:p>
          <a:p>
            <a:r>
              <a:rPr lang="en-US" dirty="0"/>
              <a:t>Florida is a Right-to-Work State by </a:t>
            </a:r>
            <a:r>
              <a:rPr lang="en-US" dirty="0" smtClean="0"/>
              <a:t>Constitution</a:t>
            </a:r>
          </a:p>
          <a:p>
            <a:r>
              <a:rPr lang="en-US" dirty="0"/>
              <a:t>Jacksonville Unionization is 1.9% in the Private Sector*</a:t>
            </a:r>
          </a:p>
          <a:p>
            <a:endParaRPr lang="en-US" dirty="0" smtClean="0"/>
          </a:p>
        </p:txBody>
      </p:sp>
      <p:sp>
        <p:nvSpPr>
          <p:cNvPr id="4" name="Rectangle 3"/>
          <p:cNvSpPr/>
          <p:nvPr/>
        </p:nvSpPr>
        <p:spPr>
          <a:xfrm>
            <a:off x="1676400" y="5956756"/>
            <a:ext cx="7620000" cy="215444"/>
          </a:xfrm>
          <a:prstGeom prst="rect">
            <a:avLst/>
          </a:prstGeom>
        </p:spPr>
        <p:txBody>
          <a:bodyPr wrap="square">
            <a:spAutoFit/>
          </a:bodyPr>
          <a:lstStyle/>
          <a:p>
            <a:r>
              <a:rPr lang="en-US" sz="800" i="1" dirty="0" smtClean="0">
                <a:solidFill>
                  <a:schemeClr val="bg1">
                    <a:lumMod val="50000"/>
                  </a:schemeClr>
                </a:solidFill>
                <a:latin typeface="Arial Narrow" pitchFamily="34" charset="0"/>
              </a:rPr>
              <a:t>*Source:  www.unionstats.com</a:t>
            </a:r>
            <a:endParaRPr lang="en-US" sz="800" i="1" dirty="0">
              <a:solidFill>
                <a:schemeClr val="bg1">
                  <a:lumMod val="50000"/>
                </a:schemeClr>
              </a:solidFill>
              <a:latin typeface="Arial Narrow" pitchFamily="34" charset="0"/>
            </a:endParaRPr>
          </a:p>
        </p:txBody>
      </p:sp>
      <p:sp>
        <p:nvSpPr>
          <p:cNvPr id="7" name="TextBox 6"/>
          <p:cNvSpPr txBox="1"/>
          <p:nvPr/>
        </p:nvSpPr>
        <p:spPr>
          <a:xfrm>
            <a:off x="0" y="6477000"/>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15</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ecil North"/>
          <p:cNvPicPr>
            <a:picLocks noChangeAspect="1" noChangeArrowheads="1"/>
          </p:cNvPicPr>
          <p:nvPr/>
        </p:nvPicPr>
        <p:blipFill>
          <a:blip r:embed="rId2" cstate="print"/>
          <a:srcRect/>
          <a:stretch>
            <a:fillRect/>
          </a:stretch>
        </p:blipFill>
        <p:spPr bwMode="auto">
          <a:xfrm>
            <a:off x="5181600" y="3505200"/>
            <a:ext cx="3276601" cy="1092201"/>
          </a:xfrm>
          <a:prstGeom prst="rect">
            <a:avLst/>
          </a:prstGeom>
          <a:noFill/>
        </p:spPr>
      </p:pic>
      <p:sp>
        <p:nvSpPr>
          <p:cNvPr id="14" name="Rectangle 13"/>
          <p:cNvSpPr/>
          <p:nvPr/>
        </p:nvSpPr>
        <p:spPr>
          <a:xfrm>
            <a:off x="4572000" y="2438400"/>
            <a:ext cx="4572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p:txBody>
          <a:bodyPr/>
          <a:lstStyle/>
          <a:p>
            <a:r>
              <a:rPr lang="en-US" dirty="0" smtClean="0"/>
              <a:t>HIGHER EDUCATION	</a:t>
            </a:r>
            <a:endParaRPr lang="en-US" dirty="0"/>
          </a:p>
        </p:txBody>
      </p:sp>
      <p:sp>
        <p:nvSpPr>
          <p:cNvPr id="5" name="Content Placeholder 4"/>
          <p:cNvSpPr>
            <a:spLocks noGrp="1"/>
          </p:cNvSpPr>
          <p:nvPr>
            <p:ph idx="1"/>
          </p:nvPr>
        </p:nvSpPr>
        <p:spPr>
          <a:xfrm>
            <a:off x="457200" y="990600"/>
            <a:ext cx="4267200" cy="5181600"/>
          </a:xfrm>
        </p:spPr>
        <p:txBody>
          <a:bodyPr>
            <a:normAutofit/>
          </a:bodyPr>
          <a:lstStyle/>
          <a:p>
            <a:pPr>
              <a:lnSpc>
                <a:spcPct val="120000"/>
              </a:lnSpc>
              <a:spcAft>
                <a:spcPts val="0"/>
              </a:spcAft>
              <a:buNone/>
            </a:pPr>
            <a:r>
              <a:rPr lang="en-US" sz="1600" spc="0" dirty="0" smtClean="0">
                <a:solidFill>
                  <a:srgbClr val="008A5E"/>
                </a:solidFill>
              </a:rPr>
              <a:t>JAX MSA</a:t>
            </a:r>
            <a:endParaRPr lang="en-US" sz="1800" spc="0" dirty="0" smtClean="0">
              <a:solidFill>
                <a:srgbClr val="008A5E"/>
              </a:solidFill>
            </a:endParaRPr>
          </a:p>
          <a:p>
            <a:pPr marL="166688" indent="-166688">
              <a:lnSpc>
                <a:spcPts val="1500"/>
              </a:lnSpc>
              <a:spcAft>
                <a:spcPts val="200"/>
              </a:spcAft>
            </a:pPr>
            <a:r>
              <a:rPr lang="en-US" sz="1400" spc="0" dirty="0" smtClean="0"/>
              <a:t>University of North Florida (UNF)</a:t>
            </a:r>
          </a:p>
          <a:p>
            <a:pPr marL="166688" indent="-166688">
              <a:lnSpc>
                <a:spcPts val="1500"/>
              </a:lnSpc>
              <a:spcAft>
                <a:spcPts val="200"/>
              </a:spcAft>
            </a:pPr>
            <a:r>
              <a:rPr lang="en-US" sz="1400" spc="0" dirty="0" smtClean="0"/>
              <a:t>Jacksonville University (JU)</a:t>
            </a:r>
          </a:p>
          <a:p>
            <a:pPr marL="166688" indent="-166688">
              <a:lnSpc>
                <a:spcPts val="1500"/>
              </a:lnSpc>
              <a:spcAft>
                <a:spcPts val="200"/>
              </a:spcAft>
            </a:pPr>
            <a:r>
              <a:rPr lang="en-US" sz="1400" spc="0" dirty="0" smtClean="0"/>
              <a:t>Edward Waters College</a:t>
            </a:r>
          </a:p>
          <a:p>
            <a:pPr marL="166688" indent="-166688">
              <a:lnSpc>
                <a:spcPts val="1500"/>
              </a:lnSpc>
              <a:spcAft>
                <a:spcPts val="200"/>
              </a:spcAft>
            </a:pPr>
            <a:r>
              <a:rPr lang="en-US" sz="1400" spc="0" dirty="0" smtClean="0"/>
              <a:t>Embry-Riddle Aeronautical University (ERAU) </a:t>
            </a:r>
          </a:p>
          <a:p>
            <a:pPr marL="166688" indent="-166688">
              <a:lnSpc>
                <a:spcPts val="1500"/>
              </a:lnSpc>
              <a:spcAft>
                <a:spcPts val="200"/>
              </a:spcAft>
            </a:pPr>
            <a:r>
              <a:rPr lang="en-US" sz="1400" spc="0" dirty="0" smtClean="0"/>
              <a:t>Flagler College </a:t>
            </a:r>
          </a:p>
          <a:p>
            <a:pPr marL="166688" indent="-166688">
              <a:lnSpc>
                <a:spcPts val="1500"/>
              </a:lnSpc>
              <a:spcAft>
                <a:spcPts val="200"/>
              </a:spcAft>
            </a:pPr>
            <a:r>
              <a:rPr lang="en-US" sz="1400" spc="0" dirty="0" smtClean="0"/>
              <a:t>Jones College</a:t>
            </a:r>
          </a:p>
          <a:p>
            <a:pPr marL="166688" indent="-166688">
              <a:lnSpc>
                <a:spcPts val="1500"/>
              </a:lnSpc>
              <a:spcAft>
                <a:spcPts val="200"/>
              </a:spcAft>
            </a:pPr>
            <a:r>
              <a:rPr lang="en-US" sz="1400" spc="0" dirty="0" smtClean="0"/>
              <a:t>Florida State College at Jacksonville  (FSCJ)</a:t>
            </a:r>
          </a:p>
          <a:p>
            <a:pPr marL="166688" indent="-166688">
              <a:lnSpc>
                <a:spcPts val="1500"/>
              </a:lnSpc>
              <a:spcAft>
                <a:spcPts val="200"/>
              </a:spcAft>
            </a:pPr>
            <a:r>
              <a:rPr lang="en-US" sz="1400" spc="0" dirty="0" smtClean="0"/>
              <a:t>St. Johns River State College   (SJR State )</a:t>
            </a:r>
          </a:p>
          <a:p>
            <a:pPr marL="166688" indent="-166688">
              <a:lnSpc>
                <a:spcPts val="1500"/>
              </a:lnSpc>
              <a:spcAft>
                <a:spcPts val="200"/>
              </a:spcAft>
            </a:pPr>
            <a:r>
              <a:rPr lang="en-US" sz="1400" spc="0" dirty="0" smtClean="0"/>
              <a:t>Webster University</a:t>
            </a:r>
          </a:p>
          <a:p>
            <a:pPr marL="166688" indent="-166688">
              <a:lnSpc>
                <a:spcPts val="1500"/>
              </a:lnSpc>
              <a:spcAft>
                <a:spcPts val="200"/>
              </a:spcAft>
            </a:pPr>
            <a:r>
              <a:rPr lang="en-US" sz="1400" spc="0" dirty="0" smtClean="0"/>
              <a:t>Florida Coastal School of Law</a:t>
            </a:r>
          </a:p>
          <a:p>
            <a:pPr marL="166688" indent="-166688">
              <a:lnSpc>
                <a:spcPts val="1500"/>
              </a:lnSpc>
              <a:spcAft>
                <a:spcPts val="200"/>
              </a:spcAft>
            </a:pPr>
            <a:r>
              <a:rPr lang="en-US" sz="1400" spc="0" dirty="0" smtClean="0"/>
              <a:t>University of Phoenix </a:t>
            </a:r>
          </a:p>
          <a:p>
            <a:pPr marL="168275" lvl="0" indent="-168275">
              <a:lnSpc>
                <a:spcPts val="1500"/>
              </a:lnSpc>
              <a:spcAft>
                <a:spcPts val="200"/>
              </a:spcAft>
            </a:pPr>
            <a:r>
              <a:rPr lang="en-US" sz="1400" spc="0" dirty="0" smtClean="0"/>
              <a:t>Columbia College</a:t>
            </a:r>
          </a:p>
          <a:p>
            <a:pPr marL="168275" lvl="0" indent="-168275">
              <a:lnSpc>
                <a:spcPts val="1500"/>
              </a:lnSpc>
              <a:spcAft>
                <a:spcPts val="200"/>
              </a:spcAft>
            </a:pPr>
            <a:r>
              <a:rPr lang="en-US" sz="1400" spc="0" dirty="0" smtClean="0"/>
              <a:t>Florida Technical College</a:t>
            </a:r>
          </a:p>
          <a:p>
            <a:pPr marL="168275" lvl="0" indent="-168275">
              <a:lnSpc>
                <a:spcPts val="1500"/>
              </a:lnSpc>
              <a:spcAft>
                <a:spcPts val="200"/>
              </a:spcAft>
            </a:pPr>
            <a:r>
              <a:rPr lang="en-US" sz="1400" spc="0" dirty="0" smtClean="0"/>
              <a:t>ITT Technical Institute </a:t>
            </a:r>
          </a:p>
          <a:p>
            <a:pPr marL="168275" lvl="0" indent="-168275">
              <a:lnSpc>
                <a:spcPts val="1500"/>
              </a:lnSpc>
              <a:spcAft>
                <a:spcPts val="200"/>
              </a:spcAft>
            </a:pPr>
            <a:r>
              <a:rPr lang="en-US" sz="1400" spc="0" dirty="0" smtClean="0"/>
              <a:t>First Coast Technical Institute</a:t>
            </a:r>
          </a:p>
          <a:p>
            <a:pPr marL="168275" lvl="0" indent="-168275">
              <a:lnSpc>
                <a:spcPts val="1500"/>
              </a:lnSpc>
              <a:spcAft>
                <a:spcPts val="200"/>
              </a:spcAft>
            </a:pPr>
            <a:r>
              <a:rPr lang="en-US" sz="1400" spc="0" dirty="0" smtClean="0"/>
              <a:t>Florida Metropolitan University</a:t>
            </a:r>
          </a:p>
          <a:p>
            <a:pPr marL="168275" lvl="0" indent="-168275">
              <a:lnSpc>
                <a:spcPts val="1500"/>
              </a:lnSpc>
              <a:spcAft>
                <a:spcPts val="200"/>
              </a:spcAft>
            </a:pPr>
            <a:r>
              <a:rPr lang="en-US" sz="1400" spc="0" dirty="0" smtClean="0"/>
              <a:t>Nova Southeastern</a:t>
            </a:r>
          </a:p>
        </p:txBody>
      </p:sp>
      <p:sp>
        <p:nvSpPr>
          <p:cNvPr id="6" name="Content Placeholder 4"/>
          <p:cNvSpPr txBox="1">
            <a:spLocks/>
          </p:cNvSpPr>
          <p:nvPr/>
        </p:nvSpPr>
        <p:spPr>
          <a:xfrm>
            <a:off x="4343400" y="990600"/>
            <a:ext cx="4267200" cy="1524000"/>
          </a:xfrm>
          <a:prstGeom prst="rect">
            <a:avLst/>
          </a:prstGeom>
        </p:spPr>
        <p:txBody>
          <a:bodyPr vert="horz" lIns="91440" tIns="45720" rIns="91440" bIns="45720" rtlCol="0">
            <a:noAutofit/>
          </a:bodyPr>
          <a:lstStyle/>
          <a:p>
            <a:pPr marL="225425" lvl="0" indent="-225425">
              <a:spcBef>
                <a:spcPct val="20000"/>
              </a:spcBef>
              <a:buClr>
                <a:srgbClr val="F99F34"/>
              </a:buClr>
            </a:pPr>
            <a:r>
              <a:rPr lang="en-US" sz="1600" b="1" dirty="0" smtClean="0">
                <a:solidFill>
                  <a:srgbClr val="008A5E"/>
                </a:solidFill>
                <a:latin typeface="Arial" pitchFamily="34" charset="0"/>
                <a:cs typeface="Arial" pitchFamily="34" charset="0"/>
              </a:rPr>
              <a:t>NORTH FLORIDA</a:t>
            </a:r>
          </a:p>
          <a:p>
            <a:pPr marL="225425" lvl="0" indent="-225425">
              <a:spcBef>
                <a:spcPct val="20000"/>
              </a:spcBef>
              <a:buClr>
                <a:srgbClr val="F99F34"/>
              </a:buClr>
              <a:buFont typeface="Wingdings" pitchFamily="2" charset="2"/>
              <a:buChar char="§"/>
            </a:pPr>
            <a:r>
              <a:rPr lang="en-US" sz="1300" b="1" dirty="0" smtClean="0">
                <a:solidFill>
                  <a:srgbClr val="0069AA"/>
                </a:solidFill>
                <a:latin typeface="Arial" pitchFamily="34" charset="0"/>
                <a:cs typeface="Arial" pitchFamily="34" charset="0"/>
              </a:rPr>
              <a:t>University of Florida (UF)</a:t>
            </a:r>
          </a:p>
          <a:p>
            <a:pPr marL="225425" lvl="0" indent="-225425">
              <a:spcBef>
                <a:spcPct val="20000"/>
              </a:spcBef>
              <a:buClr>
                <a:srgbClr val="F99F34"/>
              </a:buClr>
              <a:buFont typeface="Wingdings" pitchFamily="2" charset="2"/>
              <a:buChar char="§"/>
            </a:pPr>
            <a:r>
              <a:rPr lang="en-US" sz="1300" b="1" dirty="0" smtClean="0">
                <a:solidFill>
                  <a:srgbClr val="0069AA"/>
                </a:solidFill>
                <a:latin typeface="Arial" pitchFamily="34" charset="0"/>
                <a:cs typeface="Arial" pitchFamily="34" charset="0"/>
              </a:rPr>
              <a:t>Florida State University (FSU)</a:t>
            </a:r>
          </a:p>
          <a:p>
            <a:pPr marL="225425" lvl="0" indent="-225425">
              <a:spcBef>
                <a:spcPct val="20000"/>
              </a:spcBef>
              <a:buClr>
                <a:srgbClr val="F99F34"/>
              </a:buClr>
              <a:buFont typeface="Wingdings" pitchFamily="2" charset="2"/>
              <a:buChar char="§"/>
            </a:pPr>
            <a:r>
              <a:rPr lang="en-US" sz="1300" b="1" dirty="0" smtClean="0">
                <a:solidFill>
                  <a:srgbClr val="0069AA"/>
                </a:solidFill>
                <a:latin typeface="Arial" pitchFamily="34" charset="0"/>
                <a:cs typeface="Arial" pitchFamily="34" charset="0"/>
              </a:rPr>
              <a:t>Florida A &amp; M University (FAMU)</a:t>
            </a:r>
            <a:endParaRPr kumimoji="0" lang="en-US" sz="1300" b="1" i="0" u="none" strike="noStrike" kern="1200" cap="none" normalizeH="0" baseline="0" noProof="0" dirty="0">
              <a:ln>
                <a:noFill/>
              </a:ln>
              <a:solidFill>
                <a:srgbClr val="0069AA"/>
              </a:solidFill>
              <a:effectLst/>
              <a:uLnTx/>
              <a:uFillTx/>
              <a:latin typeface="Arial" pitchFamily="34" charset="0"/>
              <a:ea typeface="+mn-ea"/>
              <a:cs typeface="Arial" pitchFamily="34" charset="0"/>
            </a:endParaRPr>
          </a:p>
        </p:txBody>
      </p:sp>
      <p:grpSp>
        <p:nvGrpSpPr>
          <p:cNvPr id="21" name="Group 20"/>
          <p:cNvGrpSpPr/>
          <p:nvPr/>
        </p:nvGrpSpPr>
        <p:grpSpPr>
          <a:xfrm>
            <a:off x="5029200" y="2743200"/>
            <a:ext cx="3886200" cy="2590800"/>
            <a:chOff x="2743200" y="5029200"/>
            <a:chExt cx="3886200" cy="2590800"/>
          </a:xfrm>
          <a:noFill/>
        </p:grpSpPr>
        <p:pic>
          <p:nvPicPr>
            <p:cNvPr id="8" name="Picture 7" descr="DCOB_1916_sm.jpg"/>
            <p:cNvPicPr>
              <a:picLocks noChangeAspect="1"/>
            </p:cNvPicPr>
            <p:nvPr/>
          </p:nvPicPr>
          <p:blipFill>
            <a:blip r:embed="rId3" cstate="print"/>
            <a:stretch>
              <a:fillRect/>
            </a:stretch>
          </p:blipFill>
          <p:spPr>
            <a:xfrm>
              <a:off x="2743200" y="5410200"/>
              <a:ext cx="3314700" cy="2209800"/>
            </a:xfrm>
            <a:prstGeom prst="rect">
              <a:avLst/>
            </a:prstGeom>
            <a:grpFill/>
          </p:spPr>
        </p:pic>
        <p:sp>
          <p:nvSpPr>
            <p:cNvPr id="15" name="TextBox 14"/>
            <p:cNvSpPr txBox="1"/>
            <p:nvPr/>
          </p:nvSpPr>
          <p:spPr>
            <a:xfrm>
              <a:off x="2743200" y="5029200"/>
              <a:ext cx="3886200" cy="307777"/>
            </a:xfrm>
            <a:prstGeom prst="rect">
              <a:avLst/>
            </a:prstGeom>
            <a:grpFill/>
          </p:spPr>
          <p:txBody>
            <a:bodyPr wrap="square" rtlCol="0">
              <a:spAutoFit/>
            </a:bodyPr>
            <a:lstStyle/>
            <a:p>
              <a:r>
                <a:rPr lang="en-US" sz="1400" spc="300" dirty="0" smtClean="0">
                  <a:solidFill>
                    <a:schemeClr val="bg1"/>
                  </a:solidFill>
                  <a:latin typeface="Arial" pitchFamily="34" charset="0"/>
                  <a:cs typeface="Arial" pitchFamily="34" charset="0"/>
                </a:rPr>
                <a:t>JU Davis College of Business</a:t>
              </a:r>
              <a:endParaRPr lang="en-US" sz="1400" spc="300" dirty="0">
                <a:solidFill>
                  <a:schemeClr val="bg1"/>
                </a:solidFill>
                <a:latin typeface="Arial" pitchFamily="34" charset="0"/>
                <a:cs typeface="Arial" pitchFamily="34" charset="0"/>
              </a:endParaRPr>
            </a:p>
          </p:txBody>
        </p:sp>
      </p:grpSp>
      <p:sp>
        <p:nvSpPr>
          <p:cNvPr id="12" name="TextBox 11"/>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17</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UNIVERSITY OF NORTH FLORIDA</a:t>
            </a:r>
            <a:br>
              <a:rPr lang="en-US" dirty="0" smtClean="0"/>
            </a:br>
            <a:r>
              <a:rPr lang="en-US" sz="2000" i="1" spc="300" dirty="0" smtClean="0">
                <a:solidFill>
                  <a:srgbClr val="008A5E"/>
                </a:solidFill>
              </a:rPr>
              <a:t>16,000 Students</a:t>
            </a:r>
            <a:endParaRPr lang="en-US" i="1" spc="300" dirty="0">
              <a:solidFill>
                <a:srgbClr val="008A5E"/>
              </a:solidFill>
            </a:endParaRPr>
          </a:p>
        </p:txBody>
      </p:sp>
      <p:sp>
        <p:nvSpPr>
          <p:cNvPr id="15" name="Content Placeholder 14"/>
          <p:cNvSpPr>
            <a:spLocks noGrp="1"/>
          </p:cNvSpPr>
          <p:nvPr>
            <p:ph idx="1"/>
          </p:nvPr>
        </p:nvSpPr>
        <p:spPr>
          <a:xfrm>
            <a:off x="152400" y="1600200"/>
            <a:ext cx="3962400" cy="4114800"/>
          </a:xfrm>
        </p:spPr>
        <p:txBody>
          <a:bodyPr/>
          <a:lstStyle/>
          <a:p>
            <a:pPr marL="231775" lvl="0" indent="-231775">
              <a:spcAft>
                <a:spcPts val="1200"/>
              </a:spcAft>
              <a:buFont typeface="Wingdings" pitchFamily="2" charset="2"/>
              <a:buChar char="§"/>
            </a:pPr>
            <a:r>
              <a:rPr lang="en-US" b="1" spc="300" dirty="0" smtClean="0">
                <a:solidFill>
                  <a:srgbClr val="0069AA"/>
                </a:solidFill>
              </a:rPr>
              <a:t>Logistics Management Programs Ranked Top in the Nation*</a:t>
            </a:r>
          </a:p>
          <a:p>
            <a:pPr marL="231775" lvl="0" indent="-231775">
              <a:spcAft>
                <a:spcPts val="1200"/>
              </a:spcAft>
              <a:buFont typeface="Wingdings" pitchFamily="2" charset="2"/>
              <a:buChar char="§"/>
            </a:pPr>
            <a:r>
              <a:rPr lang="en-US" b="1" spc="300" dirty="0" smtClean="0">
                <a:solidFill>
                  <a:srgbClr val="0069AA"/>
                </a:solidFill>
              </a:rPr>
              <a:t>Electrical, Mechanical &amp; Civil Engineering </a:t>
            </a:r>
          </a:p>
          <a:p>
            <a:pPr marL="231775" lvl="0" indent="-231775">
              <a:spcAft>
                <a:spcPts val="1200"/>
              </a:spcAft>
              <a:buFont typeface="Wingdings" pitchFamily="2" charset="2"/>
              <a:buChar char="§"/>
            </a:pPr>
            <a:r>
              <a:rPr lang="en-US" b="1" spc="300" dirty="0" smtClean="0">
                <a:solidFill>
                  <a:srgbClr val="0069AA"/>
                </a:solidFill>
              </a:rPr>
              <a:t>Master’s &amp; Doctoral Programs</a:t>
            </a:r>
          </a:p>
          <a:p>
            <a:pPr marL="231775" lvl="0" indent="-231775">
              <a:spcAft>
                <a:spcPts val="1200"/>
              </a:spcAft>
              <a:buFont typeface="Wingdings" pitchFamily="2" charset="2"/>
              <a:buChar char="§"/>
            </a:pPr>
            <a:r>
              <a:rPr lang="en-US" b="1" spc="300" dirty="0" smtClean="0">
                <a:solidFill>
                  <a:srgbClr val="0069AA"/>
                </a:solidFill>
              </a:rPr>
              <a:t>Ranked Among Top Southern Universities for Master’s Programs**</a:t>
            </a:r>
          </a:p>
          <a:p>
            <a:pPr marL="231775" lvl="0" indent="-231775">
              <a:spcAft>
                <a:spcPts val="1200"/>
              </a:spcAft>
              <a:buFont typeface="Wingdings" pitchFamily="2" charset="2"/>
              <a:buChar char="§"/>
            </a:pPr>
            <a:r>
              <a:rPr lang="en-US" b="1" spc="300" dirty="0" smtClean="0">
                <a:solidFill>
                  <a:srgbClr val="0069AA"/>
                </a:solidFill>
              </a:rPr>
              <a:t>Accounting Division Ranked Among Best in U.S.***</a:t>
            </a:r>
          </a:p>
          <a:p>
            <a:pPr>
              <a:spcAft>
                <a:spcPts val="1200"/>
              </a:spcAft>
            </a:pPr>
            <a:endParaRPr lang="en-US" sz="1400" b="1" dirty="0"/>
          </a:p>
        </p:txBody>
      </p:sp>
      <p:sp>
        <p:nvSpPr>
          <p:cNvPr id="10" name="Rectangle 9"/>
          <p:cNvSpPr/>
          <p:nvPr/>
        </p:nvSpPr>
        <p:spPr>
          <a:xfrm>
            <a:off x="1676400" y="5715000"/>
            <a:ext cx="7620000" cy="461665"/>
          </a:xfrm>
          <a:prstGeom prst="rect">
            <a:avLst/>
          </a:prstGeom>
        </p:spPr>
        <p:txBody>
          <a:bodyPr wrap="square">
            <a:spAutoFit/>
          </a:bodyPr>
          <a:lstStyle/>
          <a:p>
            <a:r>
              <a:rPr lang="en-US" sz="800" i="1" dirty="0" smtClean="0">
                <a:solidFill>
                  <a:schemeClr val="bg1">
                    <a:lumMod val="50000"/>
                  </a:schemeClr>
                </a:solidFill>
                <a:latin typeface="Arial Narrow" pitchFamily="34" charset="0"/>
              </a:rPr>
              <a:t>*Source:  Supply Chain Management Review Survey, 2005</a:t>
            </a:r>
          </a:p>
          <a:p>
            <a:r>
              <a:rPr lang="en-US" sz="800" i="1" dirty="0" smtClean="0">
                <a:solidFill>
                  <a:schemeClr val="bg1">
                    <a:lumMod val="50000"/>
                  </a:schemeClr>
                </a:solidFill>
                <a:latin typeface="Arial Narrow" pitchFamily="34" charset="0"/>
              </a:rPr>
              <a:t>**Source:  U.S. News America’s Best Colleges Report, 2007</a:t>
            </a:r>
          </a:p>
          <a:p>
            <a:r>
              <a:rPr lang="en-US" sz="800" i="1" dirty="0" smtClean="0">
                <a:solidFill>
                  <a:schemeClr val="bg1">
                    <a:lumMod val="50000"/>
                  </a:schemeClr>
                </a:solidFill>
                <a:latin typeface="Arial Narrow" pitchFamily="34" charset="0"/>
              </a:rPr>
              <a:t>***Scored Higher on CPA Exam Than Any Other College in Nation</a:t>
            </a:r>
          </a:p>
        </p:txBody>
      </p:sp>
      <p:grpSp>
        <p:nvGrpSpPr>
          <p:cNvPr id="21" name="Group 20"/>
          <p:cNvGrpSpPr/>
          <p:nvPr/>
        </p:nvGrpSpPr>
        <p:grpSpPr>
          <a:xfrm>
            <a:off x="4343400" y="1981200"/>
            <a:ext cx="3952068" cy="3124200"/>
            <a:chOff x="5715000" y="4572000"/>
            <a:chExt cx="3952068" cy="3124200"/>
          </a:xfrm>
          <a:noFill/>
        </p:grpSpPr>
        <p:pic>
          <p:nvPicPr>
            <p:cNvPr id="14" name="Picture 13" descr="unf student union.jpg"/>
            <p:cNvPicPr>
              <a:picLocks noChangeAspect="1"/>
            </p:cNvPicPr>
            <p:nvPr/>
          </p:nvPicPr>
          <p:blipFill>
            <a:blip r:embed="rId2" cstate="print"/>
            <a:srcRect l="7000" t="8833" r="8000" b="10206"/>
            <a:stretch>
              <a:fillRect/>
            </a:stretch>
          </p:blipFill>
          <p:spPr>
            <a:xfrm>
              <a:off x="5715000" y="4953000"/>
              <a:ext cx="3952068" cy="2743200"/>
            </a:xfrm>
            <a:prstGeom prst="rect">
              <a:avLst/>
            </a:prstGeom>
            <a:grpFill/>
          </p:spPr>
        </p:pic>
        <p:sp>
          <p:nvSpPr>
            <p:cNvPr id="18" name="TextBox 17"/>
            <p:cNvSpPr txBox="1"/>
            <p:nvPr/>
          </p:nvSpPr>
          <p:spPr>
            <a:xfrm>
              <a:off x="5715000" y="4572000"/>
              <a:ext cx="3200400" cy="276999"/>
            </a:xfrm>
            <a:prstGeom prst="rect">
              <a:avLst/>
            </a:prstGeom>
            <a:grpFill/>
          </p:spPr>
          <p:txBody>
            <a:bodyPr wrap="square" rtlCol="0">
              <a:spAutoFit/>
            </a:bodyPr>
            <a:lstStyle/>
            <a:p>
              <a:r>
                <a:rPr lang="en-US" sz="1200" spc="300" dirty="0" smtClean="0">
                  <a:solidFill>
                    <a:schemeClr val="bg1"/>
                  </a:solidFill>
                  <a:latin typeface="Arial" pitchFamily="34" charset="0"/>
                  <a:cs typeface="Arial" pitchFamily="34" charset="0"/>
                </a:rPr>
                <a:t>Student Union</a:t>
              </a:r>
              <a:endParaRPr lang="en-US" sz="1200" spc="300" dirty="0">
                <a:solidFill>
                  <a:schemeClr val="bg1"/>
                </a:solidFill>
                <a:latin typeface="Arial" pitchFamily="34" charset="0"/>
                <a:cs typeface="Arial" pitchFamily="34" charset="0"/>
              </a:endParaRPr>
            </a:p>
          </p:txBody>
        </p:sp>
      </p:grpSp>
      <p:sp>
        <p:nvSpPr>
          <p:cNvPr id="8" name="TextBox 7"/>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18</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3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NORTHEAST FLORIDA STATE COLLEGE SYSTEM</a:t>
            </a:r>
            <a:endParaRPr lang="en-US" dirty="0"/>
          </a:p>
        </p:txBody>
      </p:sp>
      <p:sp>
        <p:nvSpPr>
          <p:cNvPr id="5" name="Content Placeholder 4"/>
          <p:cNvSpPr>
            <a:spLocks noGrp="1"/>
          </p:cNvSpPr>
          <p:nvPr>
            <p:ph idx="1"/>
          </p:nvPr>
        </p:nvSpPr>
        <p:spPr/>
        <p:txBody>
          <a:bodyPr anchor="t"/>
          <a:lstStyle/>
          <a:p>
            <a:r>
              <a:rPr lang="en-US" dirty="0" smtClean="0"/>
              <a:t>Florida State College</a:t>
            </a:r>
          </a:p>
          <a:p>
            <a:r>
              <a:rPr lang="en-US" dirty="0" smtClean="0"/>
              <a:t>St. Johns River State College</a:t>
            </a:r>
          </a:p>
          <a:p>
            <a:r>
              <a:rPr lang="en-US" dirty="0" smtClean="0"/>
              <a:t>Combined Enrollment= 83,000</a:t>
            </a:r>
          </a:p>
          <a:p>
            <a:r>
              <a:rPr lang="en-US" dirty="0" smtClean="0"/>
              <a:t>14 Campuses and Learning Centers within One- Hour Commute</a:t>
            </a:r>
          </a:p>
          <a:p>
            <a:r>
              <a:rPr lang="en-US" dirty="0" smtClean="0"/>
              <a:t>Customized Career Training at Low or No Cost</a:t>
            </a:r>
          </a:p>
        </p:txBody>
      </p:sp>
      <p:sp>
        <p:nvSpPr>
          <p:cNvPr id="8" name="TextBox 7"/>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19</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INTERMODAL TRANSPORTATION</a:t>
            </a:r>
            <a:endParaRPr lang="en-US" dirty="0"/>
          </a:p>
        </p:txBody>
      </p:sp>
      <p:grpSp>
        <p:nvGrpSpPr>
          <p:cNvPr id="164" name="Group 2"/>
          <p:cNvGrpSpPr>
            <a:grpSpLocks/>
          </p:cNvGrpSpPr>
          <p:nvPr/>
        </p:nvGrpSpPr>
        <p:grpSpPr bwMode="auto">
          <a:xfrm>
            <a:off x="1676400" y="1366838"/>
            <a:ext cx="5795962" cy="4348162"/>
            <a:chOff x="1869" y="1437"/>
            <a:chExt cx="3651" cy="2739"/>
          </a:xfrm>
        </p:grpSpPr>
        <p:sp>
          <p:nvSpPr>
            <p:cNvPr id="165" name="Rectangle 3"/>
            <p:cNvSpPr>
              <a:spLocks noChangeArrowheads="1"/>
            </p:cNvSpPr>
            <p:nvPr/>
          </p:nvSpPr>
          <p:spPr bwMode="auto">
            <a:xfrm>
              <a:off x="1876" y="1444"/>
              <a:ext cx="3617" cy="2713"/>
            </a:xfrm>
            <a:prstGeom prst="rect">
              <a:avLst/>
            </a:prstGeom>
            <a:gradFill rotWithShape="0">
              <a:gsLst>
                <a:gs pos="0">
                  <a:srgbClr val="3F59AD"/>
                </a:gs>
                <a:gs pos="100000">
                  <a:srgbClr val="9F9FFF"/>
                </a:gs>
              </a:gsLst>
              <a:lin ang="5400000" scaled="1"/>
            </a:gradFill>
            <a:ln w="12700">
              <a:solidFill>
                <a:srgbClr val="000000"/>
              </a:solidFill>
              <a:miter lim="800000"/>
              <a:headEnd/>
              <a:tailEnd/>
            </a:ln>
          </p:spPr>
          <p:txBody>
            <a:bodyPr/>
            <a:lstStyle/>
            <a:p>
              <a:endParaRPr lang="en-US" dirty="0"/>
            </a:p>
          </p:txBody>
        </p:sp>
        <p:sp>
          <p:nvSpPr>
            <p:cNvPr id="166" name="Freeform 4"/>
            <p:cNvSpPr>
              <a:spLocks/>
            </p:cNvSpPr>
            <p:nvPr/>
          </p:nvSpPr>
          <p:spPr bwMode="auto">
            <a:xfrm>
              <a:off x="1872" y="1440"/>
              <a:ext cx="3016" cy="841"/>
            </a:xfrm>
            <a:custGeom>
              <a:avLst/>
              <a:gdLst/>
              <a:ahLst/>
              <a:cxnLst>
                <a:cxn ang="0">
                  <a:pos x="2617" y="576"/>
                </a:cxn>
                <a:cxn ang="0">
                  <a:pos x="2625" y="505"/>
                </a:cxn>
                <a:cxn ang="0">
                  <a:pos x="2632" y="449"/>
                </a:cxn>
                <a:cxn ang="0">
                  <a:pos x="2642" y="401"/>
                </a:cxn>
                <a:cxn ang="0">
                  <a:pos x="2642" y="376"/>
                </a:cxn>
                <a:cxn ang="0">
                  <a:pos x="2642" y="361"/>
                </a:cxn>
                <a:cxn ang="0">
                  <a:pos x="2650" y="353"/>
                </a:cxn>
                <a:cxn ang="0">
                  <a:pos x="2657" y="336"/>
                </a:cxn>
                <a:cxn ang="0">
                  <a:pos x="2665" y="321"/>
                </a:cxn>
                <a:cxn ang="0">
                  <a:pos x="2673" y="313"/>
                </a:cxn>
                <a:cxn ang="0">
                  <a:pos x="2690" y="298"/>
                </a:cxn>
                <a:cxn ang="0">
                  <a:pos x="2713" y="280"/>
                </a:cxn>
                <a:cxn ang="0">
                  <a:pos x="2761" y="250"/>
                </a:cxn>
                <a:cxn ang="0">
                  <a:pos x="2794" y="225"/>
                </a:cxn>
                <a:cxn ang="0">
                  <a:pos x="2817" y="202"/>
                </a:cxn>
                <a:cxn ang="0">
                  <a:pos x="2849" y="184"/>
                </a:cxn>
                <a:cxn ang="0">
                  <a:pos x="2872" y="161"/>
                </a:cxn>
                <a:cxn ang="0">
                  <a:pos x="2913" y="121"/>
                </a:cxn>
                <a:cxn ang="0">
                  <a:pos x="2953" y="81"/>
                </a:cxn>
                <a:cxn ang="0">
                  <a:pos x="2978" y="48"/>
                </a:cxn>
                <a:cxn ang="0">
                  <a:pos x="3001" y="25"/>
                </a:cxn>
                <a:cxn ang="0">
                  <a:pos x="3009" y="10"/>
                </a:cxn>
                <a:cxn ang="0">
                  <a:pos x="0" y="0"/>
                </a:cxn>
                <a:cxn ang="0">
                  <a:pos x="2074" y="841"/>
                </a:cxn>
                <a:cxn ang="0">
                  <a:pos x="2129" y="841"/>
                </a:cxn>
                <a:cxn ang="0">
                  <a:pos x="2177" y="833"/>
                </a:cxn>
                <a:cxn ang="0">
                  <a:pos x="2233" y="816"/>
                </a:cxn>
                <a:cxn ang="0">
                  <a:pos x="2281" y="808"/>
                </a:cxn>
                <a:cxn ang="0">
                  <a:pos x="2329" y="793"/>
                </a:cxn>
                <a:cxn ang="0">
                  <a:pos x="2385" y="778"/>
                </a:cxn>
                <a:cxn ang="0">
                  <a:pos x="2433" y="760"/>
                </a:cxn>
                <a:cxn ang="0">
                  <a:pos x="2473" y="737"/>
                </a:cxn>
                <a:cxn ang="0">
                  <a:pos x="2498" y="720"/>
                </a:cxn>
                <a:cxn ang="0">
                  <a:pos x="2513" y="712"/>
                </a:cxn>
                <a:cxn ang="0">
                  <a:pos x="2536" y="697"/>
                </a:cxn>
                <a:cxn ang="0">
                  <a:pos x="2554" y="682"/>
                </a:cxn>
                <a:cxn ang="0">
                  <a:pos x="2561" y="664"/>
                </a:cxn>
                <a:cxn ang="0">
                  <a:pos x="2584" y="649"/>
                </a:cxn>
                <a:cxn ang="0">
                  <a:pos x="2594" y="634"/>
                </a:cxn>
                <a:cxn ang="0">
                  <a:pos x="2602" y="609"/>
                </a:cxn>
                <a:cxn ang="0">
                  <a:pos x="2609" y="593"/>
                </a:cxn>
                <a:cxn ang="0">
                  <a:pos x="2617" y="576"/>
                </a:cxn>
              </a:cxnLst>
              <a:rect l="0" t="0" r="r" b="b"/>
              <a:pathLst>
                <a:path w="3016" h="841">
                  <a:moveTo>
                    <a:pt x="2617" y="576"/>
                  </a:moveTo>
                  <a:lnTo>
                    <a:pt x="2617" y="576"/>
                  </a:lnTo>
                  <a:lnTo>
                    <a:pt x="2617" y="538"/>
                  </a:lnTo>
                  <a:lnTo>
                    <a:pt x="2625" y="505"/>
                  </a:lnTo>
                  <a:lnTo>
                    <a:pt x="2625" y="472"/>
                  </a:lnTo>
                  <a:lnTo>
                    <a:pt x="2632" y="449"/>
                  </a:lnTo>
                  <a:lnTo>
                    <a:pt x="2632" y="424"/>
                  </a:lnTo>
                  <a:lnTo>
                    <a:pt x="2642" y="401"/>
                  </a:lnTo>
                  <a:lnTo>
                    <a:pt x="2642" y="384"/>
                  </a:lnTo>
                  <a:lnTo>
                    <a:pt x="2642" y="376"/>
                  </a:lnTo>
                  <a:lnTo>
                    <a:pt x="2642" y="369"/>
                  </a:lnTo>
                  <a:lnTo>
                    <a:pt x="2642" y="361"/>
                  </a:lnTo>
                  <a:lnTo>
                    <a:pt x="2650" y="353"/>
                  </a:lnTo>
                  <a:lnTo>
                    <a:pt x="2650" y="353"/>
                  </a:lnTo>
                  <a:lnTo>
                    <a:pt x="2650" y="353"/>
                  </a:lnTo>
                  <a:lnTo>
                    <a:pt x="2657" y="336"/>
                  </a:lnTo>
                  <a:lnTo>
                    <a:pt x="2657" y="328"/>
                  </a:lnTo>
                  <a:lnTo>
                    <a:pt x="2665" y="321"/>
                  </a:lnTo>
                  <a:lnTo>
                    <a:pt x="2665" y="321"/>
                  </a:lnTo>
                  <a:lnTo>
                    <a:pt x="2673" y="313"/>
                  </a:lnTo>
                  <a:lnTo>
                    <a:pt x="2690" y="305"/>
                  </a:lnTo>
                  <a:lnTo>
                    <a:pt x="2690" y="298"/>
                  </a:lnTo>
                  <a:lnTo>
                    <a:pt x="2698" y="288"/>
                  </a:lnTo>
                  <a:lnTo>
                    <a:pt x="2713" y="280"/>
                  </a:lnTo>
                  <a:lnTo>
                    <a:pt x="2738" y="265"/>
                  </a:lnTo>
                  <a:lnTo>
                    <a:pt x="2761" y="250"/>
                  </a:lnTo>
                  <a:lnTo>
                    <a:pt x="2776" y="232"/>
                  </a:lnTo>
                  <a:lnTo>
                    <a:pt x="2794" y="225"/>
                  </a:lnTo>
                  <a:lnTo>
                    <a:pt x="2801" y="217"/>
                  </a:lnTo>
                  <a:lnTo>
                    <a:pt x="2817" y="202"/>
                  </a:lnTo>
                  <a:lnTo>
                    <a:pt x="2834" y="192"/>
                  </a:lnTo>
                  <a:lnTo>
                    <a:pt x="2849" y="184"/>
                  </a:lnTo>
                  <a:lnTo>
                    <a:pt x="2857" y="169"/>
                  </a:lnTo>
                  <a:lnTo>
                    <a:pt x="2872" y="161"/>
                  </a:lnTo>
                  <a:lnTo>
                    <a:pt x="2890" y="144"/>
                  </a:lnTo>
                  <a:lnTo>
                    <a:pt x="2913" y="121"/>
                  </a:lnTo>
                  <a:lnTo>
                    <a:pt x="2930" y="96"/>
                  </a:lnTo>
                  <a:lnTo>
                    <a:pt x="2953" y="81"/>
                  </a:lnTo>
                  <a:lnTo>
                    <a:pt x="2968" y="65"/>
                  </a:lnTo>
                  <a:lnTo>
                    <a:pt x="2978" y="48"/>
                  </a:lnTo>
                  <a:lnTo>
                    <a:pt x="2993" y="40"/>
                  </a:lnTo>
                  <a:lnTo>
                    <a:pt x="3001" y="25"/>
                  </a:lnTo>
                  <a:lnTo>
                    <a:pt x="3009" y="17"/>
                  </a:lnTo>
                  <a:lnTo>
                    <a:pt x="3009" y="10"/>
                  </a:lnTo>
                  <a:lnTo>
                    <a:pt x="3016" y="0"/>
                  </a:lnTo>
                  <a:lnTo>
                    <a:pt x="0" y="0"/>
                  </a:lnTo>
                  <a:lnTo>
                    <a:pt x="0" y="841"/>
                  </a:lnTo>
                  <a:lnTo>
                    <a:pt x="2074" y="841"/>
                  </a:lnTo>
                  <a:lnTo>
                    <a:pt x="2097" y="841"/>
                  </a:lnTo>
                  <a:lnTo>
                    <a:pt x="2129" y="841"/>
                  </a:lnTo>
                  <a:lnTo>
                    <a:pt x="2152" y="833"/>
                  </a:lnTo>
                  <a:lnTo>
                    <a:pt x="2177" y="833"/>
                  </a:lnTo>
                  <a:lnTo>
                    <a:pt x="2193" y="826"/>
                  </a:lnTo>
                  <a:lnTo>
                    <a:pt x="2233" y="816"/>
                  </a:lnTo>
                  <a:lnTo>
                    <a:pt x="2258" y="816"/>
                  </a:lnTo>
                  <a:lnTo>
                    <a:pt x="2281" y="808"/>
                  </a:lnTo>
                  <a:lnTo>
                    <a:pt x="2306" y="801"/>
                  </a:lnTo>
                  <a:lnTo>
                    <a:pt x="2329" y="793"/>
                  </a:lnTo>
                  <a:lnTo>
                    <a:pt x="2362" y="785"/>
                  </a:lnTo>
                  <a:lnTo>
                    <a:pt x="2385" y="778"/>
                  </a:lnTo>
                  <a:lnTo>
                    <a:pt x="2410" y="768"/>
                  </a:lnTo>
                  <a:lnTo>
                    <a:pt x="2433" y="760"/>
                  </a:lnTo>
                  <a:lnTo>
                    <a:pt x="2450" y="745"/>
                  </a:lnTo>
                  <a:lnTo>
                    <a:pt x="2473" y="737"/>
                  </a:lnTo>
                  <a:lnTo>
                    <a:pt x="2488" y="730"/>
                  </a:lnTo>
                  <a:lnTo>
                    <a:pt x="2498" y="720"/>
                  </a:lnTo>
                  <a:lnTo>
                    <a:pt x="2506" y="712"/>
                  </a:lnTo>
                  <a:lnTo>
                    <a:pt x="2513" y="712"/>
                  </a:lnTo>
                  <a:lnTo>
                    <a:pt x="2521" y="705"/>
                  </a:lnTo>
                  <a:lnTo>
                    <a:pt x="2536" y="697"/>
                  </a:lnTo>
                  <a:lnTo>
                    <a:pt x="2536" y="689"/>
                  </a:lnTo>
                  <a:lnTo>
                    <a:pt x="2554" y="682"/>
                  </a:lnTo>
                  <a:lnTo>
                    <a:pt x="2561" y="672"/>
                  </a:lnTo>
                  <a:lnTo>
                    <a:pt x="2561" y="664"/>
                  </a:lnTo>
                  <a:lnTo>
                    <a:pt x="2577" y="664"/>
                  </a:lnTo>
                  <a:lnTo>
                    <a:pt x="2584" y="649"/>
                  </a:lnTo>
                  <a:lnTo>
                    <a:pt x="2594" y="641"/>
                  </a:lnTo>
                  <a:lnTo>
                    <a:pt x="2594" y="634"/>
                  </a:lnTo>
                  <a:lnTo>
                    <a:pt x="2594" y="624"/>
                  </a:lnTo>
                  <a:lnTo>
                    <a:pt x="2602" y="609"/>
                  </a:lnTo>
                  <a:lnTo>
                    <a:pt x="2609" y="609"/>
                  </a:lnTo>
                  <a:lnTo>
                    <a:pt x="2609" y="593"/>
                  </a:lnTo>
                  <a:lnTo>
                    <a:pt x="2617" y="586"/>
                  </a:lnTo>
                  <a:lnTo>
                    <a:pt x="2617" y="576"/>
                  </a:lnTo>
                  <a:close/>
                </a:path>
              </a:pathLst>
            </a:custGeom>
            <a:solidFill>
              <a:srgbClr val="98BD83"/>
            </a:solidFill>
            <a:ln w="9525">
              <a:noFill/>
              <a:round/>
              <a:headEnd/>
              <a:tailEnd/>
            </a:ln>
            <a:effectLst>
              <a:outerShdw dist="35921" dir="2700000" algn="ctr" rotWithShape="0">
                <a:srgbClr val="DDDDDD"/>
              </a:outerShdw>
            </a:effectLst>
          </p:spPr>
          <p:txBody>
            <a:bodyPr/>
            <a:lstStyle/>
            <a:p>
              <a:pPr>
                <a:defRPr/>
              </a:pPr>
              <a:endParaRPr lang="en-US" dirty="0"/>
            </a:p>
          </p:txBody>
        </p:sp>
        <p:sp>
          <p:nvSpPr>
            <p:cNvPr id="167" name="Freeform 5"/>
            <p:cNvSpPr>
              <a:spLocks/>
            </p:cNvSpPr>
            <p:nvPr/>
          </p:nvSpPr>
          <p:spPr bwMode="auto">
            <a:xfrm>
              <a:off x="1895" y="1784"/>
              <a:ext cx="3625" cy="2392"/>
            </a:xfrm>
            <a:custGeom>
              <a:avLst/>
              <a:gdLst/>
              <a:ahLst/>
              <a:cxnLst>
                <a:cxn ang="0">
                  <a:pos x="10" y="1407"/>
                </a:cxn>
                <a:cxn ang="0">
                  <a:pos x="25" y="1359"/>
                </a:cxn>
                <a:cxn ang="0">
                  <a:pos x="58" y="1336"/>
                </a:cxn>
                <a:cxn ang="0">
                  <a:pos x="144" y="1311"/>
                </a:cxn>
                <a:cxn ang="0">
                  <a:pos x="376" y="1273"/>
                </a:cxn>
                <a:cxn ang="0">
                  <a:pos x="465" y="1248"/>
                </a:cxn>
                <a:cxn ang="0">
                  <a:pos x="520" y="1225"/>
                </a:cxn>
                <a:cxn ang="0">
                  <a:pos x="561" y="1167"/>
                </a:cxn>
                <a:cxn ang="0">
                  <a:pos x="616" y="1119"/>
                </a:cxn>
                <a:cxn ang="0">
                  <a:pos x="682" y="1112"/>
                </a:cxn>
                <a:cxn ang="0">
                  <a:pos x="720" y="1129"/>
                </a:cxn>
                <a:cxn ang="0">
                  <a:pos x="760" y="1167"/>
                </a:cxn>
                <a:cxn ang="0">
                  <a:pos x="793" y="1248"/>
                </a:cxn>
                <a:cxn ang="0">
                  <a:pos x="849" y="1384"/>
                </a:cxn>
                <a:cxn ang="0">
                  <a:pos x="889" y="1448"/>
                </a:cxn>
                <a:cxn ang="0">
                  <a:pos x="970" y="1521"/>
                </a:cxn>
                <a:cxn ang="0">
                  <a:pos x="1121" y="1617"/>
                </a:cxn>
                <a:cxn ang="0">
                  <a:pos x="1329" y="1672"/>
                </a:cxn>
                <a:cxn ang="0">
                  <a:pos x="1505" y="1713"/>
                </a:cxn>
                <a:cxn ang="0">
                  <a:pos x="1553" y="1761"/>
                </a:cxn>
                <a:cxn ang="0">
                  <a:pos x="1609" y="1945"/>
                </a:cxn>
                <a:cxn ang="0">
                  <a:pos x="1672" y="2319"/>
                </a:cxn>
                <a:cxn ang="0">
                  <a:pos x="3473" y="1897"/>
                </a:cxn>
                <a:cxn ang="0">
                  <a:pos x="3274" y="1743"/>
                </a:cxn>
                <a:cxn ang="0">
                  <a:pos x="3145" y="1609"/>
                </a:cxn>
                <a:cxn ang="0">
                  <a:pos x="3089" y="1473"/>
                </a:cxn>
                <a:cxn ang="0">
                  <a:pos x="3016" y="1311"/>
                </a:cxn>
                <a:cxn ang="0">
                  <a:pos x="2849" y="1112"/>
                </a:cxn>
                <a:cxn ang="0">
                  <a:pos x="2680" y="896"/>
                </a:cxn>
                <a:cxn ang="0">
                  <a:pos x="2625" y="848"/>
                </a:cxn>
                <a:cxn ang="0">
                  <a:pos x="2546" y="831"/>
                </a:cxn>
                <a:cxn ang="0">
                  <a:pos x="2546" y="831"/>
                </a:cxn>
                <a:cxn ang="0">
                  <a:pos x="2609" y="808"/>
                </a:cxn>
                <a:cxn ang="0">
                  <a:pos x="2617" y="679"/>
                </a:cxn>
                <a:cxn ang="0">
                  <a:pos x="2602" y="528"/>
                </a:cxn>
                <a:cxn ang="0">
                  <a:pos x="2617" y="288"/>
                </a:cxn>
                <a:cxn ang="0">
                  <a:pos x="2609" y="192"/>
                </a:cxn>
                <a:cxn ang="0">
                  <a:pos x="2584" y="151"/>
                </a:cxn>
                <a:cxn ang="0">
                  <a:pos x="2529" y="111"/>
                </a:cxn>
                <a:cxn ang="0">
                  <a:pos x="2433" y="80"/>
                </a:cxn>
                <a:cxn ang="0">
                  <a:pos x="2248" y="32"/>
                </a:cxn>
                <a:cxn ang="0">
                  <a:pos x="2177" y="0"/>
                </a:cxn>
                <a:cxn ang="0">
                  <a:pos x="2129" y="7"/>
                </a:cxn>
                <a:cxn ang="0">
                  <a:pos x="2114" y="40"/>
                </a:cxn>
                <a:cxn ang="0">
                  <a:pos x="2129" y="103"/>
                </a:cxn>
                <a:cxn ang="0">
                  <a:pos x="2200" y="207"/>
                </a:cxn>
                <a:cxn ang="0">
                  <a:pos x="2233" y="255"/>
                </a:cxn>
                <a:cxn ang="0">
                  <a:pos x="2210" y="272"/>
                </a:cxn>
                <a:cxn ang="0">
                  <a:pos x="2200" y="313"/>
                </a:cxn>
                <a:cxn ang="0">
                  <a:pos x="2200" y="416"/>
                </a:cxn>
                <a:cxn ang="0">
                  <a:pos x="2193" y="432"/>
                </a:cxn>
                <a:cxn ang="0">
                  <a:pos x="2129" y="424"/>
                </a:cxn>
                <a:cxn ang="0">
                  <a:pos x="2041" y="416"/>
                </a:cxn>
                <a:cxn ang="0">
                  <a:pos x="2008" y="391"/>
                </a:cxn>
                <a:cxn ang="0">
                  <a:pos x="1993" y="343"/>
                </a:cxn>
                <a:cxn ang="0">
                  <a:pos x="2001" y="313"/>
                </a:cxn>
                <a:cxn ang="0">
                  <a:pos x="1960" y="313"/>
                </a:cxn>
                <a:cxn ang="0">
                  <a:pos x="0" y="1440"/>
                </a:cxn>
              </a:cxnLst>
              <a:rect l="0" t="0" r="r" b="b"/>
              <a:pathLst>
                <a:path w="3625" h="2392">
                  <a:moveTo>
                    <a:pt x="0" y="1440"/>
                  </a:moveTo>
                  <a:lnTo>
                    <a:pt x="0" y="1440"/>
                  </a:lnTo>
                  <a:lnTo>
                    <a:pt x="0" y="1432"/>
                  </a:lnTo>
                  <a:lnTo>
                    <a:pt x="0" y="1432"/>
                  </a:lnTo>
                  <a:lnTo>
                    <a:pt x="0" y="1425"/>
                  </a:lnTo>
                  <a:lnTo>
                    <a:pt x="0" y="1417"/>
                  </a:lnTo>
                  <a:lnTo>
                    <a:pt x="10" y="1407"/>
                  </a:lnTo>
                  <a:lnTo>
                    <a:pt x="10" y="1400"/>
                  </a:lnTo>
                  <a:lnTo>
                    <a:pt x="10" y="1384"/>
                  </a:lnTo>
                  <a:lnTo>
                    <a:pt x="17" y="1384"/>
                  </a:lnTo>
                  <a:lnTo>
                    <a:pt x="17" y="1377"/>
                  </a:lnTo>
                  <a:lnTo>
                    <a:pt x="17" y="1377"/>
                  </a:lnTo>
                  <a:lnTo>
                    <a:pt x="17" y="1369"/>
                  </a:lnTo>
                  <a:lnTo>
                    <a:pt x="25" y="1359"/>
                  </a:lnTo>
                  <a:lnTo>
                    <a:pt x="33" y="1352"/>
                  </a:lnTo>
                  <a:lnTo>
                    <a:pt x="33" y="1352"/>
                  </a:lnTo>
                  <a:lnTo>
                    <a:pt x="40" y="1352"/>
                  </a:lnTo>
                  <a:lnTo>
                    <a:pt x="40" y="1352"/>
                  </a:lnTo>
                  <a:lnTo>
                    <a:pt x="40" y="1344"/>
                  </a:lnTo>
                  <a:lnTo>
                    <a:pt x="48" y="1336"/>
                  </a:lnTo>
                  <a:lnTo>
                    <a:pt x="58" y="1336"/>
                  </a:lnTo>
                  <a:lnTo>
                    <a:pt x="65" y="1328"/>
                  </a:lnTo>
                  <a:lnTo>
                    <a:pt x="73" y="1328"/>
                  </a:lnTo>
                  <a:lnTo>
                    <a:pt x="81" y="1328"/>
                  </a:lnTo>
                  <a:lnTo>
                    <a:pt x="88" y="1321"/>
                  </a:lnTo>
                  <a:lnTo>
                    <a:pt x="96" y="1321"/>
                  </a:lnTo>
                  <a:lnTo>
                    <a:pt x="121" y="1311"/>
                  </a:lnTo>
                  <a:lnTo>
                    <a:pt x="144" y="1311"/>
                  </a:lnTo>
                  <a:lnTo>
                    <a:pt x="169" y="1304"/>
                  </a:lnTo>
                  <a:lnTo>
                    <a:pt x="202" y="1296"/>
                  </a:lnTo>
                  <a:lnTo>
                    <a:pt x="273" y="1296"/>
                  </a:lnTo>
                  <a:lnTo>
                    <a:pt x="298" y="1288"/>
                  </a:lnTo>
                  <a:lnTo>
                    <a:pt x="328" y="1288"/>
                  </a:lnTo>
                  <a:lnTo>
                    <a:pt x="361" y="1280"/>
                  </a:lnTo>
                  <a:lnTo>
                    <a:pt x="376" y="1273"/>
                  </a:lnTo>
                  <a:lnTo>
                    <a:pt x="394" y="1273"/>
                  </a:lnTo>
                  <a:lnTo>
                    <a:pt x="409" y="1273"/>
                  </a:lnTo>
                  <a:lnTo>
                    <a:pt x="424" y="1273"/>
                  </a:lnTo>
                  <a:lnTo>
                    <a:pt x="432" y="1263"/>
                  </a:lnTo>
                  <a:lnTo>
                    <a:pt x="442" y="1256"/>
                  </a:lnTo>
                  <a:lnTo>
                    <a:pt x="449" y="1256"/>
                  </a:lnTo>
                  <a:lnTo>
                    <a:pt x="465" y="1248"/>
                  </a:lnTo>
                  <a:lnTo>
                    <a:pt x="480" y="1248"/>
                  </a:lnTo>
                  <a:lnTo>
                    <a:pt x="480" y="1248"/>
                  </a:lnTo>
                  <a:lnTo>
                    <a:pt x="497" y="1240"/>
                  </a:lnTo>
                  <a:lnTo>
                    <a:pt x="505" y="1232"/>
                  </a:lnTo>
                  <a:lnTo>
                    <a:pt x="505" y="1225"/>
                  </a:lnTo>
                  <a:lnTo>
                    <a:pt x="513" y="1225"/>
                  </a:lnTo>
                  <a:lnTo>
                    <a:pt x="520" y="1225"/>
                  </a:lnTo>
                  <a:lnTo>
                    <a:pt x="520" y="1215"/>
                  </a:lnTo>
                  <a:lnTo>
                    <a:pt x="528" y="1215"/>
                  </a:lnTo>
                  <a:lnTo>
                    <a:pt x="528" y="1208"/>
                  </a:lnTo>
                  <a:lnTo>
                    <a:pt x="538" y="1192"/>
                  </a:lnTo>
                  <a:lnTo>
                    <a:pt x="545" y="1184"/>
                  </a:lnTo>
                  <a:lnTo>
                    <a:pt x="553" y="1177"/>
                  </a:lnTo>
                  <a:lnTo>
                    <a:pt x="561" y="1167"/>
                  </a:lnTo>
                  <a:lnTo>
                    <a:pt x="568" y="1160"/>
                  </a:lnTo>
                  <a:lnTo>
                    <a:pt x="576" y="1152"/>
                  </a:lnTo>
                  <a:lnTo>
                    <a:pt x="586" y="1144"/>
                  </a:lnTo>
                  <a:lnTo>
                    <a:pt x="593" y="1144"/>
                  </a:lnTo>
                  <a:lnTo>
                    <a:pt x="601" y="1136"/>
                  </a:lnTo>
                  <a:lnTo>
                    <a:pt x="609" y="1129"/>
                  </a:lnTo>
                  <a:lnTo>
                    <a:pt x="616" y="1119"/>
                  </a:lnTo>
                  <a:lnTo>
                    <a:pt x="634" y="1119"/>
                  </a:lnTo>
                  <a:lnTo>
                    <a:pt x="634" y="1119"/>
                  </a:lnTo>
                  <a:lnTo>
                    <a:pt x="634" y="1119"/>
                  </a:lnTo>
                  <a:lnTo>
                    <a:pt x="649" y="1119"/>
                  </a:lnTo>
                  <a:lnTo>
                    <a:pt x="657" y="1112"/>
                  </a:lnTo>
                  <a:lnTo>
                    <a:pt x="664" y="1112"/>
                  </a:lnTo>
                  <a:lnTo>
                    <a:pt x="682" y="1112"/>
                  </a:lnTo>
                  <a:lnTo>
                    <a:pt x="682" y="1112"/>
                  </a:lnTo>
                  <a:lnTo>
                    <a:pt x="689" y="1112"/>
                  </a:lnTo>
                  <a:lnTo>
                    <a:pt x="697" y="1119"/>
                  </a:lnTo>
                  <a:lnTo>
                    <a:pt x="697" y="1119"/>
                  </a:lnTo>
                  <a:lnTo>
                    <a:pt x="705" y="1119"/>
                  </a:lnTo>
                  <a:lnTo>
                    <a:pt x="712" y="1119"/>
                  </a:lnTo>
                  <a:lnTo>
                    <a:pt x="720" y="1129"/>
                  </a:lnTo>
                  <a:lnTo>
                    <a:pt x="730" y="1129"/>
                  </a:lnTo>
                  <a:lnTo>
                    <a:pt x="737" y="1136"/>
                  </a:lnTo>
                  <a:lnTo>
                    <a:pt x="737" y="1144"/>
                  </a:lnTo>
                  <a:lnTo>
                    <a:pt x="737" y="1144"/>
                  </a:lnTo>
                  <a:lnTo>
                    <a:pt x="753" y="1152"/>
                  </a:lnTo>
                  <a:lnTo>
                    <a:pt x="753" y="1160"/>
                  </a:lnTo>
                  <a:lnTo>
                    <a:pt x="760" y="1167"/>
                  </a:lnTo>
                  <a:lnTo>
                    <a:pt x="760" y="1167"/>
                  </a:lnTo>
                  <a:lnTo>
                    <a:pt x="760" y="1177"/>
                  </a:lnTo>
                  <a:lnTo>
                    <a:pt x="778" y="1192"/>
                  </a:lnTo>
                  <a:lnTo>
                    <a:pt x="778" y="1192"/>
                  </a:lnTo>
                  <a:lnTo>
                    <a:pt x="785" y="1208"/>
                  </a:lnTo>
                  <a:lnTo>
                    <a:pt x="785" y="1225"/>
                  </a:lnTo>
                  <a:lnTo>
                    <a:pt x="793" y="1248"/>
                  </a:lnTo>
                  <a:lnTo>
                    <a:pt x="808" y="1280"/>
                  </a:lnTo>
                  <a:lnTo>
                    <a:pt x="816" y="1321"/>
                  </a:lnTo>
                  <a:lnTo>
                    <a:pt x="833" y="1352"/>
                  </a:lnTo>
                  <a:lnTo>
                    <a:pt x="841" y="1359"/>
                  </a:lnTo>
                  <a:lnTo>
                    <a:pt x="841" y="1369"/>
                  </a:lnTo>
                  <a:lnTo>
                    <a:pt x="841" y="1377"/>
                  </a:lnTo>
                  <a:lnTo>
                    <a:pt x="849" y="1384"/>
                  </a:lnTo>
                  <a:lnTo>
                    <a:pt x="856" y="1392"/>
                  </a:lnTo>
                  <a:lnTo>
                    <a:pt x="856" y="1400"/>
                  </a:lnTo>
                  <a:lnTo>
                    <a:pt x="864" y="1417"/>
                  </a:lnTo>
                  <a:lnTo>
                    <a:pt x="864" y="1425"/>
                  </a:lnTo>
                  <a:lnTo>
                    <a:pt x="874" y="1432"/>
                  </a:lnTo>
                  <a:lnTo>
                    <a:pt x="881" y="1440"/>
                  </a:lnTo>
                  <a:lnTo>
                    <a:pt x="889" y="1448"/>
                  </a:lnTo>
                  <a:lnTo>
                    <a:pt x="889" y="1455"/>
                  </a:lnTo>
                  <a:lnTo>
                    <a:pt x="897" y="1455"/>
                  </a:lnTo>
                  <a:lnTo>
                    <a:pt x="904" y="1465"/>
                  </a:lnTo>
                  <a:lnTo>
                    <a:pt x="912" y="1480"/>
                  </a:lnTo>
                  <a:lnTo>
                    <a:pt x="929" y="1488"/>
                  </a:lnTo>
                  <a:lnTo>
                    <a:pt x="945" y="1503"/>
                  </a:lnTo>
                  <a:lnTo>
                    <a:pt x="970" y="1521"/>
                  </a:lnTo>
                  <a:lnTo>
                    <a:pt x="985" y="1536"/>
                  </a:lnTo>
                  <a:lnTo>
                    <a:pt x="1041" y="1576"/>
                  </a:lnTo>
                  <a:lnTo>
                    <a:pt x="1056" y="1584"/>
                  </a:lnTo>
                  <a:lnTo>
                    <a:pt x="1073" y="1592"/>
                  </a:lnTo>
                  <a:lnTo>
                    <a:pt x="1089" y="1609"/>
                  </a:lnTo>
                  <a:lnTo>
                    <a:pt x="1104" y="1609"/>
                  </a:lnTo>
                  <a:lnTo>
                    <a:pt x="1121" y="1617"/>
                  </a:lnTo>
                  <a:lnTo>
                    <a:pt x="1144" y="1632"/>
                  </a:lnTo>
                  <a:lnTo>
                    <a:pt x="1162" y="1632"/>
                  </a:lnTo>
                  <a:lnTo>
                    <a:pt x="1177" y="1640"/>
                  </a:lnTo>
                  <a:lnTo>
                    <a:pt x="1217" y="1647"/>
                  </a:lnTo>
                  <a:lnTo>
                    <a:pt x="1258" y="1657"/>
                  </a:lnTo>
                  <a:lnTo>
                    <a:pt x="1296" y="1665"/>
                  </a:lnTo>
                  <a:lnTo>
                    <a:pt x="1329" y="1672"/>
                  </a:lnTo>
                  <a:lnTo>
                    <a:pt x="1369" y="1680"/>
                  </a:lnTo>
                  <a:lnTo>
                    <a:pt x="1402" y="1688"/>
                  </a:lnTo>
                  <a:lnTo>
                    <a:pt x="1442" y="1688"/>
                  </a:lnTo>
                  <a:lnTo>
                    <a:pt x="1473" y="1695"/>
                  </a:lnTo>
                  <a:lnTo>
                    <a:pt x="1480" y="1705"/>
                  </a:lnTo>
                  <a:lnTo>
                    <a:pt x="1498" y="1713"/>
                  </a:lnTo>
                  <a:lnTo>
                    <a:pt x="1505" y="1713"/>
                  </a:lnTo>
                  <a:lnTo>
                    <a:pt x="1513" y="1720"/>
                  </a:lnTo>
                  <a:lnTo>
                    <a:pt x="1521" y="1720"/>
                  </a:lnTo>
                  <a:lnTo>
                    <a:pt x="1528" y="1736"/>
                  </a:lnTo>
                  <a:lnTo>
                    <a:pt x="1538" y="1736"/>
                  </a:lnTo>
                  <a:lnTo>
                    <a:pt x="1546" y="1743"/>
                  </a:lnTo>
                  <a:lnTo>
                    <a:pt x="1546" y="1743"/>
                  </a:lnTo>
                  <a:lnTo>
                    <a:pt x="1553" y="1761"/>
                  </a:lnTo>
                  <a:lnTo>
                    <a:pt x="1561" y="1784"/>
                  </a:lnTo>
                  <a:lnTo>
                    <a:pt x="1576" y="1801"/>
                  </a:lnTo>
                  <a:lnTo>
                    <a:pt x="1586" y="1832"/>
                  </a:lnTo>
                  <a:lnTo>
                    <a:pt x="1594" y="1857"/>
                  </a:lnTo>
                  <a:lnTo>
                    <a:pt x="1601" y="1880"/>
                  </a:lnTo>
                  <a:lnTo>
                    <a:pt x="1609" y="1912"/>
                  </a:lnTo>
                  <a:lnTo>
                    <a:pt x="1609" y="1945"/>
                  </a:lnTo>
                  <a:lnTo>
                    <a:pt x="1617" y="1976"/>
                  </a:lnTo>
                  <a:lnTo>
                    <a:pt x="1634" y="2024"/>
                  </a:lnTo>
                  <a:lnTo>
                    <a:pt x="1634" y="2079"/>
                  </a:lnTo>
                  <a:lnTo>
                    <a:pt x="1649" y="2175"/>
                  </a:lnTo>
                  <a:lnTo>
                    <a:pt x="1657" y="2208"/>
                  </a:lnTo>
                  <a:lnTo>
                    <a:pt x="1665" y="2248"/>
                  </a:lnTo>
                  <a:lnTo>
                    <a:pt x="1672" y="2319"/>
                  </a:lnTo>
                  <a:lnTo>
                    <a:pt x="1690" y="2392"/>
                  </a:lnTo>
                  <a:lnTo>
                    <a:pt x="3625" y="2392"/>
                  </a:lnTo>
                  <a:lnTo>
                    <a:pt x="3625" y="1976"/>
                  </a:lnTo>
                  <a:lnTo>
                    <a:pt x="3602" y="1968"/>
                  </a:lnTo>
                  <a:lnTo>
                    <a:pt x="3554" y="1945"/>
                  </a:lnTo>
                  <a:lnTo>
                    <a:pt x="3521" y="1920"/>
                  </a:lnTo>
                  <a:lnTo>
                    <a:pt x="3473" y="1897"/>
                  </a:lnTo>
                  <a:lnTo>
                    <a:pt x="3458" y="1880"/>
                  </a:lnTo>
                  <a:lnTo>
                    <a:pt x="3433" y="1872"/>
                  </a:lnTo>
                  <a:lnTo>
                    <a:pt x="3385" y="1839"/>
                  </a:lnTo>
                  <a:lnTo>
                    <a:pt x="3362" y="1816"/>
                  </a:lnTo>
                  <a:lnTo>
                    <a:pt x="3337" y="1801"/>
                  </a:lnTo>
                  <a:lnTo>
                    <a:pt x="3297" y="1768"/>
                  </a:lnTo>
                  <a:lnTo>
                    <a:pt x="3274" y="1743"/>
                  </a:lnTo>
                  <a:lnTo>
                    <a:pt x="3249" y="1728"/>
                  </a:lnTo>
                  <a:lnTo>
                    <a:pt x="3233" y="1713"/>
                  </a:lnTo>
                  <a:lnTo>
                    <a:pt x="3208" y="1688"/>
                  </a:lnTo>
                  <a:lnTo>
                    <a:pt x="3193" y="1665"/>
                  </a:lnTo>
                  <a:lnTo>
                    <a:pt x="3178" y="1647"/>
                  </a:lnTo>
                  <a:lnTo>
                    <a:pt x="3153" y="1624"/>
                  </a:lnTo>
                  <a:lnTo>
                    <a:pt x="3145" y="1609"/>
                  </a:lnTo>
                  <a:lnTo>
                    <a:pt x="3130" y="1584"/>
                  </a:lnTo>
                  <a:lnTo>
                    <a:pt x="3130" y="1569"/>
                  </a:lnTo>
                  <a:lnTo>
                    <a:pt x="3122" y="1561"/>
                  </a:lnTo>
                  <a:lnTo>
                    <a:pt x="3105" y="1536"/>
                  </a:lnTo>
                  <a:lnTo>
                    <a:pt x="3105" y="1513"/>
                  </a:lnTo>
                  <a:lnTo>
                    <a:pt x="3097" y="1488"/>
                  </a:lnTo>
                  <a:lnTo>
                    <a:pt x="3089" y="1473"/>
                  </a:lnTo>
                  <a:lnTo>
                    <a:pt x="3082" y="1448"/>
                  </a:lnTo>
                  <a:lnTo>
                    <a:pt x="3082" y="1432"/>
                  </a:lnTo>
                  <a:lnTo>
                    <a:pt x="3057" y="1384"/>
                  </a:lnTo>
                  <a:lnTo>
                    <a:pt x="3049" y="1369"/>
                  </a:lnTo>
                  <a:lnTo>
                    <a:pt x="3034" y="1352"/>
                  </a:lnTo>
                  <a:lnTo>
                    <a:pt x="3026" y="1328"/>
                  </a:lnTo>
                  <a:lnTo>
                    <a:pt x="3016" y="1311"/>
                  </a:lnTo>
                  <a:lnTo>
                    <a:pt x="2993" y="1280"/>
                  </a:lnTo>
                  <a:lnTo>
                    <a:pt x="2968" y="1248"/>
                  </a:lnTo>
                  <a:lnTo>
                    <a:pt x="2953" y="1225"/>
                  </a:lnTo>
                  <a:lnTo>
                    <a:pt x="2920" y="1192"/>
                  </a:lnTo>
                  <a:lnTo>
                    <a:pt x="2897" y="1167"/>
                  </a:lnTo>
                  <a:lnTo>
                    <a:pt x="2872" y="1136"/>
                  </a:lnTo>
                  <a:lnTo>
                    <a:pt x="2849" y="1112"/>
                  </a:lnTo>
                  <a:lnTo>
                    <a:pt x="2809" y="1064"/>
                  </a:lnTo>
                  <a:lnTo>
                    <a:pt x="2794" y="1040"/>
                  </a:lnTo>
                  <a:lnTo>
                    <a:pt x="2769" y="1023"/>
                  </a:lnTo>
                  <a:lnTo>
                    <a:pt x="2761" y="1000"/>
                  </a:lnTo>
                  <a:lnTo>
                    <a:pt x="2746" y="975"/>
                  </a:lnTo>
                  <a:lnTo>
                    <a:pt x="2698" y="919"/>
                  </a:lnTo>
                  <a:lnTo>
                    <a:pt x="2680" y="896"/>
                  </a:lnTo>
                  <a:lnTo>
                    <a:pt x="2665" y="871"/>
                  </a:lnTo>
                  <a:lnTo>
                    <a:pt x="2665" y="864"/>
                  </a:lnTo>
                  <a:lnTo>
                    <a:pt x="2657" y="856"/>
                  </a:lnTo>
                  <a:lnTo>
                    <a:pt x="2650" y="856"/>
                  </a:lnTo>
                  <a:lnTo>
                    <a:pt x="2650" y="856"/>
                  </a:lnTo>
                  <a:lnTo>
                    <a:pt x="2650" y="856"/>
                  </a:lnTo>
                  <a:lnTo>
                    <a:pt x="2625" y="848"/>
                  </a:lnTo>
                  <a:lnTo>
                    <a:pt x="2609" y="848"/>
                  </a:lnTo>
                  <a:lnTo>
                    <a:pt x="2594" y="848"/>
                  </a:lnTo>
                  <a:lnTo>
                    <a:pt x="2584" y="841"/>
                  </a:lnTo>
                  <a:lnTo>
                    <a:pt x="2569" y="841"/>
                  </a:lnTo>
                  <a:lnTo>
                    <a:pt x="2561" y="841"/>
                  </a:lnTo>
                  <a:lnTo>
                    <a:pt x="2554" y="841"/>
                  </a:lnTo>
                  <a:lnTo>
                    <a:pt x="2546" y="831"/>
                  </a:lnTo>
                  <a:lnTo>
                    <a:pt x="2546" y="831"/>
                  </a:lnTo>
                  <a:lnTo>
                    <a:pt x="2536" y="831"/>
                  </a:lnTo>
                  <a:lnTo>
                    <a:pt x="2536" y="831"/>
                  </a:lnTo>
                  <a:lnTo>
                    <a:pt x="2536" y="831"/>
                  </a:lnTo>
                  <a:lnTo>
                    <a:pt x="2536" y="831"/>
                  </a:lnTo>
                  <a:lnTo>
                    <a:pt x="2536" y="831"/>
                  </a:lnTo>
                  <a:lnTo>
                    <a:pt x="2546" y="831"/>
                  </a:lnTo>
                  <a:lnTo>
                    <a:pt x="2546" y="823"/>
                  </a:lnTo>
                  <a:lnTo>
                    <a:pt x="2554" y="823"/>
                  </a:lnTo>
                  <a:lnTo>
                    <a:pt x="2561" y="823"/>
                  </a:lnTo>
                  <a:lnTo>
                    <a:pt x="2561" y="816"/>
                  </a:lnTo>
                  <a:lnTo>
                    <a:pt x="2584" y="816"/>
                  </a:lnTo>
                  <a:lnTo>
                    <a:pt x="2594" y="808"/>
                  </a:lnTo>
                  <a:lnTo>
                    <a:pt x="2609" y="808"/>
                  </a:lnTo>
                  <a:lnTo>
                    <a:pt x="2632" y="808"/>
                  </a:lnTo>
                  <a:lnTo>
                    <a:pt x="2642" y="808"/>
                  </a:lnTo>
                  <a:lnTo>
                    <a:pt x="2642" y="800"/>
                  </a:lnTo>
                  <a:lnTo>
                    <a:pt x="2642" y="793"/>
                  </a:lnTo>
                  <a:lnTo>
                    <a:pt x="2642" y="783"/>
                  </a:lnTo>
                  <a:lnTo>
                    <a:pt x="2625" y="720"/>
                  </a:lnTo>
                  <a:lnTo>
                    <a:pt x="2617" y="679"/>
                  </a:lnTo>
                  <a:lnTo>
                    <a:pt x="2617" y="649"/>
                  </a:lnTo>
                  <a:lnTo>
                    <a:pt x="2609" y="624"/>
                  </a:lnTo>
                  <a:lnTo>
                    <a:pt x="2609" y="608"/>
                  </a:lnTo>
                  <a:lnTo>
                    <a:pt x="2602" y="591"/>
                  </a:lnTo>
                  <a:lnTo>
                    <a:pt x="2602" y="576"/>
                  </a:lnTo>
                  <a:lnTo>
                    <a:pt x="2602" y="543"/>
                  </a:lnTo>
                  <a:lnTo>
                    <a:pt x="2602" y="528"/>
                  </a:lnTo>
                  <a:lnTo>
                    <a:pt x="2602" y="487"/>
                  </a:lnTo>
                  <a:lnTo>
                    <a:pt x="2602" y="447"/>
                  </a:lnTo>
                  <a:lnTo>
                    <a:pt x="2602" y="416"/>
                  </a:lnTo>
                  <a:lnTo>
                    <a:pt x="2609" y="384"/>
                  </a:lnTo>
                  <a:lnTo>
                    <a:pt x="2609" y="351"/>
                  </a:lnTo>
                  <a:lnTo>
                    <a:pt x="2617" y="320"/>
                  </a:lnTo>
                  <a:lnTo>
                    <a:pt x="2617" y="288"/>
                  </a:lnTo>
                  <a:lnTo>
                    <a:pt x="2617" y="265"/>
                  </a:lnTo>
                  <a:lnTo>
                    <a:pt x="2617" y="240"/>
                  </a:lnTo>
                  <a:lnTo>
                    <a:pt x="2617" y="240"/>
                  </a:lnTo>
                  <a:lnTo>
                    <a:pt x="2617" y="224"/>
                  </a:lnTo>
                  <a:lnTo>
                    <a:pt x="2617" y="207"/>
                  </a:lnTo>
                  <a:lnTo>
                    <a:pt x="2617" y="207"/>
                  </a:lnTo>
                  <a:lnTo>
                    <a:pt x="2609" y="192"/>
                  </a:lnTo>
                  <a:lnTo>
                    <a:pt x="2609" y="184"/>
                  </a:lnTo>
                  <a:lnTo>
                    <a:pt x="2602" y="184"/>
                  </a:lnTo>
                  <a:lnTo>
                    <a:pt x="2602" y="169"/>
                  </a:lnTo>
                  <a:lnTo>
                    <a:pt x="2594" y="159"/>
                  </a:lnTo>
                  <a:lnTo>
                    <a:pt x="2594" y="159"/>
                  </a:lnTo>
                  <a:lnTo>
                    <a:pt x="2594" y="151"/>
                  </a:lnTo>
                  <a:lnTo>
                    <a:pt x="2584" y="151"/>
                  </a:lnTo>
                  <a:lnTo>
                    <a:pt x="2577" y="144"/>
                  </a:lnTo>
                  <a:lnTo>
                    <a:pt x="2569" y="136"/>
                  </a:lnTo>
                  <a:lnTo>
                    <a:pt x="2561" y="136"/>
                  </a:lnTo>
                  <a:lnTo>
                    <a:pt x="2554" y="128"/>
                  </a:lnTo>
                  <a:lnTo>
                    <a:pt x="2546" y="121"/>
                  </a:lnTo>
                  <a:lnTo>
                    <a:pt x="2536" y="121"/>
                  </a:lnTo>
                  <a:lnTo>
                    <a:pt x="2529" y="111"/>
                  </a:lnTo>
                  <a:lnTo>
                    <a:pt x="2521" y="103"/>
                  </a:lnTo>
                  <a:lnTo>
                    <a:pt x="2513" y="103"/>
                  </a:lnTo>
                  <a:lnTo>
                    <a:pt x="2498" y="103"/>
                  </a:lnTo>
                  <a:lnTo>
                    <a:pt x="2488" y="96"/>
                  </a:lnTo>
                  <a:lnTo>
                    <a:pt x="2481" y="88"/>
                  </a:lnTo>
                  <a:lnTo>
                    <a:pt x="2458" y="80"/>
                  </a:lnTo>
                  <a:lnTo>
                    <a:pt x="2433" y="80"/>
                  </a:lnTo>
                  <a:lnTo>
                    <a:pt x="2410" y="73"/>
                  </a:lnTo>
                  <a:lnTo>
                    <a:pt x="2362" y="55"/>
                  </a:lnTo>
                  <a:lnTo>
                    <a:pt x="2321" y="55"/>
                  </a:lnTo>
                  <a:lnTo>
                    <a:pt x="2296" y="48"/>
                  </a:lnTo>
                  <a:lnTo>
                    <a:pt x="2273" y="40"/>
                  </a:lnTo>
                  <a:lnTo>
                    <a:pt x="2258" y="32"/>
                  </a:lnTo>
                  <a:lnTo>
                    <a:pt x="2248" y="32"/>
                  </a:lnTo>
                  <a:lnTo>
                    <a:pt x="2233" y="32"/>
                  </a:lnTo>
                  <a:lnTo>
                    <a:pt x="2225" y="25"/>
                  </a:lnTo>
                  <a:lnTo>
                    <a:pt x="2210" y="15"/>
                  </a:lnTo>
                  <a:lnTo>
                    <a:pt x="2200" y="15"/>
                  </a:lnTo>
                  <a:lnTo>
                    <a:pt x="2193" y="7"/>
                  </a:lnTo>
                  <a:lnTo>
                    <a:pt x="2177" y="7"/>
                  </a:lnTo>
                  <a:lnTo>
                    <a:pt x="2177" y="0"/>
                  </a:lnTo>
                  <a:lnTo>
                    <a:pt x="2170" y="0"/>
                  </a:lnTo>
                  <a:lnTo>
                    <a:pt x="2152" y="0"/>
                  </a:lnTo>
                  <a:lnTo>
                    <a:pt x="2152" y="0"/>
                  </a:lnTo>
                  <a:lnTo>
                    <a:pt x="2145" y="0"/>
                  </a:lnTo>
                  <a:lnTo>
                    <a:pt x="2137" y="7"/>
                  </a:lnTo>
                  <a:lnTo>
                    <a:pt x="2129" y="7"/>
                  </a:lnTo>
                  <a:lnTo>
                    <a:pt x="2129" y="7"/>
                  </a:lnTo>
                  <a:lnTo>
                    <a:pt x="2129" y="15"/>
                  </a:lnTo>
                  <a:lnTo>
                    <a:pt x="2122" y="15"/>
                  </a:lnTo>
                  <a:lnTo>
                    <a:pt x="2122" y="25"/>
                  </a:lnTo>
                  <a:lnTo>
                    <a:pt x="2122" y="32"/>
                  </a:lnTo>
                  <a:lnTo>
                    <a:pt x="2114" y="32"/>
                  </a:lnTo>
                  <a:lnTo>
                    <a:pt x="2114" y="32"/>
                  </a:lnTo>
                  <a:lnTo>
                    <a:pt x="2114" y="40"/>
                  </a:lnTo>
                  <a:lnTo>
                    <a:pt x="2114" y="55"/>
                  </a:lnTo>
                  <a:lnTo>
                    <a:pt x="2122" y="55"/>
                  </a:lnTo>
                  <a:lnTo>
                    <a:pt x="2122" y="63"/>
                  </a:lnTo>
                  <a:lnTo>
                    <a:pt x="2122" y="73"/>
                  </a:lnTo>
                  <a:lnTo>
                    <a:pt x="2129" y="80"/>
                  </a:lnTo>
                  <a:lnTo>
                    <a:pt x="2129" y="88"/>
                  </a:lnTo>
                  <a:lnTo>
                    <a:pt x="2129" y="103"/>
                  </a:lnTo>
                  <a:lnTo>
                    <a:pt x="2137" y="111"/>
                  </a:lnTo>
                  <a:lnTo>
                    <a:pt x="2145" y="121"/>
                  </a:lnTo>
                  <a:lnTo>
                    <a:pt x="2152" y="136"/>
                  </a:lnTo>
                  <a:lnTo>
                    <a:pt x="2152" y="144"/>
                  </a:lnTo>
                  <a:lnTo>
                    <a:pt x="2170" y="159"/>
                  </a:lnTo>
                  <a:lnTo>
                    <a:pt x="2177" y="169"/>
                  </a:lnTo>
                  <a:lnTo>
                    <a:pt x="2200" y="207"/>
                  </a:lnTo>
                  <a:lnTo>
                    <a:pt x="2210" y="217"/>
                  </a:lnTo>
                  <a:lnTo>
                    <a:pt x="2210" y="224"/>
                  </a:lnTo>
                  <a:lnTo>
                    <a:pt x="2225" y="240"/>
                  </a:lnTo>
                  <a:lnTo>
                    <a:pt x="2225" y="240"/>
                  </a:lnTo>
                  <a:lnTo>
                    <a:pt x="2225" y="247"/>
                  </a:lnTo>
                  <a:lnTo>
                    <a:pt x="2225" y="247"/>
                  </a:lnTo>
                  <a:lnTo>
                    <a:pt x="2233" y="255"/>
                  </a:lnTo>
                  <a:lnTo>
                    <a:pt x="2225" y="255"/>
                  </a:lnTo>
                  <a:lnTo>
                    <a:pt x="2225" y="255"/>
                  </a:lnTo>
                  <a:lnTo>
                    <a:pt x="2225" y="265"/>
                  </a:lnTo>
                  <a:lnTo>
                    <a:pt x="2225" y="265"/>
                  </a:lnTo>
                  <a:lnTo>
                    <a:pt x="2218" y="265"/>
                  </a:lnTo>
                  <a:lnTo>
                    <a:pt x="2218" y="272"/>
                  </a:lnTo>
                  <a:lnTo>
                    <a:pt x="2210" y="272"/>
                  </a:lnTo>
                  <a:lnTo>
                    <a:pt x="2210" y="280"/>
                  </a:lnTo>
                  <a:lnTo>
                    <a:pt x="2200" y="288"/>
                  </a:lnTo>
                  <a:lnTo>
                    <a:pt x="2200" y="288"/>
                  </a:lnTo>
                  <a:lnTo>
                    <a:pt x="2200" y="295"/>
                  </a:lnTo>
                  <a:lnTo>
                    <a:pt x="2200" y="303"/>
                  </a:lnTo>
                  <a:lnTo>
                    <a:pt x="2200" y="313"/>
                  </a:lnTo>
                  <a:lnTo>
                    <a:pt x="2200" y="313"/>
                  </a:lnTo>
                  <a:lnTo>
                    <a:pt x="2200" y="320"/>
                  </a:lnTo>
                  <a:lnTo>
                    <a:pt x="2200" y="328"/>
                  </a:lnTo>
                  <a:lnTo>
                    <a:pt x="2200" y="343"/>
                  </a:lnTo>
                  <a:lnTo>
                    <a:pt x="2200" y="361"/>
                  </a:lnTo>
                  <a:lnTo>
                    <a:pt x="2200" y="376"/>
                  </a:lnTo>
                  <a:lnTo>
                    <a:pt x="2200" y="409"/>
                  </a:lnTo>
                  <a:lnTo>
                    <a:pt x="2200" y="416"/>
                  </a:lnTo>
                  <a:lnTo>
                    <a:pt x="2200" y="416"/>
                  </a:lnTo>
                  <a:lnTo>
                    <a:pt x="2200" y="424"/>
                  </a:lnTo>
                  <a:lnTo>
                    <a:pt x="2200" y="424"/>
                  </a:lnTo>
                  <a:lnTo>
                    <a:pt x="2200" y="424"/>
                  </a:lnTo>
                  <a:lnTo>
                    <a:pt x="2200" y="432"/>
                  </a:lnTo>
                  <a:lnTo>
                    <a:pt x="2200" y="432"/>
                  </a:lnTo>
                  <a:lnTo>
                    <a:pt x="2193" y="432"/>
                  </a:lnTo>
                  <a:lnTo>
                    <a:pt x="2193" y="432"/>
                  </a:lnTo>
                  <a:lnTo>
                    <a:pt x="2185" y="432"/>
                  </a:lnTo>
                  <a:lnTo>
                    <a:pt x="2177" y="432"/>
                  </a:lnTo>
                  <a:lnTo>
                    <a:pt x="2170" y="424"/>
                  </a:lnTo>
                  <a:lnTo>
                    <a:pt x="2152" y="424"/>
                  </a:lnTo>
                  <a:lnTo>
                    <a:pt x="2145" y="424"/>
                  </a:lnTo>
                  <a:lnTo>
                    <a:pt x="2129" y="424"/>
                  </a:lnTo>
                  <a:lnTo>
                    <a:pt x="2104" y="424"/>
                  </a:lnTo>
                  <a:lnTo>
                    <a:pt x="2097" y="424"/>
                  </a:lnTo>
                  <a:lnTo>
                    <a:pt x="2074" y="424"/>
                  </a:lnTo>
                  <a:lnTo>
                    <a:pt x="2066" y="416"/>
                  </a:lnTo>
                  <a:lnTo>
                    <a:pt x="2049" y="416"/>
                  </a:lnTo>
                  <a:lnTo>
                    <a:pt x="2049" y="416"/>
                  </a:lnTo>
                  <a:lnTo>
                    <a:pt x="2041" y="416"/>
                  </a:lnTo>
                  <a:lnTo>
                    <a:pt x="2033" y="416"/>
                  </a:lnTo>
                  <a:lnTo>
                    <a:pt x="2026" y="409"/>
                  </a:lnTo>
                  <a:lnTo>
                    <a:pt x="2026" y="409"/>
                  </a:lnTo>
                  <a:lnTo>
                    <a:pt x="2026" y="399"/>
                  </a:lnTo>
                  <a:lnTo>
                    <a:pt x="2018" y="391"/>
                  </a:lnTo>
                  <a:lnTo>
                    <a:pt x="2008" y="391"/>
                  </a:lnTo>
                  <a:lnTo>
                    <a:pt x="2008" y="391"/>
                  </a:lnTo>
                  <a:lnTo>
                    <a:pt x="2001" y="384"/>
                  </a:lnTo>
                  <a:lnTo>
                    <a:pt x="2001" y="376"/>
                  </a:lnTo>
                  <a:lnTo>
                    <a:pt x="2001" y="368"/>
                  </a:lnTo>
                  <a:lnTo>
                    <a:pt x="2001" y="361"/>
                  </a:lnTo>
                  <a:lnTo>
                    <a:pt x="1993" y="351"/>
                  </a:lnTo>
                  <a:lnTo>
                    <a:pt x="1993" y="343"/>
                  </a:lnTo>
                  <a:lnTo>
                    <a:pt x="1993" y="343"/>
                  </a:lnTo>
                  <a:lnTo>
                    <a:pt x="1993" y="343"/>
                  </a:lnTo>
                  <a:lnTo>
                    <a:pt x="1993" y="336"/>
                  </a:lnTo>
                  <a:lnTo>
                    <a:pt x="1993" y="328"/>
                  </a:lnTo>
                  <a:lnTo>
                    <a:pt x="2001" y="320"/>
                  </a:lnTo>
                  <a:lnTo>
                    <a:pt x="2001" y="320"/>
                  </a:lnTo>
                  <a:lnTo>
                    <a:pt x="2001" y="313"/>
                  </a:lnTo>
                  <a:lnTo>
                    <a:pt x="2001" y="313"/>
                  </a:lnTo>
                  <a:lnTo>
                    <a:pt x="1993" y="313"/>
                  </a:lnTo>
                  <a:lnTo>
                    <a:pt x="1993" y="313"/>
                  </a:lnTo>
                  <a:lnTo>
                    <a:pt x="1993" y="313"/>
                  </a:lnTo>
                  <a:lnTo>
                    <a:pt x="1978" y="313"/>
                  </a:lnTo>
                  <a:lnTo>
                    <a:pt x="1978" y="313"/>
                  </a:lnTo>
                  <a:lnTo>
                    <a:pt x="1970" y="313"/>
                  </a:lnTo>
                  <a:lnTo>
                    <a:pt x="1960" y="313"/>
                  </a:lnTo>
                  <a:lnTo>
                    <a:pt x="1953" y="313"/>
                  </a:lnTo>
                  <a:lnTo>
                    <a:pt x="1937" y="313"/>
                  </a:lnTo>
                  <a:lnTo>
                    <a:pt x="1786" y="328"/>
                  </a:lnTo>
                  <a:lnTo>
                    <a:pt x="1384" y="368"/>
                  </a:lnTo>
                  <a:lnTo>
                    <a:pt x="785" y="416"/>
                  </a:lnTo>
                  <a:lnTo>
                    <a:pt x="0" y="487"/>
                  </a:lnTo>
                  <a:lnTo>
                    <a:pt x="0" y="1440"/>
                  </a:lnTo>
                  <a:close/>
                </a:path>
              </a:pathLst>
            </a:custGeom>
            <a:gradFill rotWithShape="0">
              <a:gsLst>
                <a:gs pos="0">
                  <a:srgbClr val="66924E"/>
                </a:gs>
                <a:gs pos="100000">
                  <a:srgbClr val="65C765"/>
                </a:gs>
              </a:gsLst>
              <a:lin ang="5400000" scaled="1"/>
            </a:gradFill>
            <a:ln w="34925">
              <a:solidFill>
                <a:srgbClr val="577C42"/>
              </a:solidFill>
              <a:round/>
              <a:headEnd/>
              <a:tailEnd/>
            </a:ln>
            <a:effectLst>
              <a:outerShdw dist="35921" dir="2700000" algn="ctr" rotWithShape="0">
                <a:srgbClr val="DDDDDD"/>
              </a:outerShdw>
            </a:effectLst>
          </p:spPr>
          <p:txBody>
            <a:bodyPr/>
            <a:lstStyle/>
            <a:p>
              <a:pPr>
                <a:defRPr/>
              </a:pPr>
              <a:endParaRPr lang="en-US" dirty="0"/>
            </a:p>
          </p:txBody>
        </p:sp>
        <p:sp>
          <p:nvSpPr>
            <p:cNvPr id="168" name="Rectangle 6"/>
            <p:cNvSpPr>
              <a:spLocks noChangeArrowheads="1"/>
            </p:cNvSpPr>
            <p:nvPr/>
          </p:nvSpPr>
          <p:spPr bwMode="auto">
            <a:xfrm>
              <a:off x="1869" y="1437"/>
              <a:ext cx="3648" cy="2721"/>
            </a:xfrm>
            <a:prstGeom prst="rect">
              <a:avLst/>
            </a:prstGeom>
            <a:noFill/>
            <a:ln w="63500">
              <a:solidFill>
                <a:srgbClr val="550013"/>
              </a:solidFill>
              <a:miter lim="800000"/>
              <a:headEnd/>
              <a:tailEnd/>
            </a:ln>
          </p:spPr>
          <p:txBody>
            <a:bodyPr/>
            <a:lstStyle/>
            <a:p>
              <a:endParaRPr lang="en-US" dirty="0"/>
            </a:p>
          </p:txBody>
        </p:sp>
      </p:grpSp>
      <p:sp>
        <p:nvSpPr>
          <p:cNvPr id="169" name="Text Box 7"/>
          <p:cNvSpPr txBox="1">
            <a:spLocks noChangeArrowheads="1"/>
          </p:cNvSpPr>
          <p:nvPr/>
        </p:nvSpPr>
        <p:spPr bwMode="auto">
          <a:xfrm>
            <a:off x="1681162" y="4357688"/>
            <a:ext cx="1905000" cy="400110"/>
          </a:xfrm>
          <a:prstGeom prst="rect">
            <a:avLst/>
          </a:prstGeom>
          <a:noFill/>
          <a:ln w="9525">
            <a:noFill/>
            <a:miter lim="800000"/>
            <a:headEnd/>
            <a:tailEnd/>
          </a:ln>
        </p:spPr>
        <p:txBody>
          <a:bodyPr>
            <a:spAutoFit/>
          </a:bodyPr>
          <a:lstStyle/>
          <a:p>
            <a:pPr>
              <a:spcBef>
                <a:spcPct val="50000"/>
              </a:spcBef>
            </a:pPr>
            <a:r>
              <a:rPr lang="en-US" sz="2000" dirty="0">
                <a:solidFill>
                  <a:srgbClr val="3A1D00"/>
                </a:solidFill>
                <a:latin typeface="Calibri" pitchFamily="34" charset="0"/>
              </a:rPr>
              <a:t>-</a:t>
            </a:r>
            <a:r>
              <a:rPr lang="en-US" b="1" dirty="0">
                <a:solidFill>
                  <a:srgbClr val="3A1D00"/>
                </a:solidFill>
                <a:latin typeface="Calibri" pitchFamily="34" charset="0"/>
              </a:rPr>
              <a:t>3 Interstates</a:t>
            </a:r>
          </a:p>
        </p:txBody>
      </p:sp>
      <p:grpSp>
        <p:nvGrpSpPr>
          <p:cNvPr id="170" name="Group 8"/>
          <p:cNvGrpSpPr>
            <a:grpSpLocks/>
          </p:cNvGrpSpPr>
          <p:nvPr/>
        </p:nvGrpSpPr>
        <p:grpSpPr bwMode="auto">
          <a:xfrm>
            <a:off x="3509962" y="1338263"/>
            <a:ext cx="3927475" cy="4452937"/>
            <a:chOff x="3024" y="1419"/>
            <a:chExt cx="2474" cy="2805"/>
          </a:xfrm>
        </p:grpSpPr>
        <p:grpSp>
          <p:nvGrpSpPr>
            <p:cNvPr id="171" name="Group 9"/>
            <p:cNvGrpSpPr>
              <a:grpSpLocks/>
            </p:cNvGrpSpPr>
            <p:nvPr/>
          </p:nvGrpSpPr>
          <p:grpSpPr bwMode="auto">
            <a:xfrm>
              <a:off x="3024" y="1419"/>
              <a:ext cx="2474" cy="2709"/>
              <a:chOff x="2400" y="1200"/>
              <a:chExt cx="2474" cy="2709"/>
            </a:xfrm>
          </p:grpSpPr>
          <p:grpSp>
            <p:nvGrpSpPr>
              <p:cNvPr id="185" name="Group 10"/>
              <p:cNvGrpSpPr>
                <a:grpSpLocks/>
              </p:cNvGrpSpPr>
              <p:nvPr/>
            </p:nvGrpSpPr>
            <p:grpSpPr bwMode="auto">
              <a:xfrm>
                <a:off x="2884" y="2352"/>
                <a:ext cx="786" cy="1557"/>
                <a:chOff x="2849" y="2349"/>
                <a:chExt cx="781" cy="1557"/>
              </a:xfrm>
            </p:grpSpPr>
            <p:sp>
              <p:nvSpPr>
                <p:cNvPr id="193" name="Arc 11"/>
                <p:cNvSpPr>
                  <a:spLocks/>
                </p:cNvSpPr>
                <p:nvPr/>
              </p:nvSpPr>
              <p:spPr bwMode="auto">
                <a:xfrm>
                  <a:off x="2849" y="2349"/>
                  <a:ext cx="349" cy="460"/>
                </a:xfrm>
                <a:custGeom>
                  <a:avLst/>
                  <a:gdLst>
                    <a:gd name="T0" fmla="*/ 0 w 21659"/>
                    <a:gd name="T1" fmla="*/ 0 h 21600"/>
                    <a:gd name="T2" fmla="*/ 0 w 21659"/>
                    <a:gd name="T3" fmla="*/ 0 h 21600"/>
                    <a:gd name="T4" fmla="*/ 0 w 21659"/>
                    <a:gd name="T5" fmla="*/ 0 h 21600"/>
                    <a:gd name="T6" fmla="*/ 0 60000 65536"/>
                    <a:gd name="T7" fmla="*/ 0 60000 65536"/>
                    <a:gd name="T8" fmla="*/ 0 60000 65536"/>
                    <a:gd name="T9" fmla="*/ 0 w 21659"/>
                    <a:gd name="T10" fmla="*/ 0 h 21600"/>
                    <a:gd name="T11" fmla="*/ 21659 w 21659"/>
                    <a:gd name="T12" fmla="*/ 21600 h 21600"/>
                  </a:gdLst>
                  <a:ahLst/>
                  <a:cxnLst>
                    <a:cxn ang="T6">
                      <a:pos x="T0" y="T1"/>
                    </a:cxn>
                    <a:cxn ang="T7">
                      <a:pos x="T2" y="T3"/>
                    </a:cxn>
                    <a:cxn ang="T8">
                      <a:pos x="T4" y="T5"/>
                    </a:cxn>
                  </a:cxnLst>
                  <a:rect l="T9" t="T10" r="T11" b="T12"/>
                  <a:pathLst>
                    <a:path w="21659" h="21600" fill="none" extrusionOk="0">
                      <a:moveTo>
                        <a:pt x="0" y="0"/>
                      </a:moveTo>
                      <a:cubicBezTo>
                        <a:pt x="19" y="0"/>
                        <a:pt x="39" y="-1"/>
                        <a:pt x="59" y="0"/>
                      </a:cubicBezTo>
                      <a:cubicBezTo>
                        <a:pt x="11988" y="0"/>
                        <a:pt x="21659" y="9670"/>
                        <a:pt x="21659" y="21600"/>
                      </a:cubicBezTo>
                    </a:path>
                    <a:path w="21659" h="21600" stroke="0" extrusionOk="0">
                      <a:moveTo>
                        <a:pt x="0" y="0"/>
                      </a:moveTo>
                      <a:cubicBezTo>
                        <a:pt x="19" y="0"/>
                        <a:pt x="39" y="-1"/>
                        <a:pt x="59" y="0"/>
                      </a:cubicBezTo>
                      <a:cubicBezTo>
                        <a:pt x="11988" y="0"/>
                        <a:pt x="21659" y="9670"/>
                        <a:pt x="21659" y="21600"/>
                      </a:cubicBezTo>
                      <a:lnTo>
                        <a:pt x="59" y="21600"/>
                      </a:lnTo>
                      <a:close/>
                    </a:path>
                  </a:pathLst>
                </a:custGeom>
                <a:noFill/>
                <a:ln w="38100">
                  <a:solidFill>
                    <a:srgbClr val="361B00"/>
                  </a:solidFill>
                  <a:round/>
                  <a:headEnd/>
                  <a:tailEnd/>
                </a:ln>
              </p:spPr>
              <p:txBody>
                <a:bodyPr/>
                <a:lstStyle/>
                <a:p>
                  <a:endParaRPr lang="en-US" dirty="0"/>
                </a:p>
              </p:txBody>
            </p:sp>
            <p:sp>
              <p:nvSpPr>
                <p:cNvPr id="194" name="Arc 12"/>
                <p:cNvSpPr>
                  <a:spLocks/>
                </p:cNvSpPr>
                <p:nvPr/>
              </p:nvSpPr>
              <p:spPr bwMode="auto">
                <a:xfrm>
                  <a:off x="3198" y="2792"/>
                  <a:ext cx="304" cy="717"/>
                </a:xfrm>
                <a:custGeom>
                  <a:avLst/>
                  <a:gdLst>
                    <a:gd name="T0" fmla="*/ 0 w 21600"/>
                    <a:gd name="T1" fmla="*/ 1 h 21628"/>
                    <a:gd name="T2" fmla="*/ 0 w 21600"/>
                    <a:gd name="T3" fmla="*/ 0 h 21628"/>
                    <a:gd name="T4" fmla="*/ 0 w 21600"/>
                    <a:gd name="T5" fmla="*/ 0 h 21628"/>
                    <a:gd name="T6" fmla="*/ 0 60000 65536"/>
                    <a:gd name="T7" fmla="*/ 0 60000 65536"/>
                    <a:gd name="T8" fmla="*/ 0 60000 65536"/>
                    <a:gd name="T9" fmla="*/ 0 w 21600"/>
                    <a:gd name="T10" fmla="*/ 0 h 21628"/>
                    <a:gd name="T11" fmla="*/ 21600 w 21600"/>
                    <a:gd name="T12" fmla="*/ 21628 h 21628"/>
                  </a:gdLst>
                  <a:ahLst/>
                  <a:cxnLst>
                    <a:cxn ang="T6">
                      <a:pos x="T0" y="T1"/>
                    </a:cxn>
                    <a:cxn ang="T7">
                      <a:pos x="T2" y="T3"/>
                    </a:cxn>
                    <a:cxn ang="T8">
                      <a:pos x="T4" y="T5"/>
                    </a:cxn>
                  </a:cxnLst>
                  <a:rect l="T9" t="T10" r="T11" b="T12"/>
                  <a:pathLst>
                    <a:path w="21600" h="21628" fill="none" extrusionOk="0">
                      <a:moveTo>
                        <a:pt x="21461" y="21627"/>
                      </a:moveTo>
                      <a:cubicBezTo>
                        <a:pt x="9586" y="21551"/>
                        <a:pt x="0" y="11903"/>
                        <a:pt x="0" y="28"/>
                      </a:cubicBezTo>
                      <a:cubicBezTo>
                        <a:pt x="-1" y="18"/>
                        <a:pt x="0" y="9"/>
                        <a:pt x="0" y="0"/>
                      </a:cubicBezTo>
                    </a:path>
                    <a:path w="21600" h="21628" stroke="0" extrusionOk="0">
                      <a:moveTo>
                        <a:pt x="21461" y="21627"/>
                      </a:moveTo>
                      <a:cubicBezTo>
                        <a:pt x="9586" y="21551"/>
                        <a:pt x="0" y="11903"/>
                        <a:pt x="0" y="28"/>
                      </a:cubicBezTo>
                      <a:cubicBezTo>
                        <a:pt x="-1" y="18"/>
                        <a:pt x="0" y="9"/>
                        <a:pt x="0" y="0"/>
                      </a:cubicBezTo>
                      <a:lnTo>
                        <a:pt x="21600" y="28"/>
                      </a:lnTo>
                      <a:close/>
                    </a:path>
                  </a:pathLst>
                </a:custGeom>
                <a:noFill/>
                <a:ln w="38100">
                  <a:solidFill>
                    <a:srgbClr val="361B00"/>
                  </a:solidFill>
                  <a:round/>
                  <a:headEnd/>
                  <a:tailEnd/>
                </a:ln>
              </p:spPr>
              <p:txBody>
                <a:bodyPr/>
                <a:lstStyle/>
                <a:p>
                  <a:endParaRPr lang="en-US" dirty="0"/>
                </a:p>
              </p:txBody>
            </p:sp>
            <p:sp>
              <p:nvSpPr>
                <p:cNvPr id="195" name="Arc 13"/>
                <p:cNvSpPr>
                  <a:spLocks/>
                </p:cNvSpPr>
                <p:nvPr/>
              </p:nvSpPr>
              <p:spPr bwMode="auto">
                <a:xfrm>
                  <a:off x="3473" y="3501"/>
                  <a:ext cx="157" cy="405"/>
                </a:xfrm>
                <a:custGeom>
                  <a:avLst/>
                  <a:gdLst>
                    <a:gd name="T0" fmla="*/ 0 w 21731"/>
                    <a:gd name="T1" fmla="*/ 0 h 21600"/>
                    <a:gd name="T2" fmla="*/ 0 w 21731"/>
                    <a:gd name="T3" fmla="*/ 0 h 21600"/>
                    <a:gd name="T4" fmla="*/ 0 w 21731"/>
                    <a:gd name="T5" fmla="*/ 0 h 21600"/>
                    <a:gd name="T6" fmla="*/ 0 60000 65536"/>
                    <a:gd name="T7" fmla="*/ 0 60000 65536"/>
                    <a:gd name="T8" fmla="*/ 0 60000 65536"/>
                    <a:gd name="T9" fmla="*/ 0 w 21731"/>
                    <a:gd name="T10" fmla="*/ 0 h 21600"/>
                    <a:gd name="T11" fmla="*/ 21731 w 21731"/>
                    <a:gd name="T12" fmla="*/ 21600 h 21600"/>
                  </a:gdLst>
                  <a:ahLst/>
                  <a:cxnLst>
                    <a:cxn ang="T6">
                      <a:pos x="T0" y="T1"/>
                    </a:cxn>
                    <a:cxn ang="T7">
                      <a:pos x="T2" y="T3"/>
                    </a:cxn>
                    <a:cxn ang="T8">
                      <a:pos x="T4" y="T5"/>
                    </a:cxn>
                  </a:cxnLst>
                  <a:rect l="T9" t="T10" r="T11" b="T12"/>
                  <a:pathLst>
                    <a:path w="21731" h="21600" fill="none" extrusionOk="0">
                      <a:moveTo>
                        <a:pt x="0" y="0"/>
                      </a:moveTo>
                      <a:cubicBezTo>
                        <a:pt x="43" y="0"/>
                        <a:pt x="87" y="-1"/>
                        <a:pt x="131" y="0"/>
                      </a:cubicBezTo>
                      <a:cubicBezTo>
                        <a:pt x="12060" y="0"/>
                        <a:pt x="21731" y="9670"/>
                        <a:pt x="21731" y="21600"/>
                      </a:cubicBezTo>
                    </a:path>
                    <a:path w="21731" h="21600" stroke="0" extrusionOk="0">
                      <a:moveTo>
                        <a:pt x="0" y="0"/>
                      </a:moveTo>
                      <a:cubicBezTo>
                        <a:pt x="43" y="0"/>
                        <a:pt x="87" y="-1"/>
                        <a:pt x="131" y="0"/>
                      </a:cubicBezTo>
                      <a:cubicBezTo>
                        <a:pt x="12060" y="0"/>
                        <a:pt x="21731" y="9670"/>
                        <a:pt x="21731" y="21600"/>
                      </a:cubicBezTo>
                      <a:lnTo>
                        <a:pt x="131" y="21600"/>
                      </a:lnTo>
                      <a:close/>
                    </a:path>
                  </a:pathLst>
                </a:custGeom>
                <a:noFill/>
                <a:ln w="38100">
                  <a:solidFill>
                    <a:srgbClr val="361B00"/>
                  </a:solidFill>
                  <a:round/>
                  <a:headEnd/>
                  <a:tailEnd/>
                </a:ln>
              </p:spPr>
              <p:txBody>
                <a:bodyPr/>
                <a:lstStyle/>
                <a:p>
                  <a:endParaRPr lang="en-US" dirty="0"/>
                </a:p>
              </p:txBody>
            </p:sp>
          </p:grpSp>
          <p:sp>
            <p:nvSpPr>
              <p:cNvPr id="186" name="Arc 14"/>
              <p:cNvSpPr>
                <a:spLocks/>
              </p:cNvSpPr>
              <p:nvPr/>
            </p:nvSpPr>
            <p:spPr bwMode="auto">
              <a:xfrm>
                <a:off x="2400" y="1200"/>
                <a:ext cx="556" cy="1154"/>
              </a:xfrm>
              <a:custGeom>
                <a:avLst/>
                <a:gdLst>
                  <a:gd name="T0" fmla="*/ 0 w 21600"/>
                  <a:gd name="T1" fmla="*/ 3 h 21572"/>
                  <a:gd name="T2" fmla="*/ 0 w 21600"/>
                  <a:gd name="T3" fmla="*/ 0 h 21572"/>
                  <a:gd name="T4" fmla="*/ 0 w 21600"/>
                  <a:gd name="T5" fmla="*/ 0 h 21572"/>
                  <a:gd name="T6" fmla="*/ 0 60000 65536"/>
                  <a:gd name="T7" fmla="*/ 0 60000 65536"/>
                  <a:gd name="T8" fmla="*/ 0 60000 65536"/>
                  <a:gd name="T9" fmla="*/ 0 w 21600"/>
                  <a:gd name="T10" fmla="*/ 0 h 21572"/>
                  <a:gd name="T11" fmla="*/ 21600 w 21600"/>
                  <a:gd name="T12" fmla="*/ 21572 h 21572"/>
                </a:gdLst>
                <a:ahLst/>
                <a:cxnLst>
                  <a:cxn ang="T6">
                    <a:pos x="T0" y="T1"/>
                  </a:cxn>
                  <a:cxn ang="T7">
                    <a:pos x="T2" y="T3"/>
                  </a:cxn>
                  <a:cxn ang="T8">
                    <a:pos x="T4" y="T5"/>
                  </a:cxn>
                </a:cxnLst>
                <a:rect l="T9" t="T10" r="T11" b="T12"/>
                <a:pathLst>
                  <a:path w="21600" h="21572" fill="none" extrusionOk="0">
                    <a:moveTo>
                      <a:pt x="20492" y="21571"/>
                    </a:moveTo>
                    <a:cubicBezTo>
                      <a:pt x="9008" y="20981"/>
                      <a:pt x="0" y="11498"/>
                      <a:pt x="0" y="0"/>
                    </a:cubicBezTo>
                  </a:path>
                  <a:path w="21600" h="21572" stroke="0" extrusionOk="0">
                    <a:moveTo>
                      <a:pt x="20492" y="21571"/>
                    </a:moveTo>
                    <a:cubicBezTo>
                      <a:pt x="9008" y="20981"/>
                      <a:pt x="0" y="11498"/>
                      <a:pt x="0" y="0"/>
                    </a:cubicBezTo>
                    <a:lnTo>
                      <a:pt x="21600" y="0"/>
                    </a:lnTo>
                    <a:close/>
                  </a:path>
                </a:pathLst>
              </a:custGeom>
              <a:noFill/>
              <a:ln w="38100">
                <a:solidFill>
                  <a:srgbClr val="361B00"/>
                </a:solidFill>
                <a:round/>
                <a:headEnd/>
                <a:tailEnd/>
              </a:ln>
            </p:spPr>
            <p:txBody>
              <a:bodyPr/>
              <a:lstStyle/>
              <a:p>
                <a:endParaRPr lang="en-US" dirty="0"/>
              </a:p>
            </p:txBody>
          </p:sp>
          <p:grpSp>
            <p:nvGrpSpPr>
              <p:cNvPr id="187" name="Group 15"/>
              <p:cNvGrpSpPr>
                <a:grpSpLocks/>
              </p:cNvGrpSpPr>
              <p:nvPr/>
            </p:nvGrpSpPr>
            <p:grpSpPr bwMode="auto">
              <a:xfrm>
                <a:off x="3696" y="1216"/>
                <a:ext cx="425" cy="944"/>
                <a:chOff x="3708" y="1221"/>
                <a:chExt cx="425" cy="944"/>
              </a:xfrm>
            </p:grpSpPr>
            <p:sp>
              <p:nvSpPr>
                <p:cNvPr id="191" name="Arc 16"/>
                <p:cNvSpPr>
                  <a:spLocks/>
                </p:cNvSpPr>
                <p:nvPr/>
              </p:nvSpPr>
              <p:spPr bwMode="auto">
                <a:xfrm>
                  <a:off x="3708" y="1397"/>
                  <a:ext cx="292" cy="768"/>
                </a:xfrm>
                <a:custGeom>
                  <a:avLst/>
                  <a:gdLst>
                    <a:gd name="T0" fmla="*/ 0 w 21600"/>
                    <a:gd name="T1" fmla="*/ 1 h 21600"/>
                    <a:gd name="T2" fmla="*/ 0 w 21600"/>
                    <a:gd name="T3" fmla="*/ 0 h 21600"/>
                    <a:gd name="T4" fmla="*/ 0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74"/>
                      </a:moveTo>
                      <a:cubicBezTo>
                        <a:pt x="14" y="9682"/>
                        <a:pt x="9636" y="39"/>
                        <a:pt x="21528" y="0"/>
                      </a:cubicBezTo>
                    </a:path>
                    <a:path w="21600" h="21600" stroke="0" extrusionOk="0">
                      <a:moveTo>
                        <a:pt x="0" y="21574"/>
                      </a:moveTo>
                      <a:cubicBezTo>
                        <a:pt x="14" y="9682"/>
                        <a:pt x="9636" y="39"/>
                        <a:pt x="21528" y="0"/>
                      </a:cubicBezTo>
                      <a:lnTo>
                        <a:pt x="21600" y="21600"/>
                      </a:lnTo>
                      <a:close/>
                    </a:path>
                  </a:pathLst>
                </a:custGeom>
                <a:noFill/>
                <a:ln w="38100">
                  <a:solidFill>
                    <a:srgbClr val="361B00"/>
                  </a:solidFill>
                  <a:round/>
                  <a:headEnd/>
                  <a:tailEnd/>
                </a:ln>
              </p:spPr>
              <p:txBody>
                <a:bodyPr/>
                <a:lstStyle/>
                <a:p>
                  <a:endParaRPr lang="en-US" dirty="0"/>
                </a:p>
              </p:txBody>
            </p:sp>
            <p:sp>
              <p:nvSpPr>
                <p:cNvPr id="192" name="Arc 17"/>
                <p:cNvSpPr>
                  <a:spLocks/>
                </p:cNvSpPr>
                <p:nvPr/>
              </p:nvSpPr>
              <p:spPr bwMode="auto">
                <a:xfrm>
                  <a:off x="3980" y="1221"/>
                  <a:ext cx="153" cy="176"/>
                </a:xfrm>
                <a:custGeom>
                  <a:avLst/>
                  <a:gdLst>
                    <a:gd name="T0" fmla="*/ 0 w 21729"/>
                    <a:gd name="T1" fmla="*/ 0 h 21600"/>
                    <a:gd name="T2" fmla="*/ 0 w 21729"/>
                    <a:gd name="T3" fmla="*/ 0 h 21600"/>
                    <a:gd name="T4" fmla="*/ 0 w 21729"/>
                    <a:gd name="T5" fmla="*/ 0 h 21600"/>
                    <a:gd name="T6" fmla="*/ 0 60000 65536"/>
                    <a:gd name="T7" fmla="*/ 0 60000 65536"/>
                    <a:gd name="T8" fmla="*/ 0 60000 65536"/>
                    <a:gd name="T9" fmla="*/ 0 w 21729"/>
                    <a:gd name="T10" fmla="*/ 0 h 21600"/>
                    <a:gd name="T11" fmla="*/ 21729 w 21729"/>
                    <a:gd name="T12" fmla="*/ 21600 h 21600"/>
                  </a:gdLst>
                  <a:ahLst/>
                  <a:cxnLst>
                    <a:cxn ang="T6">
                      <a:pos x="T0" y="T1"/>
                    </a:cxn>
                    <a:cxn ang="T7">
                      <a:pos x="T2" y="T3"/>
                    </a:cxn>
                    <a:cxn ang="T8">
                      <a:pos x="T4" y="T5"/>
                    </a:cxn>
                  </a:cxnLst>
                  <a:rect l="T9" t="T10" r="T11" b="T12"/>
                  <a:pathLst>
                    <a:path w="21729" h="21600" fill="none" extrusionOk="0">
                      <a:moveTo>
                        <a:pt x="21729" y="0"/>
                      </a:moveTo>
                      <a:cubicBezTo>
                        <a:pt x="21729" y="11929"/>
                        <a:pt x="12058" y="21600"/>
                        <a:pt x="129" y="21600"/>
                      </a:cubicBezTo>
                      <a:cubicBezTo>
                        <a:pt x="86" y="21600"/>
                        <a:pt x="43" y="21599"/>
                        <a:pt x="0" y="21599"/>
                      </a:cubicBezTo>
                    </a:path>
                    <a:path w="21729" h="21600" stroke="0" extrusionOk="0">
                      <a:moveTo>
                        <a:pt x="21729" y="0"/>
                      </a:moveTo>
                      <a:cubicBezTo>
                        <a:pt x="21729" y="11929"/>
                        <a:pt x="12058" y="21600"/>
                        <a:pt x="129" y="21600"/>
                      </a:cubicBezTo>
                      <a:cubicBezTo>
                        <a:pt x="86" y="21600"/>
                        <a:pt x="43" y="21599"/>
                        <a:pt x="0" y="21599"/>
                      </a:cubicBezTo>
                      <a:lnTo>
                        <a:pt x="129" y="0"/>
                      </a:lnTo>
                      <a:close/>
                    </a:path>
                  </a:pathLst>
                </a:custGeom>
                <a:noFill/>
                <a:ln w="38100">
                  <a:solidFill>
                    <a:srgbClr val="361B00"/>
                  </a:solidFill>
                  <a:round/>
                  <a:headEnd/>
                  <a:tailEnd/>
                </a:ln>
              </p:spPr>
              <p:txBody>
                <a:bodyPr/>
                <a:lstStyle/>
                <a:p>
                  <a:endParaRPr lang="en-US" dirty="0"/>
                </a:p>
              </p:txBody>
            </p:sp>
          </p:grpSp>
          <p:sp>
            <p:nvSpPr>
              <p:cNvPr id="188" name="Arc 18"/>
              <p:cNvSpPr>
                <a:spLocks/>
              </p:cNvSpPr>
              <p:nvPr/>
            </p:nvSpPr>
            <p:spPr bwMode="auto">
              <a:xfrm>
                <a:off x="3696" y="2112"/>
                <a:ext cx="313" cy="381"/>
              </a:xfrm>
              <a:custGeom>
                <a:avLst/>
                <a:gdLst>
                  <a:gd name="T0" fmla="*/ 0 w 21600"/>
                  <a:gd name="T1" fmla="*/ 0 h 23559"/>
                  <a:gd name="T2" fmla="*/ 0 w 21600"/>
                  <a:gd name="T3" fmla="*/ 0 h 23559"/>
                  <a:gd name="T4" fmla="*/ 0 w 21600"/>
                  <a:gd name="T5" fmla="*/ 0 h 23559"/>
                  <a:gd name="T6" fmla="*/ 0 60000 65536"/>
                  <a:gd name="T7" fmla="*/ 0 60000 65536"/>
                  <a:gd name="T8" fmla="*/ 0 60000 65536"/>
                  <a:gd name="T9" fmla="*/ 0 w 21600"/>
                  <a:gd name="T10" fmla="*/ 0 h 23559"/>
                  <a:gd name="T11" fmla="*/ 21600 w 21600"/>
                  <a:gd name="T12" fmla="*/ 23559 h 23559"/>
                </a:gdLst>
                <a:ahLst/>
                <a:cxnLst>
                  <a:cxn ang="T6">
                    <a:pos x="T0" y="T1"/>
                  </a:cxn>
                  <a:cxn ang="T7">
                    <a:pos x="T2" y="T3"/>
                  </a:cxn>
                  <a:cxn ang="T8">
                    <a:pos x="T4" y="T5"/>
                  </a:cxn>
                </a:cxnLst>
                <a:rect l="T9" t="T10" r="T11" b="T12"/>
                <a:pathLst>
                  <a:path w="21600" h="23559" fill="none" extrusionOk="0">
                    <a:moveTo>
                      <a:pt x="13873" y="23558"/>
                    </a:moveTo>
                    <a:cubicBezTo>
                      <a:pt x="5517" y="20357"/>
                      <a:pt x="0" y="12336"/>
                      <a:pt x="0" y="3388"/>
                    </a:cubicBezTo>
                    <a:cubicBezTo>
                      <a:pt x="-1" y="2253"/>
                      <a:pt x="89" y="1120"/>
                      <a:pt x="267" y="0"/>
                    </a:cubicBezTo>
                  </a:path>
                  <a:path w="21600" h="23559" stroke="0" extrusionOk="0">
                    <a:moveTo>
                      <a:pt x="13873" y="23558"/>
                    </a:moveTo>
                    <a:cubicBezTo>
                      <a:pt x="5517" y="20357"/>
                      <a:pt x="0" y="12336"/>
                      <a:pt x="0" y="3388"/>
                    </a:cubicBezTo>
                    <a:cubicBezTo>
                      <a:pt x="-1" y="2253"/>
                      <a:pt x="89" y="1120"/>
                      <a:pt x="267" y="0"/>
                    </a:cubicBezTo>
                    <a:lnTo>
                      <a:pt x="21600" y="3388"/>
                    </a:lnTo>
                    <a:close/>
                  </a:path>
                </a:pathLst>
              </a:custGeom>
              <a:noFill/>
              <a:ln w="38100">
                <a:solidFill>
                  <a:srgbClr val="361B00"/>
                </a:solidFill>
                <a:round/>
                <a:headEnd/>
                <a:tailEnd/>
              </a:ln>
            </p:spPr>
            <p:txBody>
              <a:bodyPr/>
              <a:lstStyle/>
              <a:p>
                <a:endParaRPr lang="en-US" dirty="0"/>
              </a:p>
            </p:txBody>
          </p:sp>
          <p:sp>
            <p:nvSpPr>
              <p:cNvPr id="189" name="Arc 19"/>
              <p:cNvSpPr>
                <a:spLocks/>
              </p:cNvSpPr>
              <p:nvPr/>
            </p:nvSpPr>
            <p:spPr bwMode="auto">
              <a:xfrm>
                <a:off x="3717" y="2479"/>
                <a:ext cx="420" cy="332"/>
              </a:xfrm>
              <a:custGeom>
                <a:avLst/>
                <a:gdLst>
                  <a:gd name="T0" fmla="*/ 0 w 21600"/>
                  <a:gd name="T1" fmla="*/ 0 h 19899"/>
                  <a:gd name="T2" fmla="*/ 0 w 21600"/>
                  <a:gd name="T3" fmla="*/ 0 h 19899"/>
                  <a:gd name="T4" fmla="*/ 0 w 21600"/>
                  <a:gd name="T5" fmla="*/ 0 h 19899"/>
                  <a:gd name="T6" fmla="*/ 0 60000 65536"/>
                  <a:gd name="T7" fmla="*/ 0 60000 65536"/>
                  <a:gd name="T8" fmla="*/ 0 60000 65536"/>
                  <a:gd name="T9" fmla="*/ 0 w 21600"/>
                  <a:gd name="T10" fmla="*/ 0 h 19899"/>
                  <a:gd name="T11" fmla="*/ 21600 w 21600"/>
                  <a:gd name="T12" fmla="*/ 19899 h 19899"/>
                </a:gdLst>
                <a:ahLst/>
                <a:cxnLst>
                  <a:cxn ang="T6">
                    <a:pos x="T0" y="T1"/>
                  </a:cxn>
                  <a:cxn ang="T7">
                    <a:pos x="T2" y="T3"/>
                  </a:cxn>
                  <a:cxn ang="T8">
                    <a:pos x="T4" y="T5"/>
                  </a:cxn>
                </a:cxnLst>
                <a:rect l="T9" t="T10" r="T11" b="T12"/>
                <a:pathLst>
                  <a:path w="21600" h="19899" fill="none" extrusionOk="0">
                    <a:moveTo>
                      <a:pt x="8402" y="0"/>
                    </a:moveTo>
                    <a:cubicBezTo>
                      <a:pt x="16381" y="3369"/>
                      <a:pt x="21576" y="11179"/>
                      <a:pt x="21599" y="19841"/>
                    </a:cubicBezTo>
                  </a:path>
                  <a:path w="21600" h="19899" stroke="0" extrusionOk="0">
                    <a:moveTo>
                      <a:pt x="8402" y="0"/>
                    </a:moveTo>
                    <a:cubicBezTo>
                      <a:pt x="16381" y="3369"/>
                      <a:pt x="21576" y="11179"/>
                      <a:pt x="21599" y="19841"/>
                    </a:cubicBezTo>
                    <a:lnTo>
                      <a:pt x="0" y="19899"/>
                    </a:lnTo>
                    <a:close/>
                  </a:path>
                </a:pathLst>
              </a:custGeom>
              <a:noFill/>
              <a:ln w="38100">
                <a:solidFill>
                  <a:srgbClr val="361B00"/>
                </a:solidFill>
                <a:round/>
                <a:headEnd/>
                <a:tailEnd/>
              </a:ln>
            </p:spPr>
            <p:txBody>
              <a:bodyPr/>
              <a:lstStyle/>
              <a:p>
                <a:endParaRPr lang="en-US" dirty="0"/>
              </a:p>
            </p:txBody>
          </p:sp>
          <p:sp>
            <p:nvSpPr>
              <p:cNvPr id="190" name="Arc 20"/>
              <p:cNvSpPr>
                <a:spLocks/>
              </p:cNvSpPr>
              <p:nvPr/>
            </p:nvSpPr>
            <p:spPr bwMode="auto">
              <a:xfrm>
                <a:off x="4138" y="2780"/>
                <a:ext cx="736" cy="793"/>
              </a:xfrm>
              <a:custGeom>
                <a:avLst/>
                <a:gdLst>
                  <a:gd name="T0" fmla="*/ 1 w 21600"/>
                  <a:gd name="T1" fmla="*/ 1 h 21600"/>
                  <a:gd name="T2" fmla="*/ 0 w 21600"/>
                  <a:gd name="T3" fmla="*/ 0 h 21600"/>
                  <a:gd name="T4" fmla="*/ 1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543" y="21599"/>
                    </a:moveTo>
                    <a:cubicBezTo>
                      <a:pt x="9635" y="21568"/>
                      <a:pt x="0" y="11907"/>
                      <a:pt x="0" y="0"/>
                    </a:cubicBezTo>
                  </a:path>
                  <a:path w="21600" h="21600" stroke="0" extrusionOk="0">
                    <a:moveTo>
                      <a:pt x="21543" y="21599"/>
                    </a:moveTo>
                    <a:cubicBezTo>
                      <a:pt x="9635" y="21568"/>
                      <a:pt x="0" y="11907"/>
                      <a:pt x="0" y="0"/>
                    </a:cubicBezTo>
                    <a:lnTo>
                      <a:pt x="21600" y="0"/>
                    </a:lnTo>
                    <a:close/>
                  </a:path>
                </a:pathLst>
              </a:custGeom>
              <a:noFill/>
              <a:ln w="38100">
                <a:solidFill>
                  <a:srgbClr val="361B00"/>
                </a:solidFill>
                <a:round/>
                <a:headEnd/>
                <a:tailEnd/>
              </a:ln>
            </p:spPr>
            <p:txBody>
              <a:bodyPr/>
              <a:lstStyle/>
              <a:p>
                <a:endParaRPr lang="en-US" dirty="0"/>
              </a:p>
            </p:txBody>
          </p:sp>
        </p:grpSp>
        <p:pic>
          <p:nvPicPr>
            <p:cNvPr id="172" name="Picture 21" descr="Truck"/>
            <p:cNvPicPr>
              <a:picLocks noChangeAspect="1" noChangeArrowheads="1"/>
            </p:cNvPicPr>
            <p:nvPr/>
          </p:nvPicPr>
          <p:blipFill>
            <a:blip r:embed="rId2" cstate="print"/>
            <a:srcRect/>
            <a:stretch>
              <a:fillRect/>
            </a:stretch>
          </p:blipFill>
          <p:spPr bwMode="auto">
            <a:xfrm>
              <a:off x="3969" y="3510"/>
              <a:ext cx="1119" cy="714"/>
            </a:xfrm>
            <a:prstGeom prst="rect">
              <a:avLst/>
            </a:prstGeom>
            <a:noFill/>
            <a:ln w="9525">
              <a:noFill/>
              <a:miter lim="800000"/>
              <a:headEnd/>
              <a:tailEnd/>
            </a:ln>
          </p:spPr>
        </p:pic>
        <p:grpSp>
          <p:nvGrpSpPr>
            <p:cNvPr id="173" name="Group 22"/>
            <p:cNvGrpSpPr>
              <a:grpSpLocks/>
            </p:cNvGrpSpPr>
            <p:nvPr/>
          </p:nvGrpSpPr>
          <p:grpSpPr bwMode="auto">
            <a:xfrm>
              <a:off x="4464" y="1536"/>
              <a:ext cx="240" cy="240"/>
              <a:chOff x="4201" y="3426"/>
              <a:chExt cx="334" cy="318"/>
            </a:xfrm>
          </p:grpSpPr>
          <p:sp>
            <p:nvSpPr>
              <p:cNvPr id="182" name="Freeform 23"/>
              <p:cNvSpPr>
                <a:spLocks/>
              </p:cNvSpPr>
              <p:nvPr/>
            </p:nvSpPr>
            <p:spPr bwMode="auto">
              <a:xfrm>
                <a:off x="4201" y="3426"/>
                <a:ext cx="334" cy="318"/>
              </a:xfrm>
              <a:custGeom>
                <a:avLst/>
                <a:gdLst>
                  <a:gd name="T0" fmla="*/ 165 w 334"/>
                  <a:gd name="T1" fmla="*/ 3 h 303"/>
                  <a:gd name="T2" fmla="*/ 161 w 334"/>
                  <a:gd name="T3" fmla="*/ 7 h 303"/>
                  <a:gd name="T4" fmla="*/ 154 w 334"/>
                  <a:gd name="T5" fmla="*/ 15 h 303"/>
                  <a:gd name="T6" fmla="*/ 144 w 334"/>
                  <a:gd name="T7" fmla="*/ 21 h 303"/>
                  <a:gd name="T8" fmla="*/ 134 w 334"/>
                  <a:gd name="T9" fmla="*/ 25 h 303"/>
                  <a:gd name="T10" fmla="*/ 125 w 334"/>
                  <a:gd name="T11" fmla="*/ 28 h 303"/>
                  <a:gd name="T12" fmla="*/ 117 w 334"/>
                  <a:gd name="T13" fmla="*/ 30 h 303"/>
                  <a:gd name="T14" fmla="*/ 102 w 334"/>
                  <a:gd name="T15" fmla="*/ 33 h 303"/>
                  <a:gd name="T16" fmla="*/ 88 w 334"/>
                  <a:gd name="T17" fmla="*/ 36 h 303"/>
                  <a:gd name="T18" fmla="*/ 79 w 334"/>
                  <a:gd name="T19" fmla="*/ 36 h 303"/>
                  <a:gd name="T20" fmla="*/ 69 w 334"/>
                  <a:gd name="T21" fmla="*/ 33 h 303"/>
                  <a:gd name="T22" fmla="*/ 56 w 334"/>
                  <a:gd name="T23" fmla="*/ 30 h 303"/>
                  <a:gd name="T24" fmla="*/ 42 w 334"/>
                  <a:gd name="T25" fmla="*/ 27 h 303"/>
                  <a:gd name="T26" fmla="*/ 33 w 334"/>
                  <a:gd name="T27" fmla="*/ 21 h 303"/>
                  <a:gd name="T28" fmla="*/ 19 w 334"/>
                  <a:gd name="T29" fmla="*/ 17 h 303"/>
                  <a:gd name="T30" fmla="*/ 10 w 334"/>
                  <a:gd name="T31" fmla="*/ 7 h 303"/>
                  <a:gd name="T32" fmla="*/ 0 w 334"/>
                  <a:gd name="T33" fmla="*/ 0 h 303"/>
                  <a:gd name="T34" fmla="*/ 0 w 334"/>
                  <a:gd name="T35" fmla="*/ 134 h 303"/>
                  <a:gd name="T36" fmla="*/ 6 w 334"/>
                  <a:gd name="T37" fmla="*/ 164 h 303"/>
                  <a:gd name="T38" fmla="*/ 11 w 334"/>
                  <a:gd name="T39" fmla="*/ 192 h 303"/>
                  <a:gd name="T40" fmla="*/ 23 w 334"/>
                  <a:gd name="T41" fmla="*/ 219 h 303"/>
                  <a:gd name="T42" fmla="*/ 35 w 334"/>
                  <a:gd name="T43" fmla="*/ 239 h 303"/>
                  <a:gd name="T44" fmla="*/ 50 w 334"/>
                  <a:gd name="T45" fmla="*/ 260 h 303"/>
                  <a:gd name="T46" fmla="*/ 63 w 334"/>
                  <a:gd name="T47" fmla="*/ 274 h 303"/>
                  <a:gd name="T48" fmla="*/ 83 w 334"/>
                  <a:gd name="T49" fmla="*/ 293 h 303"/>
                  <a:gd name="T50" fmla="*/ 102 w 334"/>
                  <a:gd name="T51" fmla="*/ 304 h 303"/>
                  <a:gd name="T52" fmla="*/ 125 w 334"/>
                  <a:gd name="T53" fmla="*/ 317 h 303"/>
                  <a:gd name="T54" fmla="*/ 146 w 334"/>
                  <a:gd name="T55" fmla="*/ 327 h 303"/>
                  <a:gd name="T56" fmla="*/ 167 w 334"/>
                  <a:gd name="T57" fmla="*/ 334 h 303"/>
                  <a:gd name="T58" fmla="*/ 184 w 334"/>
                  <a:gd name="T59" fmla="*/ 330 h 303"/>
                  <a:gd name="T60" fmla="*/ 207 w 334"/>
                  <a:gd name="T61" fmla="*/ 319 h 303"/>
                  <a:gd name="T62" fmla="*/ 236 w 334"/>
                  <a:gd name="T63" fmla="*/ 302 h 303"/>
                  <a:gd name="T64" fmla="*/ 255 w 334"/>
                  <a:gd name="T65" fmla="*/ 290 h 303"/>
                  <a:gd name="T66" fmla="*/ 271 w 334"/>
                  <a:gd name="T67" fmla="*/ 274 h 303"/>
                  <a:gd name="T68" fmla="*/ 284 w 334"/>
                  <a:gd name="T69" fmla="*/ 258 h 303"/>
                  <a:gd name="T70" fmla="*/ 299 w 334"/>
                  <a:gd name="T71" fmla="*/ 239 h 303"/>
                  <a:gd name="T72" fmla="*/ 311 w 334"/>
                  <a:gd name="T73" fmla="*/ 217 h 303"/>
                  <a:gd name="T74" fmla="*/ 323 w 334"/>
                  <a:gd name="T75" fmla="*/ 192 h 303"/>
                  <a:gd name="T76" fmla="*/ 328 w 334"/>
                  <a:gd name="T77" fmla="*/ 164 h 303"/>
                  <a:gd name="T78" fmla="*/ 332 w 334"/>
                  <a:gd name="T79" fmla="*/ 134 h 303"/>
                  <a:gd name="T80" fmla="*/ 334 w 334"/>
                  <a:gd name="T81" fmla="*/ 0 h 303"/>
                  <a:gd name="T82" fmla="*/ 324 w 334"/>
                  <a:gd name="T83" fmla="*/ 7 h 303"/>
                  <a:gd name="T84" fmla="*/ 305 w 334"/>
                  <a:gd name="T85" fmla="*/ 21 h 303"/>
                  <a:gd name="T86" fmla="*/ 292 w 334"/>
                  <a:gd name="T87" fmla="*/ 27 h 303"/>
                  <a:gd name="T88" fmla="*/ 273 w 334"/>
                  <a:gd name="T89" fmla="*/ 33 h 303"/>
                  <a:gd name="T90" fmla="*/ 253 w 334"/>
                  <a:gd name="T91" fmla="*/ 36 h 303"/>
                  <a:gd name="T92" fmla="*/ 232 w 334"/>
                  <a:gd name="T93" fmla="*/ 33 h 303"/>
                  <a:gd name="T94" fmla="*/ 215 w 334"/>
                  <a:gd name="T95" fmla="*/ 30 h 303"/>
                  <a:gd name="T96" fmla="*/ 200 w 334"/>
                  <a:gd name="T97" fmla="*/ 25 h 303"/>
                  <a:gd name="T98" fmla="*/ 186 w 334"/>
                  <a:gd name="T99" fmla="*/ 19 h 303"/>
                  <a:gd name="T100" fmla="*/ 171 w 334"/>
                  <a:gd name="T101" fmla="*/ 5 h 3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34"/>
                  <a:gd name="T154" fmla="*/ 0 h 303"/>
                  <a:gd name="T155" fmla="*/ 334 w 334"/>
                  <a:gd name="T156" fmla="*/ 303 h 3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34" h="303">
                    <a:moveTo>
                      <a:pt x="169" y="0"/>
                    </a:moveTo>
                    <a:lnTo>
                      <a:pt x="169" y="0"/>
                    </a:lnTo>
                    <a:lnTo>
                      <a:pt x="167" y="1"/>
                    </a:lnTo>
                    <a:lnTo>
                      <a:pt x="165" y="3"/>
                    </a:lnTo>
                    <a:lnTo>
                      <a:pt x="163" y="5"/>
                    </a:lnTo>
                    <a:lnTo>
                      <a:pt x="161" y="7"/>
                    </a:lnTo>
                    <a:lnTo>
                      <a:pt x="159" y="9"/>
                    </a:lnTo>
                    <a:lnTo>
                      <a:pt x="157" y="11"/>
                    </a:lnTo>
                    <a:lnTo>
                      <a:pt x="155" y="11"/>
                    </a:lnTo>
                    <a:lnTo>
                      <a:pt x="154" y="13"/>
                    </a:lnTo>
                    <a:lnTo>
                      <a:pt x="152" y="15"/>
                    </a:lnTo>
                    <a:lnTo>
                      <a:pt x="148" y="17"/>
                    </a:lnTo>
                    <a:lnTo>
                      <a:pt x="146" y="17"/>
                    </a:lnTo>
                    <a:lnTo>
                      <a:pt x="144" y="19"/>
                    </a:lnTo>
                    <a:lnTo>
                      <a:pt x="142" y="19"/>
                    </a:lnTo>
                    <a:lnTo>
                      <a:pt x="140" y="21"/>
                    </a:lnTo>
                    <a:lnTo>
                      <a:pt x="138" y="21"/>
                    </a:lnTo>
                    <a:lnTo>
                      <a:pt x="134" y="23"/>
                    </a:lnTo>
                    <a:lnTo>
                      <a:pt x="131" y="25"/>
                    </a:lnTo>
                    <a:lnTo>
                      <a:pt x="129" y="25"/>
                    </a:lnTo>
                    <a:lnTo>
                      <a:pt x="125" y="26"/>
                    </a:lnTo>
                    <a:lnTo>
                      <a:pt x="123" y="26"/>
                    </a:lnTo>
                    <a:lnTo>
                      <a:pt x="121" y="28"/>
                    </a:lnTo>
                    <a:lnTo>
                      <a:pt x="117" y="28"/>
                    </a:lnTo>
                    <a:lnTo>
                      <a:pt x="113" y="30"/>
                    </a:lnTo>
                    <a:lnTo>
                      <a:pt x="107" y="30"/>
                    </a:lnTo>
                    <a:lnTo>
                      <a:pt x="106" y="30"/>
                    </a:lnTo>
                    <a:lnTo>
                      <a:pt x="102" y="30"/>
                    </a:lnTo>
                    <a:lnTo>
                      <a:pt x="100" y="32"/>
                    </a:lnTo>
                    <a:lnTo>
                      <a:pt x="94" y="32"/>
                    </a:lnTo>
                    <a:lnTo>
                      <a:pt x="90" y="32"/>
                    </a:lnTo>
                    <a:lnTo>
                      <a:pt x="88" y="32"/>
                    </a:lnTo>
                    <a:lnTo>
                      <a:pt x="84" y="32"/>
                    </a:lnTo>
                    <a:lnTo>
                      <a:pt x="83" y="32"/>
                    </a:lnTo>
                    <a:lnTo>
                      <a:pt x="79" y="32"/>
                    </a:lnTo>
                    <a:lnTo>
                      <a:pt x="77" y="32"/>
                    </a:lnTo>
                    <a:lnTo>
                      <a:pt x="73" y="30"/>
                    </a:lnTo>
                    <a:lnTo>
                      <a:pt x="71" y="30"/>
                    </a:lnTo>
                    <a:lnTo>
                      <a:pt x="69" y="30"/>
                    </a:lnTo>
                    <a:lnTo>
                      <a:pt x="63" y="30"/>
                    </a:lnTo>
                    <a:lnTo>
                      <a:pt x="61" y="28"/>
                    </a:lnTo>
                    <a:lnTo>
                      <a:pt x="58" y="28"/>
                    </a:lnTo>
                    <a:lnTo>
                      <a:pt x="56" y="28"/>
                    </a:lnTo>
                    <a:lnTo>
                      <a:pt x="54" y="26"/>
                    </a:lnTo>
                    <a:lnTo>
                      <a:pt x="52" y="26"/>
                    </a:lnTo>
                    <a:lnTo>
                      <a:pt x="46" y="25"/>
                    </a:lnTo>
                    <a:lnTo>
                      <a:pt x="42" y="25"/>
                    </a:lnTo>
                    <a:lnTo>
                      <a:pt x="40" y="23"/>
                    </a:lnTo>
                    <a:lnTo>
                      <a:pt x="38" y="23"/>
                    </a:lnTo>
                    <a:lnTo>
                      <a:pt x="35" y="21"/>
                    </a:lnTo>
                    <a:lnTo>
                      <a:pt x="33" y="19"/>
                    </a:lnTo>
                    <a:lnTo>
                      <a:pt x="29" y="19"/>
                    </a:lnTo>
                    <a:lnTo>
                      <a:pt x="27" y="17"/>
                    </a:lnTo>
                    <a:lnTo>
                      <a:pt x="23" y="17"/>
                    </a:lnTo>
                    <a:lnTo>
                      <a:pt x="19" y="15"/>
                    </a:lnTo>
                    <a:lnTo>
                      <a:pt x="17" y="13"/>
                    </a:lnTo>
                    <a:lnTo>
                      <a:pt x="15" y="11"/>
                    </a:lnTo>
                    <a:lnTo>
                      <a:pt x="11" y="11"/>
                    </a:lnTo>
                    <a:lnTo>
                      <a:pt x="10" y="7"/>
                    </a:lnTo>
                    <a:lnTo>
                      <a:pt x="6" y="5"/>
                    </a:lnTo>
                    <a:lnTo>
                      <a:pt x="4" y="3"/>
                    </a:lnTo>
                    <a:lnTo>
                      <a:pt x="2" y="1"/>
                    </a:lnTo>
                    <a:lnTo>
                      <a:pt x="0" y="0"/>
                    </a:lnTo>
                    <a:lnTo>
                      <a:pt x="0" y="98"/>
                    </a:lnTo>
                    <a:lnTo>
                      <a:pt x="0" y="105"/>
                    </a:lnTo>
                    <a:lnTo>
                      <a:pt x="0" y="115"/>
                    </a:lnTo>
                    <a:lnTo>
                      <a:pt x="0" y="122"/>
                    </a:lnTo>
                    <a:lnTo>
                      <a:pt x="2" y="128"/>
                    </a:lnTo>
                    <a:lnTo>
                      <a:pt x="4" y="136"/>
                    </a:lnTo>
                    <a:lnTo>
                      <a:pt x="4" y="144"/>
                    </a:lnTo>
                    <a:lnTo>
                      <a:pt x="6" y="149"/>
                    </a:lnTo>
                    <a:lnTo>
                      <a:pt x="8" y="157"/>
                    </a:lnTo>
                    <a:lnTo>
                      <a:pt x="10" y="163"/>
                    </a:lnTo>
                    <a:lnTo>
                      <a:pt x="11" y="169"/>
                    </a:lnTo>
                    <a:lnTo>
                      <a:pt x="11" y="174"/>
                    </a:lnTo>
                    <a:lnTo>
                      <a:pt x="15" y="182"/>
                    </a:lnTo>
                    <a:lnTo>
                      <a:pt x="17" y="188"/>
                    </a:lnTo>
                    <a:lnTo>
                      <a:pt x="21" y="194"/>
                    </a:lnTo>
                    <a:lnTo>
                      <a:pt x="23" y="199"/>
                    </a:lnTo>
                    <a:lnTo>
                      <a:pt x="27" y="201"/>
                    </a:lnTo>
                    <a:lnTo>
                      <a:pt x="29" y="207"/>
                    </a:lnTo>
                    <a:lnTo>
                      <a:pt x="33" y="213"/>
                    </a:lnTo>
                    <a:lnTo>
                      <a:pt x="35" y="217"/>
                    </a:lnTo>
                    <a:lnTo>
                      <a:pt x="38" y="222"/>
                    </a:lnTo>
                    <a:lnTo>
                      <a:pt x="42" y="226"/>
                    </a:lnTo>
                    <a:lnTo>
                      <a:pt x="46" y="232"/>
                    </a:lnTo>
                    <a:lnTo>
                      <a:pt x="50" y="236"/>
                    </a:lnTo>
                    <a:lnTo>
                      <a:pt x="54" y="238"/>
                    </a:lnTo>
                    <a:lnTo>
                      <a:pt x="56" y="242"/>
                    </a:lnTo>
                    <a:lnTo>
                      <a:pt x="59" y="245"/>
                    </a:lnTo>
                    <a:lnTo>
                      <a:pt x="63" y="249"/>
                    </a:lnTo>
                    <a:lnTo>
                      <a:pt x="69" y="253"/>
                    </a:lnTo>
                    <a:lnTo>
                      <a:pt x="77" y="259"/>
                    </a:lnTo>
                    <a:lnTo>
                      <a:pt x="79" y="263"/>
                    </a:lnTo>
                    <a:lnTo>
                      <a:pt x="83" y="266"/>
                    </a:lnTo>
                    <a:lnTo>
                      <a:pt x="88" y="268"/>
                    </a:lnTo>
                    <a:lnTo>
                      <a:pt x="92" y="270"/>
                    </a:lnTo>
                    <a:lnTo>
                      <a:pt x="100" y="274"/>
                    </a:lnTo>
                    <a:lnTo>
                      <a:pt x="102" y="276"/>
                    </a:lnTo>
                    <a:lnTo>
                      <a:pt x="107" y="278"/>
                    </a:lnTo>
                    <a:lnTo>
                      <a:pt x="115" y="284"/>
                    </a:lnTo>
                    <a:lnTo>
                      <a:pt x="123" y="286"/>
                    </a:lnTo>
                    <a:lnTo>
                      <a:pt x="125" y="288"/>
                    </a:lnTo>
                    <a:lnTo>
                      <a:pt x="129" y="290"/>
                    </a:lnTo>
                    <a:lnTo>
                      <a:pt x="136" y="293"/>
                    </a:lnTo>
                    <a:lnTo>
                      <a:pt x="142" y="295"/>
                    </a:lnTo>
                    <a:lnTo>
                      <a:pt x="146" y="297"/>
                    </a:lnTo>
                    <a:lnTo>
                      <a:pt x="152" y="299"/>
                    </a:lnTo>
                    <a:lnTo>
                      <a:pt x="157" y="299"/>
                    </a:lnTo>
                    <a:lnTo>
                      <a:pt x="161" y="301"/>
                    </a:lnTo>
                    <a:lnTo>
                      <a:pt x="167" y="303"/>
                    </a:lnTo>
                    <a:lnTo>
                      <a:pt x="169" y="303"/>
                    </a:lnTo>
                    <a:lnTo>
                      <a:pt x="175" y="301"/>
                    </a:lnTo>
                    <a:lnTo>
                      <a:pt x="184" y="299"/>
                    </a:lnTo>
                    <a:lnTo>
                      <a:pt x="188" y="297"/>
                    </a:lnTo>
                    <a:lnTo>
                      <a:pt x="194" y="295"/>
                    </a:lnTo>
                    <a:lnTo>
                      <a:pt x="200" y="291"/>
                    </a:lnTo>
                    <a:lnTo>
                      <a:pt x="207" y="290"/>
                    </a:lnTo>
                    <a:lnTo>
                      <a:pt x="213" y="286"/>
                    </a:lnTo>
                    <a:lnTo>
                      <a:pt x="221" y="282"/>
                    </a:lnTo>
                    <a:lnTo>
                      <a:pt x="228" y="278"/>
                    </a:lnTo>
                    <a:lnTo>
                      <a:pt x="236" y="274"/>
                    </a:lnTo>
                    <a:lnTo>
                      <a:pt x="238" y="272"/>
                    </a:lnTo>
                    <a:lnTo>
                      <a:pt x="242" y="270"/>
                    </a:lnTo>
                    <a:lnTo>
                      <a:pt x="251" y="265"/>
                    </a:lnTo>
                    <a:lnTo>
                      <a:pt x="255" y="263"/>
                    </a:lnTo>
                    <a:lnTo>
                      <a:pt x="257" y="259"/>
                    </a:lnTo>
                    <a:lnTo>
                      <a:pt x="261" y="255"/>
                    </a:lnTo>
                    <a:lnTo>
                      <a:pt x="267" y="251"/>
                    </a:lnTo>
                    <a:lnTo>
                      <a:pt x="271" y="249"/>
                    </a:lnTo>
                    <a:lnTo>
                      <a:pt x="275" y="245"/>
                    </a:lnTo>
                    <a:lnTo>
                      <a:pt x="278" y="242"/>
                    </a:lnTo>
                    <a:lnTo>
                      <a:pt x="280" y="238"/>
                    </a:lnTo>
                    <a:lnTo>
                      <a:pt x="284" y="234"/>
                    </a:lnTo>
                    <a:lnTo>
                      <a:pt x="288" y="230"/>
                    </a:lnTo>
                    <a:lnTo>
                      <a:pt x="292" y="226"/>
                    </a:lnTo>
                    <a:lnTo>
                      <a:pt x="296" y="222"/>
                    </a:lnTo>
                    <a:lnTo>
                      <a:pt x="299" y="217"/>
                    </a:lnTo>
                    <a:lnTo>
                      <a:pt x="303" y="211"/>
                    </a:lnTo>
                    <a:lnTo>
                      <a:pt x="305" y="207"/>
                    </a:lnTo>
                    <a:lnTo>
                      <a:pt x="307" y="201"/>
                    </a:lnTo>
                    <a:lnTo>
                      <a:pt x="311" y="197"/>
                    </a:lnTo>
                    <a:lnTo>
                      <a:pt x="313" y="192"/>
                    </a:lnTo>
                    <a:lnTo>
                      <a:pt x="317" y="186"/>
                    </a:lnTo>
                    <a:lnTo>
                      <a:pt x="319" y="180"/>
                    </a:lnTo>
                    <a:lnTo>
                      <a:pt x="323" y="174"/>
                    </a:lnTo>
                    <a:lnTo>
                      <a:pt x="324" y="169"/>
                    </a:lnTo>
                    <a:lnTo>
                      <a:pt x="324" y="163"/>
                    </a:lnTo>
                    <a:lnTo>
                      <a:pt x="326" y="157"/>
                    </a:lnTo>
                    <a:lnTo>
                      <a:pt x="328" y="149"/>
                    </a:lnTo>
                    <a:lnTo>
                      <a:pt x="330" y="142"/>
                    </a:lnTo>
                    <a:lnTo>
                      <a:pt x="330" y="136"/>
                    </a:lnTo>
                    <a:lnTo>
                      <a:pt x="332" y="128"/>
                    </a:lnTo>
                    <a:lnTo>
                      <a:pt x="332" y="122"/>
                    </a:lnTo>
                    <a:lnTo>
                      <a:pt x="334" y="113"/>
                    </a:lnTo>
                    <a:lnTo>
                      <a:pt x="334" y="105"/>
                    </a:lnTo>
                    <a:lnTo>
                      <a:pt x="334" y="98"/>
                    </a:lnTo>
                    <a:lnTo>
                      <a:pt x="334" y="0"/>
                    </a:lnTo>
                    <a:lnTo>
                      <a:pt x="332" y="1"/>
                    </a:lnTo>
                    <a:lnTo>
                      <a:pt x="330" y="3"/>
                    </a:lnTo>
                    <a:lnTo>
                      <a:pt x="328" y="5"/>
                    </a:lnTo>
                    <a:lnTo>
                      <a:pt x="324" y="7"/>
                    </a:lnTo>
                    <a:lnTo>
                      <a:pt x="323" y="11"/>
                    </a:lnTo>
                    <a:lnTo>
                      <a:pt x="317" y="13"/>
                    </a:lnTo>
                    <a:lnTo>
                      <a:pt x="311" y="17"/>
                    </a:lnTo>
                    <a:lnTo>
                      <a:pt x="305" y="19"/>
                    </a:lnTo>
                    <a:lnTo>
                      <a:pt x="303" y="19"/>
                    </a:lnTo>
                    <a:lnTo>
                      <a:pt x="299" y="21"/>
                    </a:lnTo>
                    <a:lnTo>
                      <a:pt x="296" y="23"/>
                    </a:lnTo>
                    <a:lnTo>
                      <a:pt x="292" y="25"/>
                    </a:lnTo>
                    <a:lnTo>
                      <a:pt x="284" y="26"/>
                    </a:lnTo>
                    <a:lnTo>
                      <a:pt x="280" y="28"/>
                    </a:lnTo>
                    <a:lnTo>
                      <a:pt x="276" y="28"/>
                    </a:lnTo>
                    <a:lnTo>
                      <a:pt x="273" y="30"/>
                    </a:lnTo>
                    <a:lnTo>
                      <a:pt x="267" y="30"/>
                    </a:lnTo>
                    <a:lnTo>
                      <a:pt x="261" y="30"/>
                    </a:lnTo>
                    <a:lnTo>
                      <a:pt x="257" y="32"/>
                    </a:lnTo>
                    <a:lnTo>
                      <a:pt x="253" y="32"/>
                    </a:lnTo>
                    <a:lnTo>
                      <a:pt x="248" y="32"/>
                    </a:lnTo>
                    <a:lnTo>
                      <a:pt x="242" y="32"/>
                    </a:lnTo>
                    <a:lnTo>
                      <a:pt x="236" y="32"/>
                    </a:lnTo>
                    <a:lnTo>
                      <a:pt x="232" y="30"/>
                    </a:lnTo>
                    <a:lnTo>
                      <a:pt x="228" y="30"/>
                    </a:lnTo>
                    <a:lnTo>
                      <a:pt x="223" y="30"/>
                    </a:lnTo>
                    <a:lnTo>
                      <a:pt x="219" y="28"/>
                    </a:lnTo>
                    <a:lnTo>
                      <a:pt x="215" y="28"/>
                    </a:lnTo>
                    <a:lnTo>
                      <a:pt x="211" y="26"/>
                    </a:lnTo>
                    <a:lnTo>
                      <a:pt x="207" y="25"/>
                    </a:lnTo>
                    <a:lnTo>
                      <a:pt x="203" y="25"/>
                    </a:lnTo>
                    <a:lnTo>
                      <a:pt x="200" y="23"/>
                    </a:lnTo>
                    <a:lnTo>
                      <a:pt x="198" y="21"/>
                    </a:lnTo>
                    <a:lnTo>
                      <a:pt x="194" y="19"/>
                    </a:lnTo>
                    <a:lnTo>
                      <a:pt x="190" y="19"/>
                    </a:lnTo>
                    <a:lnTo>
                      <a:pt x="186" y="17"/>
                    </a:lnTo>
                    <a:lnTo>
                      <a:pt x="182" y="13"/>
                    </a:lnTo>
                    <a:lnTo>
                      <a:pt x="179" y="11"/>
                    </a:lnTo>
                    <a:lnTo>
                      <a:pt x="175" y="7"/>
                    </a:lnTo>
                    <a:lnTo>
                      <a:pt x="171" y="5"/>
                    </a:lnTo>
                    <a:lnTo>
                      <a:pt x="169" y="3"/>
                    </a:lnTo>
                    <a:lnTo>
                      <a:pt x="169" y="1"/>
                    </a:lnTo>
                    <a:lnTo>
                      <a:pt x="169" y="0"/>
                    </a:lnTo>
                    <a:close/>
                  </a:path>
                </a:pathLst>
              </a:custGeom>
              <a:solidFill>
                <a:srgbClr val="003A9C"/>
              </a:solidFill>
              <a:ln w="3175">
                <a:solidFill>
                  <a:srgbClr val="000000"/>
                </a:solidFill>
                <a:round/>
                <a:headEnd/>
                <a:tailEnd/>
              </a:ln>
            </p:spPr>
            <p:txBody>
              <a:bodyPr/>
              <a:lstStyle/>
              <a:p>
                <a:endParaRPr lang="en-US" dirty="0"/>
              </a:p>
            </p:txBody>
          </p:sp>
          <p:sp>
            <p:nvSpPr>
              <p:cNvPr id="183" name="Freeform 24"/>
              <p:cNvSpPr>
                <a:spLocks/>
              </p:cNvSpPr>
              <p:nvPr/>
            </p:nvSpPr>
            <p:spPr bwMode="auto">
              <a:xfrm>
                <a:off x="4201" y="3426"/>
                <a:ext cx="334" cy="98"/>
              </a:xfrm>
              <a:custGeom>
                <a:avLst/>
                <a:gdLst>
                  <a:gd name="T0" fmla="*/ 169 w 334"/>
                  <a:gd name="T1" fmla="*/ 0 h 98"/>
                  <a:gd name="T2" fmla="*/ 167 w 334"/>
                  <a:gd name="T3" fmla="*/ 3 h 98"/>
                  <a:gd name="T4" fmla="*/ 165 w 334"/>
                  <a:gd name="T5" fmla="*/ 5 h 98"/>
                  <a:gd name="T6" fmla="*/ 161 w 334"/>
                  <a:gd name="T7" fmla="*/ 7 h 98"/>
                  <a:gd name="T8" fmla="*/ 157 w 334"/>
                  <a:gd name="T9" fmla="*/ 11 h 98"/>
                  <a:gd name="T10" fmla="*/ 154 w 334"/>
                  <a:gd name="T11" fmla="*/ 13 h 98"/>
                  <a:gd name="T12" fmla="*/ 150 w 334"/>
                  <a:gd name="T13" fmla="*/ 17 h 98"/>
                  <a:gd name="T14" fmla="*/ 146 w 334"/>
                  <a:gd name="T15" fmla="*/ 19 h 98"/>
                  <a:gd name="T16" fmla="*/ 140 w 334"/>
                  <a:gd name="T17" fmla="*/ 21 h 98"/>
                  <a:gd name="T18" fmla="*/ 136 w 334"/>
                  <a:gd name="T19" fmla="*/ 23 h 98"/>
                  <a:gd name="T20" fmla="*/ 131 w 334"/>
                  <a:gd name="T21" fmla="*/ 25 h 98"/>
                  <a:gd name="T22" fmla="*/ 127 w 334"/>
                  <a:gd name="T23" fmla="*/ 26 h 98"/>
                  <a:gd name="T24" fmla="*/ 123 w 334"/>
                  <a:gd name="T25" fmla="*/ 26 h 98"/>
                  <a:gd name="T26" fmla="*/ 117 w 334"/>
                  <a:gd name="T27" fmla="*/ 28 h 98"/>
                  <a:gd name="T28" fmla="*/ 107 w 334"/>
                  <a:gd name="T29" fmla="*/ 30 h 98"/>
                  <a:gd name="T30" fmla="*/ 104 w 334"/>
                  <a:gd name="T31" fmla="*/ 30 h 98"/>
                  <a:gd name="T32" fmla="*/ 94 w 334"/>
                  <a:gd name="T33" fmla="*/ 32 h 98"/>
                  <a:gd name="T34" fmla="*/ 88 w 334"/>
                  <a:gd name="T35" fmla="*/ 32 h 98"/>
                  <a:gd name="T36" fmla="*/ 83 w 334"/>
                  <a:gd name="T37" fmla="*/ 32 h 98"/>
                  <a:gd name="T38" fmla="*/ 79 w 334"/>
                  <a:gd name="T39" fmla="*/ 32 h 98"/>
                  <a:gd name="T40" fmla="*/ 73 w 334"/>
                  <a:gd name="T41" fmla="*/ 30 h 98"/>
                  <a:gd name="T42" fmla="*/ 69 w 334"/>
                  <a:gd name="T43" fmla="*/ 30 h 98"/>
                  <a:gd name="T44" fmla="*/ 61 w 334"/>
                  <a:gd name="T45" fmla="*/ 28 h 98"/>
                  <a:gd name="T46" fmla="*/ 56 w 334"/>
                  <a:gd name="T47" fmla="*/ 28 h 98"/>
                  <a:gd name="T48" fmla="*/ 52 w 334"/>
                  <a:gd name="T49" fmla="*/ 26 h 98"/>
                  <a:gd name="T50" fmla="*/ 42 w 334"/>
                  <a:gd name="T51" fmla="*/ 25 h 98"/>
                  <a:gd name="T52" fmla="*/ 38 w 334"/>
                  <a:gd name="T53" fmla="*/ 23 h 98"/>
                  <a:gd name="T54" fmla="*/ 33 w 334"/>
                  <a:gd name="T55" fmla="*/ 19 h 98"/>
                  <a:gd name="T56" fmla="*/ 27 w 334"/>
                  <a:gd name="T57" fmla="*/ 17 h 98"/>
                  <a:gd name="T58" fmla="*/ 21 w 334"/>
                  <a:gd name="T59" fmla="*/ 15 h 98"/>
                  <a:gd name="T60" fmla="*/ 15 w 334"/>
                  <a:gd name="T61" fmla="*/ 11 h 98"/>
                  <a:gd name="T62" fmla="*/ 10 w 334"/>
                  <a:gd name="T63" fmla="*/ 7 h 98"/>
                  <a:gd name="T64" fmla="*/ 4 w 334"/>
                  <a:gd name="T65" fmla="*/ 3 h 98"/>
                  <a:gd name="T66" fmla="*/ 0 w 334"/>
                  <a:gd name="T67" fmla="*/ 0 h 98"/>
                  <a:gd name="T68" fmla="*/ 13 w 334"/>
                  <a:gd name="T69" fmla="*/ 98 h 98"/>
                  <a:gd name="T70" fmla="*/ 169 w 334"/>
                  <a:gd name="T71" fmla="*/ 98 h 98"/>
                  <a:gd name="T72" fmla="*/ 321 w 334"/>
                  <a:gd name="T73" fmla="*/ 98 h 98"/>
                  <a:gd name="T74" fmla="*/ 334 w 334"/>
                  <a:gd name="T75" fmla="*/ 0 h 98"/>
                  <a:gd name="T76" fmla="*/ 330 w 334"/>
                  <a:gd name="T77" fmla="*/ 3 h 98"/>
                  <a:gd name="T78" fmla="*/ 324 w 334"/>
                  <a:gd name="T79" fmla="*/ 7 h 98"/>
                  <a:gd name="T80" fmla="*/ 319 w 334"/>
                  <a:gd name="T81" fmla="*/ 13 h 98"/>
                  <a:gd name="T82" fmla="*/ 305 w 334"/>
                  <a:gd name="T83" fmla="*/ 19 h 98"/>
                  <a:gd name="T84" fmla="*/ 301 w 334"/>
                  <a:gd name="T85" fmla="*/ 21 h 98"/>
                  <a:gd name="T86" fmla="*/ 294 w 334"/>
                  <a:gd name="T87" fmla="*/ 25 h 98"/>
                  <a:gd name="T88" fmla="*/ 280 w 334"/>
                  <a:gd name="T89" fmla="*/ 28 h 98"/>
                  <a:gd name="T90" fmla="*/ 273 w 334"/>
                  <a:gd name="T91" fmla="*/ 30 h 98"/>
                  <a:gd name="T92" fmla="*/ 263 w 334"/>
                  <a:gd name="T93" fmla="*/ 30 h 98"/>
                  <a:gd name="T94" fmla="*/ 253 w 334"/>
                  <a:gd name="T95" fmla="*/ 32 h 98"/>
                  <a:gd name="T96" fmla="*/ 242 w 334"/>
                  <a:gd name="T97" fmla="*/ 32 h 98"/>
                  <a:gd name="T98" fmla="*/ 234 w 334"/>
                  <a:gd name="T99" fmla="*/ 30 h 98"/>
                  <a:gd name="T100" fmla="*/ 223 w 334"/>
                  <a:gd name="T101" fmla="*/ 30 h 98"/>
                  <a:gd name="T102" fmla="*/ 215 w 334"/>
                  <a:gd name="T103" fmla="*/ 28 h 98"/>
                  <a:gd name="T104" fmla="*/ 207 w 334"/>
                  <a:gd name="T105" fmla="*/ 25 h 98"/>
                  <a:gd name="T106" fmla="*/ 202 w 334"/>
                  <a:gd name="T107" fmla="*/ 23 h 98"/>
                  <a:gd name="T108" fmla="*/ 194 w 334"/>
                  <a:gd name="T109" fmla="*/ 19 h 98"/>
                  <a:gd name="T110" fmla="*/ 188 w 334"/>
                  <a:gd name="T111" fmla="*/ 17 h 98"/>
                  <a:gd name="T112" fmla="*/ 179 w 334"/>
                  <a:gd name="T113" fmla="*/ 11 h 98"/>
                  <a:gd name="T114" fmla="*/ 173 w 334"/>
                  <a:gd name="T115" fmla="*/ 5 h 98"/>
                  <a:gd name="T116" fmla="*/ 169 w 334"/>
                  <a:gd name="T117" fmla="*/ 1 h 9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4"/>
                  <a:gd name="T178" fmla="*/ 0 h 98"/>
                  <a:gd name="T179" fmla="*/ 334 w 334"/>
                  <a:gd name="T180" fmla="*/ 98 h 9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4" h="98">
                    <a:moveTo>
                      <a:pt x="169" y="0"/>
                    </a:moveTo>
                    <a:lnTo>
                      <a:pt x="169" y="0"/>
                    </a:lnTo>
                    <a:lnTo>
                      <a:pt x="167" y="1"/>
                    </a:lnTo>
                    <a:lnTo>
                      <a:pt x="167" y="3"/>
                    </a:lnTo>
                    <a:lnTo>
                      <a:pt x="165" y="3"/>
                    </a:lnTo>
                    <a:lnTo>
                      <a:pt x="165" y="5"/>
                    </a:lnTo>
                    <a:lnTo>
                      <a:pt x="163" y="5"/>
                    </a:lnTo>
                    <a:lnTo>
                      <a:pt x="161" y="7"/>
                    </a:lnTo>
                    <a:lnTo>
                      <a:pt x="159" y="9"/>
                    </a:lnTo>
                    <a:lnTo>
                      <a:pt x="157" y="11"/>
                    </a:lnTo>
                    <a:lnTo>
                      <a:pt x="155" y="11"/>
                    </a:lnTo>
                    <a:lnTo>
                      <a:pt x="154" y="13"/>
                    </a:lnTo>
                    <a:lnTo>
                      <a:pt x="152" y="15"/>
                    </a:lnTo>
                    <a:lnTo>
                      <a:pt x="150" y="17"/>
                    </a:lnTo>
                    <a:lnTo>
                      <a:pt x="146" y="17"/>
                    </a:lnTo>
                    <a:lnTo>
                      <a:pt x="146" y="19"/>
                    </a:lnTo>
                    <a:lnTo>
                      <a:pt x="142" y="19"/>
                    </a:lnTo>
                    <a:lnTo>
                      <a:pt x="140" y="21"/>
                    </a:lnTo>
                    <a:lnTo>
                      <a:pt x="138" y="21"/>
                    </a:lnTo>
                    <a:lnTo>
                      <a:pt x="136" y="23"/>
                    </a:lnTo>
                    <a:lnTo>
                      <a:pt x="132" y="25"/>
                    </a:lnTo>
                    <a:lnTo>
                      <a:pt x="131" y="25"/>
                    </a:lnTo>
                    <a:lnTo>
                      <a:pt x="129" y="25"/>
                    </a:lnTo>
                    <a:lnTo>
                      <a:pt x="127" y="26"/>
                    </a:lnTo>
                    <a:lnTo>
                      <a:pt x="125" y="26"/>
                    </a:lnTo>
                    <a:lnTo>
                      <a:pt x="123" y="26"/>
                    </a:lnTo>
                    <a:lnTo>
                      <a:pt x="121" y="28"/>
                    </a:lnTo>
                    <a:lnTo>
                      <a:pt x="117" y="28"/>
                    </a:lnTo>
                    <a:lnTo>
                      <a:pt x="113" y="30"/>
                    </a:lnTo>
                    <a:lnTo>
                      <a:pt x="107" y="30"/>
                    </a:lnTo>
                    <a:lnTo>
                      <a:pt x="106" y="30"/>
                    </a:lnTo>
                    <a:lnTo>
                      <a:pt x="104" y="30"/>
                    </a:lnTo>
                    <a:lnTo>
                      <a:pt x="100" y="32"/>
                    </a:lnTo>
                    <a:lnTo>
                      <a:pt x="94" y="32"/>
                    </a:lnTo>
                    <a:lnTo>
                      <a:pt x="92" y="32"/>
                    </a:lnTo>
                    <a:lnTo>
                      <a:pt x="88" y="32"/>
                    </a:lnTo>
                    <a:lnTo>
                      <a:pt x="86" y="32"/>
                    </a:lnTo>
                    <a:lnTo>
                      <a:pt x="83" y="32"/>
                    </a:lnTo>
                    <a:lnTo>
                      <a:pt x="81" y="32"/>
                    </a:lnTo>
                    <a:lnTo>
                      <a:pt x="79" y="32"/>
                    </a:lnTo>
                    <a:lnTo>
                      <a:pt x="77" y="32"/>
                    </a:lnTo>
                    <a:lnTo>
                      <a:pt x="73" y="30"/>
                    </a:lnTo>
                    <a:lnTo>
                      <a:pt x="71" y="30"/>
                    </a:lnTo>
                    <a:lnTo>
                      <a:pt x="69" y="30"/>
                    </a:lnTo>
                    <a:lnTo>
                      <a:pt x="63" y="30"/>
                    </a:lnTo>
                    <a:lnTo>
                      <a:pt x="61" y="28"/>
                    </a:lnTo>
                    <a:lnTo>
                      <a:pt x="59" y="28"/>
                    </a:lnTo>
                    <a:lnTo>
                      <a:pt x="56" y="28"/>
                    </a:lnTo>
                    <a:lnTo>
                      <a:pt x="54" y="26"/>
                    </a:lnTo>
                    <a:lnTo>
                      <a:pt x="52" y="26"/>
                    </a:lnTo>
                    <a:lnTo>
                      <a:pt x="48" y="25"/>
                    </a:lnTo>
                    <a:lnTo>
                      <a:pt x="42" y="25"/>
                    </a:lnTo>
                    <a:lnTo>
                      <a:pt x="40" y="23"/>
                    </a:lnTo>
                    <a:lnTo>
                      <a:pt x="38" y="23"/>
                    </a:lnTo>
                    <a:lnTo>
                      <a:pt x="35" y="21"/>
                    </a:lnTo>
                    <a:lnTo>
                      <a:pt x="33" y="19"/>
                    </a:lnTo>
                    <a:lnTo>
                      <a:pt x="29" y="19"/>
                    </a:lnTo>
                    <a:lnTo>
                      <a:pt x="27" y="17"/>
                    </a:lnTo>
                    <a:lnTo>
                      <a:pt x="23" y="17"/>
                    </a:lnTo>
                    <a:lnTo>
                      <a:pt x="21" y="15"/>
                    </a:lnTo>
                    <a:lnTo>
                      <a:pt x="17" y="13"/>
                    </a:lnTo>
                    <a:lnTo>
                      <a:pt x="15" y="11"/>
                    </a:lnTo>
                    <a:lnTo>
                      <a:pt x="13" y="11"/>
                    </a:lnTo>
                    <a:lnTo>
                      <a:pt x="10" y="7"/>
                    </a:lnTo>
                    <a:lnTo>
                      <a:pt x="6" y="5"/>
                    </a:lnTo>
                    <a:lnTo>
                      <a:pt x="4" y="3"/>
                    </a:lnTo>
                    <a:lnTo>
                      <a:pt x="2" y="1"/>
                    </a:lnTo>
                    <a:lnTo>
                      <a:pt x="0" y="0"/>
                    </a:lnTo>
                    <a:lnTo>
                      <a:pt x="0" y="98"/>
                    </a:lnTo>
                    <a:lnTo>
                      <a:pt x="13" y="98"/>
                    </a:lnTo>
                    <a:lnTo>
                      <a:pt x="54" y="98"/>
                    </a:lnTo>
                    <a:lnTo>
                      <a:pt x="169" y="98"/>
                    </a:lnTo>
                    <a:lnTo>
                      <a:pt x="282" y="98"/>
                    </a:lnTo>
                    <a:lnTo>
                      <a:pt x="321" y="98"/>
                    </a:lnTo>
                    <a:lnTo>
                      <a:pt x="334" y="98"/>
                    </a:lnTo>
                    <a:lnTo>
                      <a:pt x="334" y="0"/>
                    </a:lnTo>
                    <a:lnTo>
                      <a:pt x="332" y="1"/>
                    </a:lnTo>
                    <a:lnTo>
                      <a:pt x="330" y="3"/>
                    </a:lnTo>
                    <a:lnTo>
                      <a:pt x="328" y="5"/>
                    </a:lnTo>
                    <a:lnTo>
                      <a:pt x="324" y="7"/>
                    </a:lnTo>
                    <a:lnTo>
                      <a:pt x="323" y="11"/>
                    </a:lnTo>
                    <a:lnTo>
                      <a:pt x="319" y="13"/>
                    </a:lnTo>
                    <a:lnTo>
                      <a:pt x="313" y="17"/>
                    </a:lnTo>
                    <a:lnTo>
                      <a:pt x="305" y="19"/>
                    </a:lnTo>
                    <a:lnTo>
                      <a:pt x="303" y="19"/>
                    </a:lnTo>
                    <a:lnTo>
                      <a:pt x="301" y="21"/>
                    </a:lnTo>
                    <a:lnTo>
                      <a:pt x="298" y="23"/>
                    </a:lnTo>
                    <a:lnTo>
                      <a:pt x="294" y="25"/>
                    </a:lnTo>
                    <a:lnTo>
                      <a:pt x="284" y="26"/>
                    </a:lnTo>
                    <a:lnTo>
                      <a:pt x="280" y="28"/>
                    </a:lnTo>
                    <a:lnTo>
                      <a:pt x="278" y="28"/>
                    </a:lnTo>
                    <a:lnTo>
                      <a:pt x="273" y="30"/>
                    </a:lnTo>
                    <a:lnTo>
                      <a:pt x="267" y="30"/>
                    </a:lnTo>
                    <a:lnTo>
                      <a:pt x="263" y="30"/>
                    </a:lnTo>
                    <a:lnTo>
                      <a:pt x="257" y="32"/>
                    </a:lnTo>
                    <a:lnTo>
                      <a:pt x="253" y="32"/>
                    </a:lnTo>
                    <a:lnTo>
                      <a:pt x="248" y="32"/>
                    </a:lnTo>
                    <a:lnTo>
                      <a:pt x="242" y="32"/>
                    </a:lnTo>
                    <a:lnTo>
                      <a:pt x="236" y="32"/>
                    </a:lnTo>
                    <a:lnTo>
                      <a:pt x="234" y="30"/>
                    </a:lnTo>
                    <a:lnTo>
                      <a:pt x="228" y="30"/>
                    </a:lnTo>
                    <a:lnTo>
                      <a:pt x="223" y="30"/>
                    </a:lnTo>
                    <a:lnTo>
                      <a:pt x="219" y="28"/>
                    </a:lnTo>
                    <a:lnTo>
                      <a:pt x="215" y="28"/>
                    </a:lnTo>
                    <a:lnTo>
                      <a:pt x="213" y="26"/>
                    </a:lnTo>
                    <a:lnTo>
                      <a:pt x="207" y="25"/>
                    </a:lnTo>
                    <a:lnTo>
                      <a:pt x="205" y="25"/>
                    </a:lnTo>
                    <a:lnTo>
                      <a:pt x="202" y="23"/>
                    </a:lnTo>
                    <a:lnTo>
                      <a:pt x="198" y="21"/>
                    </a:lnTo>
                    <a:lnTo>
                      <a:pt x="194" y="19"/>
                    </a:lnTo>
                    <a:lnTo>
                      <a:pt x="192" y="19"/>
                    </a:lnTo>
                    <a:lnTo>
                      <a:pt x="188" y="17"/>
                    </a:lnTo>
                    <a:lnTo>
                      <a:pt x="182" y="13"/>
                    </a:lnTo>
                    <a:lnTo>
                      <a:pt x="179" y="11"/>
                    </a:lnTo>
                    <a:lnTo>
                      <a:pt x="175" y="7"/>
                    </a:lnTo>
                    <a:lnTo>
                      <a:pt x="173" y="5"/>
                    </a:lnTo>
                    <a:lnTo>
                      <a:pt x="171" y="3"/>
                    </a:lnTo>
                    <a:lnTo>
                      <a:pt x="169" y="1"/>
                    </a:lnTo>
                    <a:lnTo>
                      <a:pt x="169" y="0"/>
                    </a:lnTo>
                    <a:close/>
                  </a:path>
                </a:pathLst>
              </a:custGeom>
              <a:solidFill>
                <a:srgbClr val="FF0002"/>
              </a:solidFill>
              <a:ln w="3175">
                <a:solidFill>
                  <a:srgbClr val="000000"/>
                </a:solidFill>
                <a:round/>
                <a:headEnd/>
                <a:tailEnd/>
              </a:ln>
            </p:spPr>
            <p:txBody>
              <a:bodyPr/>
              <a:lstStyle/>
              <a:p>
                <a:endParaRPr lang="en-US" dirty="0"/>
              </a:p>
            </p:txBody>
          </p:sp>
          <p:sp>
            <p:nvSpPr>
              <p:cNvPr id="184" name="Rectangle 25"/>
              <p:cNvSpPr>
                <a:spLocks noChangeArrowheads="1"/>
              </p:cNvSpPr>
              <p:nvPr/>
            </p:nvSpPr>
            <p:spPr bwMode="auto">
              <a:xfrm>
                <a:off x="4265" y="3503"/>
                <a:ext cx="248" cy="204"/>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FFFFFF"/>
                    </a:solidFill>
                  </a:rPr>
                  <a:t>95</a:t>
                </a:r>
                <a:r>
                  <a:rPr lang="en-US" sz="1600" dirty="0">
                    <a:solidFill>
                      <a:srgbClr val="FFFFFF"/>
                    </a:solidFill>
                  </a:rPr>
                  <a:t> </a:t>
                </a:r>
                <a:endParaRPr lang="en-US" sz="1600" dirty="0">
                  <a:solidFill>
                    <a:srgbClr val="FFFF99"/>
                  </a:solidFill>
                </a:endParaRPr>
              </a:p>
            </p:txBody>
          </p:sp>
        </p:grpSp>
        <p:grpSp>
          <p:nvGrpSpPr>
            <p:cNvPr id="174" name="Group 26"/>
            <p:cNvGrpSpPr>
              <a:grpSpLocks/>
            </p:cNvGrpSpPr>
            <p:nvPr/>
          </p:nvGrpSpPr>
          <p:grpSpPr bwMode="auto">
            <a:xfrm>
              <a:off x="3840" y="3312"/>
              <a:ext cx="240" cy="240"/>
              <a:chOff x="4201" y="3426"/>
              <a:chExt cx="334" cy="318"/>
            </a:xfrm>
          </p:grpSpPr>
          <p:sp>
            <p:nvSpPr>
              <p:cNvPr id="179" name="Freeform 27"/>
              <p:cNvSpPr>
                <a:spLocks/>
              </p:cNvSpPr>
              <p:nvPr/>
            </p:nvSpPr>
            <p:spPr bwMode="auto">
              <a:xfrm>
                <a:off x="4201" y="3426"/>
                <a:ext cx="334" cy="318"/>
              </a:xfrm>
              <a:custGeom>
                <a:avLst/>
                <a:gdLst>
                  <a:gd name="T0" fmla="*/ 165 w 334"/>
                  <a:gd name="T1" fmla="*/ 3 h 303"/>
                  <a:gd name="T2" fmla="*/ 161 w 334"/>
                  <a:gd name="T3" fmla="*/ 7 h 303"/>
                  <a:gd name="T4" fmla="*/ 154 w 334"/>
                  <a:gd name="T5" fmla="*/ 15 h 303"/>
                  <a:gd name="T6" fmla="*/ 144 w 334"/>
                  <a:gd name="T7" fmla="*/ 21 h 303"/>
                  <a:gd name="T8" fmla="*/ 134 w 334"/>
                  <a:gd name="T9" fmla="*/ 25 h 303"/>
                  <a:gd name="T10" fmla="*/ 125 w 334"/>
                  <a:gd name="T11" fmla="*/ 28 h 303"/>
                  <a:gd name="T12" fmla="*/ 117 w 334"/>
                  <a:gd name="T13" fmla="*/ 30 h 303"/>
                  <a:gd name="T14" fmla="*/ 102 w 334"/>
                  <a:gd name="T15" fmla="*/ 33 h 303"/>
                  <a:gd name="T16" fmla="*/ 88 w 334"/>
                  <a:gd name="T17" fmla="*/ 36 h 303"/>
                  <a:gd name="T18" fmla="*/ 79 w 334"/>
                  <a:gd name="T19" fmla="*/ 36 h 303"/>
                  <a:gd name="T20" fmla="*/ 69 w 334"/>
                  <a:gd name="T21" fmla="*/ 33 h 303"/>
                  <a:gd name="T22" fmla="*/ 56 w 334"/>
                  <a:gd name="T23" fmla="*/ 30 h 303"/>
                  <a:gd name="T24" fmla="*/ 42 w 334"/>
                  <a:gd name="T25" fmla="*/ 27 h 303"/>
                  <a:gd name="T26" fmla="*/ 33 w 334"/>
                  <a:gd name="T27" fmla="*/ 21 h 303"/>
                  <a:gd name="T28" fmla="*/ 19 w 334"/>
                  <a:gd name="T29" fmla="*/ 17 h 303"/>
                  <a:gd name="T30" fmla="*/ 10 w 334"/>
                  <a:gd name="T31" fmla="*/ 7 h 303"/>
                  <a:gd name="T32" fmla="*/ 0 w 334"/>
                  <a:gd name="T33" fmla="*/ 0 h 303"/>
                  <a:gd name="T34" fmla="*/ 0 w 334"/>
                  <a:gd name="T35" fmla="*/ 134 h 303"/>
                  <a:gd name="T36" fmla="*/ 6 w 334"/>
                  <a:gd name="T37" fmla="*/ 164 h 303"/>
                  <a:gd name="T38" fmla="*/ 11 w 334"/>
                  <a:gd name="T39" fmla="*/ 192 h 303"/>
                  <a:gd name="T40" fmla="*/ 23 w 334"/>
                  <a:gd name="T41" fmla="*/ 219 h 303"/>
                  <a:gd name="T42" fmla="*/ 35 w 334"/>
                  <a:gd name="T43" fmla="*/ 239 h 303"/>
                  <a:gd name="T44" fmla="*/ 50 w 334"/>
                  <a:gd name="T45" fmla="*/ 260 h 303"/>
                  <a:gd name="T46" fmla="*/ 63 w 334"/>
                  <a:gd name="T47" fmla="*/ 274 h 303"/>
                  <a:gd name="T48" fmla="*/ 83 w 334"/>
                  <a:gd name="T49" fmla="*/ 293 h 303"/>
                  <a:gd name="T50" fmla="*/ 102 w 334"/>
                  <a:gd name="T51" fmla="*/ 304 h 303"/>
                  <a:gd name="T52" fmla="*/ 125 w 334"/>
                  <a:gd name="T53" fmla="*/ 317 h 303"/>
                  <a:gd name="T54" fmla="*/ 146 w 334"/>
                  <a:gd name="T55" fmla="*/ 327 h 303"/>
                  <a:gd name="T56" fmla="*/ 167 w 334"/>
                  <a:gd name="T57" fmla="*/ 334 h 303"/>
                  <a:gd name="T58" fmla="*/ 184 w 334"/>
                  <a:gd name="T59" fmla="*/ 330 h 303"/>
                  <a:gd name="T60" fmla="*/ 207 w 334"/>
                  <a:gd name="T61" fmla="*/ 319 h 303"/>
                  <a:gd name="T62" fmla="*/ 236 w 334"/>
                  <a:gd name="T63" fmla="*/ 302 h 303"/>
                  <a:gd name="T64" fmla="*/ 255 w 334"/>
                  <a:gd name="T65" fmla="*/ 290 h 303"/>
                  <a:gd name="T66" fmla="*/ 271 w 334"/>
                  <a:gd name="T67" fmla="*/ 274 h 303"/>
                  <a:gd name="T68" fmla="*/ 284 w 334"/>
                  <a:gd name="T69" fmla="*/ 258 h 303"/>
                  <a:gd name="T70" fmla="*/ 299 w 334"/>
                  <a:gd name="T71" fmla="*/ 239 h 303"/>
                  <a:gd name="T72" fmla="*/ 311 w 334"/>
                  <a:gd name="T73" fmla="*/ 217 h 303"/>
                  <a:gd name="T74" fmla="*/ 323 w 334"/>
                  <a:gd name="T75" fmla="*/ 192 h 303"/>
                  <a:gd name="T76" fmla="*/ 328 w 334"/>
                  <a:gd name="T77" fmla="*/ 164 h 303"/>
                  <a:gd name="T78" fmla="*/ 332 w 334"/>
                  <a:gd name="T79" fmla="*/ 134 h 303"/>
                  <a:gd name="T80" fmla="*/ 334 w 334"/>
                  <a:gd name="T81" fmla="*/ 0 h 303"/>
                  <a:gd name="T82" fmla="*/ 324 w 334"/>
                  <a:gd name="T83" fmla="*/ 7 h 303"/>
                  <a:gd name="T84" fmla="*/ 305 w 334"/>
                  <a:gd name="T85" fmla="*/ 21 h 303"/>
                  <a:gd name="T86" fmla="*/ 292 w 334"/>
                  <a:gd name="T87" fmla="*/ 27 h 303"/>
                  <a:gd name="T88" fmla="*/ 273 w 334"/>
                  <a:gd name="T89" fmla="*/ 33 h 303"/>
                  <a:gd name="T90" fmla="*/ 253 w 334"/>
                  <a:gd name="T91" fmla="*/ 36 h 303"/>
                  <a:gd name="T92" fmla="*/ 232 w 334"/>
                  <a:gd name="T93" fmla="*/ 33 h 303"/>
                  <a:gd name="T94" fmla="*/ 215 w 334"/>
                  <a:gd name="T95" fmla="*/ 30 h 303"/>
                  <a:gd name="T96" fmla="*/ 200 w 334"/>
                  <a:gd name="T97" fmla="*/ 25 h 303"/>
                  <a:gd name="T98" fmla="*/ 186 w 334"/>
                  <a:gd name="T99" fmla="*/ 19 h 303"/>
                  <a:gd name="T100" fmla="*/ 171 w 334"/>
                  <a:gd name="T101" fmla="*/ 5 h 3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34"/>
                  <a:gd name="T154" fmla="*/ 0 h 303"/>
                  <a:gd name="T155" fmla="*/ 334 w 334"/>
                  <a:gd name="T156" fmla="*/ 303 h 3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34" h="303">
                    <a:moveTo>
                      <a:pt x="169" y="0"/>
                    </a:moveTo>
                    <a:lnTo>
                      <a:pt x="169" y="0"/>
                    </a:lnTo>
                    <a:lnTo>
                      <a:pt x="167" y="1"/>
                    </a:lnTo>
                    <a:lnTo>
                      <a:pt x="165" y="3"/>
                    </a:lnTo>
                    <a:lnTo>
                      <a:pt x="163" y="5"/>
                    </a:lnTo>
                    <a:lnTo>
                      <a:pt x="161" y="7"/>
                    </a:lnTo>
                    <a:lnTo>
                      <a:pt x="159" y="9"/>
                    </a:lnTo>
                    <a:lnTo>
                      <a:pt x="157" y="11"/>
                    </a:lnTo>
                    <a:lnTo>
                      <a:pt x="155" y="11"/>
                    </a:lnTo>
                    <a:lnTo>
                      <a:pt x="154" y="13"/>
                    </a:lnTo>
                    <a:lnTo>
                      <a:pt x="152" y="15"/>
                    </a:lnTo>
                    <a:lnTo>
                      <a:pt x="148" y="17"/>
                    </a:lnTo>
                    <a:lnTo>
                      <a:pt x="146" y="17"/>
                    </a:lnTo>
                    <a:lnTo>
                      <a:pt x="144" y="19"/>
                    </a:lnTo>
                    <a:lnTo>
                      <a:pt x="142" y="19"/>
                    </a:lnTo>
                    <a:lnTo>
                      <a:pt x="140" y="21"/>
                    </a:lnTo>
                    <a:lnTo>
                      <a:pt x="138" y="21"/>
                    </a:lnTo>
                    <a:lnTo>
                      <a:pt x="134" y="23"/>
                    </a:lnTo>
                    <a:lnTo>
                      <a:pt x="131" y="25"/>
                    </a:lnTo>
                    <a:lnTo>
                      <a:pt x="129" y="25"/>
                    </a:lnTo>
                    <a:lnTo>
                      <a:pt x="125" y="26"/>
                    </a:lnTo>
                    <a:lnTo>
                      <a:pt x="123" y="26"/>
                    </a:lnTo>
                    <a:lnTo>
                      <a:pt x="121" y="28"/>
                    </a:lnTo>
                    <a:lnTo>
                      <a:pt x="117" y="28"/>
                    </a:lnTo>
                    <a:lnTo>
                      <a:pt x="113" y="30"/>
                    </a:lnTo>
                    <a:lnTo>
                      <a:pt x="107" y="30"/>
                    </a:lnTo>
                    <a:lnTo>
                      <a:pt x="106" y="30"/>
                    </a:lnTo>
                    <a:lnTo>
                      <a:pt x="102" y="30"/>
                    </a:lnTo>
                    <a:lnTo>
                      <a:pt x="100" y="32"/>
                    </a:lnTo>
                    <a:lnTo>
                      <a:pt x="94" y="32"/>
                    </a:lnTo>
                    <a:lnTo>
                      <a:pt x="90" y="32"/>
                    </a:lnTo>
                    <a:lnTo>
                      <a:pt x="88" y="32"/>
                    </a:lnTo>
                    <a:lnTo>
                      <a:pt x="84" y="32"/>
                    </a:lnTo>
                    <a:lnTo>
                      <a:pt x="83" y="32"/>
                    </a:lnTo>
                    <a:lnTo>
                      <a:pt x="79" y="32"/>
                    </a:lnTo>
                    <a:lnTo>
                      <a:pt x="77" y="32"/>
                    </a:lnTo>
                    <a:lnTo>
                      <a:pt x="73" y="30"/>
                    </a:lnTo>
                    <a:lnTo>
                      <a:pt x="71" y="30"/>
                    </a:lnTo>
                    <a:lnTo>
                      <a:pt x="69" y="30"/>
                    </a:lnTo>
                    <a:lnTo>
                      <a:pt x="63" y="30"/>
                    </a:lnTo>
                    <a:lnTo>
                      <a:pt x="61" y="28"/>
                    </a:lnTo>
                    <a:lnTo>
                      <a:pt x="58" y="28"/>
                    </a:lnTo>
                    <a:lnTo>
                      <a:pt x="56" y="28"/>
                    </a:lnTo>
                    <a:lnTo>
                      <a:pt x="54" y="26"/>
                    </a:lnTo>
                    <a:lnTo>
                      <a:pt x="52" y="26"/>
                    </a:lnTo>
                    <a:lnTo>
                      <a:pt x="46" y="25"/>
                    </a:lnTo>
                    <a:lnTo>
                      <a:pt x="42" y="25"/>
                    </a:lnTo>
                    <a:lnTo>
                      <a:pt x="40" y="23"/>
                    </a:lnTo>
                    <a:lnTo>
                      <a:pt x="38" y="23"/>
                    </a:lnTo>
                    <a:lnTo>
                      <a:pt x="35" y="21"/>
                    </a:lnTo>
                    <a:lnTo>
                      <a:pt x="33" y="19"/>
                    </a:lnTo>
                    <a:lnTo>
                      <a:pt x="29" y="19"/>
                    </a:lnTo>
                    <a:lnTo>
                      <a:pt x="27" y="17"/>
                    </a:lnTo>
                    <a:lnTo>
                      <a:pt x="23" y="17"/>
                    </a:lnTo>
                    <a:lnTo>
                      <a:pt x="19" y="15"/>
                    </a:lnTo>
                    <a:lnTo>
                      <a:pt x="17" y="13"/>
                    </a:lnTo>
                    <a:lnTo>
                      <a:pt x="15" y="11"/>
                    </a:lnTo>
                    <a:lnTo>
                      <a:pt x="11" y="11"/>
                    </a:lnTo>
                    <a:lnTo>
                      <a:pt x="10" y="7"/>
                    </a:lnTo>
                    <a:lnTo>
                      <a:pt x="6" y="5"/>
                    </a:lnTo>
                    <a:lnTo>
                      <a:pt x="4" y="3"/>
                    </a:lnTo>
                    <a:lnTo>
                      <a:pt x="2" y="1"/>
                    </a:lnTo>
                    <a:lnTo>
                      <a:pt x="0" y="0"/>
                    </a:lnTo>
                    <a:lnTo>
                      <a:pt x="0" y="98"/>
                    </a:lnTo>
                    <a:lnTo>
                      <a:pt x="0" y="105"/>
                    </a:lnTo>
                    <a:lnTo>
                      <a:pt x="0" y="115"/>
                    </a:lnTo>
                    <a:lnTo>
                      <a:pt x="0" y="122"/>
                    </a:lnTo>
                    <a:lnTo>
                      <a:pt x="2" y="128"/>
                    </a:lnTo>
                    <a:lnTo>
                      <a:pt x="4" y="136"/>
                    </a:lnTo>
                    <a:lnTo>
                      <a:pt x="4" y="144"/>
                    </a:lnTo>
                    <a:lnTo>
                      <a:pt x="6" y="149"/>
                    </a:lnTo>
                    <a:lnTo>
                      <a:pt x="8" y="157"/>
                    </a:lnTo>
                    <a:lnTo>
                      <a:pt x="10" y="163"/>
                    </a:lnTo>
                    <a:lnTo>
                      <a:pt x="11" y="169"/>
                    </a:lnTo>
                    <a:lnTo>
                      <a:pt x="11" y="174"/>
                    </a:lnTo>
                    <a:lnTo>
                      <a:pt x="15" y="182"/>
                    </a:lnTo>
                    <a:lnTo>
                      <a:pt x="17" y="188"/>
                    </a:lnTo>
                    <a:lnTo>
                      <a:pt x="21" y="194"/>
                    </a:lnTo>
                    <a:lnTo>
                      <a:pt x="23" y="199"/>
                    </a:lnTo>
                    <a:lnTo>
                      <a:pt x="27" y="201"/>
                    </a:lnTo>
                    <a:lnTo>
                      <a:pt x="29" y="207"/>
                    </a:lnTo>
                    <a:lnTo>
                      <a:pt x="33" y="213"/>
                    </a:lnTo>
                    <a:lnTo>
                      <a:pt x="35" y="217"/>
                    </a:lnTo>
                    <a:lnTo>
                      <a:pt x="38" y="222"/>
                    </a:lnTo>
                    <a:lnTo>
                      <a:pt x="42" y="226"/>
                    </a:lnTo>
                    <a:lnTo>
                      <a:pt x="46" y="232"/>
                    </a:lnTo>
                    <a:lnTo>
                      <a:pt x="50" y="236"/>
                    </a:lnTo>
                    <a:lnTo>
                      <a:pt x="54" y="238"/>
                    </a:lnTo>
                    <a:lnTo>
                      <a:pt x="56" y="242"/>
                    </a:lnTo>
                    <a:lnTo>
                      <a:pt x="59" y="245"/>
                    </a:lnTo>
                    <a:lnTo>
                      <a:pt x="63" y="249"/>
                    </a:lnTo>
                    <a:lnTo>
                      <a:pt x="69" y="253"/>
                    </a:lnTo>
                    <a:lnTo>
                      <a:pt x="77" y="259"/>
                    </a:lnTo>
                    <a:lnTo>
                      <a:pt x="79" y="263"/>
                    </a:lnTo>
                    <a:lnTo>
                      <a:pt x="83" y="266"/>
                    </a:lnTo>
                    <a:lnTo>
                      <a:pt x="88" y="268"/>
                    </a:lnTo>
                    <a:lnTo>
                      <a:pt x="92" y="270"/>
                    </a:lnTo>
                    <a:lnTo>
                      <a:pt x="100" y="274"/>
                    </a:lnTo>
                    <a:lnTo>
                      <a:pt x="102" y="276"/>
                    </a:lnTo>
                    <a:lnTo>
                      <a:pt x="107" y="278"/>
                    </a:lnTo>
                    <a:lnTo>
                      <a:pt x="115" y="284"/>
                    </a:lnTo>
                    <a:lnTo>
                      <a:pt x="123" y="286"/>
                    </a:lnTo>
                    <a:lnTo>
                      <a:pt x="125" y="288"/>
                    </a:lnTo>
                    <a:lnTo>
                      <a:pt x="129" y="290"/>
                    </a:lnTo>
                    <a:lnTo>
                      <a:pt x="136" y="293"/>
                    </a:lnTo>
                    <a:lnTo>
                      <a:pt x="142" y="295"/>
                    </a:lnTo>
                    <a:lnTo>
                      <a:pt x="146" y="297"/>
                    </a:lnTo>
                    <a:lnTo>
                      <a:pt x="152" y="299"/>
                    </a:lnTo>
                    <a:lnTo>
                      <a:pt x="157" y="299"/>
                    </a:lnTo>
                    <a:lnTo>
                      <a:pt x="161" y="301"/>
                    </a:lnTo>
                    <a:lnTo>
                      <a:pt x="167" y="303"/>
                    </a:lnTo>
                    <a:lnTo>
                      <a:pt x="169" y="303"/>
                    </a:lnTo>
                    <a:lnTo>
                      <a:pt x="175" y="301"/>
                    </a:lnTo>
                    <a:lnTo>
                      <a:pt x="184" y="299"/>
                    </a:lnTo>
                    <a:lnTo>
                      <a:pt x="188" y="297"/>
                    </a:lnTo>
                    <a:lnTo>
                      <a:pt x="194" y="295"/>
                    </a:lnTo>
                    <a:lnTo>
                      <a:pt x="200" y="291"/>
                    </a:lnTo>
                    <a:lnTo>
                      <a:pt x="207" y="290"/>
                    </a:lnTo>
                    <a:lnTo>
                      <a:pt x="213" y="286"/>
                    </a:lnTo>
                    <a:lnTo>
                      <a:pt x="221" y="282"/>
                    </a:lnTo>
                    <a:lnTo>
                      <a:pt x="228" y="278"/>
                    </a:lnTo>
                    <a:lnTo>
                      <a:pt x="236" y="274"/>
                    </a:lnTo>
                    <a:lnTo>
                      <a:pt x="238" y="272"/>
                    </a:lnTo>
                    <a:lnTo>
                      <a:pt x="242" y="270"/>
                    </a:lnTo>
                    <a:lnTo>
                      <a:pt x="251" y="265"/>
                    </a:lnTo>
                    <a:lnTo>
                      <a:pt x="255" y="263"/>
                    </a:lnTo>
                    <a:lnTo>
                      <a:pt x="257" y="259"/>
                    </a:lnTo>
                    <a:lnTo>
                      <a:pt x="261" y="255"/>
                    </a:lnTo>
                    <a:lnTo>
                      <a:pt x="267" y="251"/>
                    </a:lnTo>
                    <a:lnTo>
                      <a:pt x="271" y="249"/>
                    </a:lnTo>
                    <a:lnTo>
                      <a:pt x="275" y="245"/>
                    </a:lnTo>
                    <a:lnTo>
                      <a:pt x="278" y="242"/>
                    </a:lnTo>
                    <a:lnTo>
                      <a:pt x="280" y="238"/>
                    </a:lnTo>
                    <a:lnTo>
                      <a:pt x="284" y="234"/>
                    </a:lnTo>
                    <a:lnTo>
                      <a:pt x="288" y="230"/>
                    </a:lnTo>
                    <a:lnTo>
                      <a:pt x="292" y="226"/>
                    </a:lnTo>
                    <a:lnTo>
                      <a:pt x="296" y="222"/>
                    </a:lnTo>
                    <a:lnTo>
                      <a:pt x="299" y="217"/>
                    </a:lnTo>
                    <a:lnTo>
                      <a:pt x="303" y="211"/>
                    </a:lnTo>
                    <a:lnTo>
                      <a:pt x="305" y="207"/>
                    </a:lnTo>
                    <a:lnTo>
                      <a:pt x="307" y="201"/>
                    </a:lnTo>
                    <a:lnTo>
                      <a:pt x="311" y="197"/>
                    </a:lnTo>
                    <a:lnTo>
                      <a:pt x="313" y="192"/>
                    </a:lnTo>
                    <a:lnTo>
                      <a:pt x="317" y="186"/>
                    </a:lnTo>
                    <a:lnTo>
                      <a:pt x="319" y="180"/>
                    </a:lnTo>
                    <a:lnTo>
                      <a:pt x="323" y="174"/>
                    </a:lnTo>
                    <a:lnTo>
                      <a:pt x="324" y="169"/>
                    </a:lnTo>
                    <a:lnTo>
                      <a:pt x="324" y="163"/>
                    </a:lnTo>
                    <a:lnTo>
                      <a:pt x="326" y="157"/>
                    </a:lnTo>
                    <a:lnTo>
                      <a:pt x="328" y="149"/>
                    </a:lnTo>
                    <a:lnTo>
                      <a:pt x="330" y="142"/>
                    </a:lnTo>
                    <a:lnTo>
                      <a:pt x="330" y="136"/>
                    </a:lnTo>
                    <a:lnTo>
                      <a:pt x="332" y="128"/>
                    </a:lnTo>
                    <a:lnTo>
                      <a:pt x="332" y="122"/>
                    </a:lnTo>
                    <a:lnTo>
                      <a:pt x="334" y="113"/>
                    </a:lnTo>
                    <a:lnTo>
                      <a:pt x="334" y="105"/>
                    </a:lnTo>
                    <a:lnTo>
                      <a:pt x="334" y="98"/>
                    </a:lnTo>
                    <a:lnTo>
                      <a:pt x="334" y="0"/>
                    </a:lnTo>
                    <a:lnTo>
                      <a:pt x="332" y="1"/>
                    </a:lnTo>
                    <a:lnTo>
                      <a:pt x="330" y="3"/>
                    </a:lnTo>
                    <a:lnTo>
                      <a:pt x="328" y="5"/>
                    </a:lnTo>
                    <a:lnTo>
                      <a:pt x="324" y="7"/>
                    </a:lnTo>
                    <a:lnTo>
                      <a:pt x="323" y="11"/>
                    </a:lnTo>
                    <a:lnTo>
                      <a:pt x="317" y="13"/>
                    </a:lnTo>
                    <a:lnTo>
                      <a:pt x="311" y="17"/>
                    </a:lnTo>
                    <a:lnTo>
                      <a:pt x="305" y="19"/>
                    </a:lnTo>
                    <a:lnTo>
                      <a:pt x="303" y="19"/>
                    </a:lnTo>
                    <a:lnTo>
                      <a:pt x="299" y="21"/>
                    </a:lnTo>
                    <a:lnTo>
                      <a:pt x="296" y="23"/>
                    </a:lnTo>
                    <a:lnTo>
                      <a:pt x="292" y="25"/>
                    </a:lnTo>
                    <a:lnTo>
                      <a:pt x="284" y="26"/>
                    </a:lnTo>
                    <a:lnTo>
                      <a:pt x="280" y="28"/>
                    </a:lnTo>
                    <a:lnTo>
                      <a:pt x="276" y="28"/>
                    </a:lnTo>
                    <a:lnTo>
                      <a:pt x="273" y="30"/>
                    </a:lnTo>
                    <a:lnTo>
                      <a:pt x="267" y="30"/>
                    </a:lnTo>
                    <a:lnTo>
                      <a:pt x="261" y="30"/>
                    </a:lnTo>
                    <a:lnTo>
                      <a:pt x="257" y="32"/>
                    </a:lnTo>
                    <a:lnTo>
                      <a:pt x="253" y="32"/>
                    </a:lnTo>
                    <a:lnTo>
                      <a:pt x="248" y="32"/>
                    </a:lnTo>
                    <a:lnTo>
                      <a:pt x="242" y="32"/>
                    </a:lnTo>
                    <a:lnTo>
                      <a:pt x="236" y="32"/>
                    </a:lnTo>
                    <a:lnTo>
                      <a:pt x="232" y="30"/>
                    </a:lnTo>
                    <a:lnTo>
                      <a:pt x="228" y="30"/>
                    </a:lnTo>
                    <a:lnTo>
                      <a:pt x="223" y="30"/>
                    </a:lnTo>
                    <a:lnTo>
                      <a:pt x="219" y="28"/>
                    </a:lnTo>
                    <a:lnTo>
                      <a:pt x="215" y="28"/>
                    </a:lnTo>
                    <a:lnTo>
                      <a:pt x="211" y="26"/>
                    </a:lnTo>
                    <a:lnTo>
                      <a:pt x="207" y="25"/>
                    </a:lnTo>
                    <a:lnTo>
                      <a:pt x="203" y="25"/>
                    </a:lnTo>
                    <a:lnTo>
                      <a:pt x="200" y="23"/>
                    </a:lnTo>
                    <a:lnTo>
                      <a:pt x="198" y="21"/>
                    </a:lnTo>
                    <a:lnTo>
                      <a:pt x="194" y="19"/>
                    </a:lnTo>
                    <a:lnTo>
                      <a:pt x="190" y="19"/>
                    </a:lnTo>
                    <a:lnTo>
                      <a:pt x="186" y="17"/>
                    </a:lnTo>
                    <a:lnTo>
                      <a:pt x="182" y="13"/>
                    </a:lnTo>
                    <a:lnTo>
                      <a:pt x="179" y="11"/>
                    </a:lnTo>
                    <a:lnTo>
                      <a:pt x="175" y="7"/>
                    </a:lnTo>
                    <a:lnTo>
                      <a:pt x="171" y="5"/>
                    </a:lnTo>
                    <a:lnTo>
                      <a:pt x="169" y="3"/>
                    </a:lnTo>
                    <a:lnTo>
                      <a:pt x="169" y="1"/>
                    </a:lnTo>
                    <a:lnTo>
                      <a:pt x="169" y="0"/>
                    </a:lnTo>
                    <a:close/>
                  </a:path>
                </a:pathLst>
              </a:custGeom>
              <a:solidFill>
                <a:srgbClr val="003A9C"/>
              </a:solidFill>
              <a:ln w="3175">
                <a:solidFill>
                  <a:srgbClr val="000000"/>
                </a:solidFill>
                <a:round/>
                <a:headEnd/>
                <a:tailEnd/>
              </a:ln>
            </p:spPr>
            <p:txBody>
              <a:bodyPr/>
              <a:lstStyle/>
              <a:p>
                <a:endParaRPr lang="en-US" dirty="0"/>
              </a:p>
            </p:txBody>
          </p:sp>
          <p:sp>
            <p:nvSpPr>
              <p:cNvPr id="180" name="Freeform 28"/>
              <p:cNvSpPr>
                <a:spLocks/>
              </p:cNvSpPr>
              <p:nvPr/>
            </p:nvSpPr>
            <p:spPr bwMode="auto">
              <a:xfrm>
                <a:off x="4201" y="3426"/>
                <a:ext cx="334" cy="98"/>
              </a:xfrm>
              <a:custGeom>
                <a:avLst/>
                <a:gdLst>
                  <a:gd name="T0" fmla="*/ 169 w 334"/>
                  <a:gd name="T1" fmla="*/ 0 h 98"/>
                  <a:gd name="T2" fmla="*/ 167 w 334"/>
                  <a:gd name="T3" fmla="*/ 3 h 98"/>
                  <a:gd name="T4" fmla="*/ 165 w 334"/>
                  <a:gd name="T5" fmla="*/ 5 h 98"/>
                  <a:gd name="T6" fmla="*/ 161 w 334"/>
                  <a:gd name="T7" fmla="*/ 7 h 98"/>
                  <a:gd name="T8" fmla="*/ 157 w 334"/>
                  <a:gd name="T9" fmla="*/ 11 h 98"/>
                  <a:gd name="T10" fmla="*/ 154 w 334"/>
                  <a:gd name="T11" fmla="*/ 13 h 98"/>
                  <a:gd name="T12" fmla="*/ 150 w 334"/>
                  <a:gd name="T13" fmla="*/ 17 h 98"/>
                  <a:gd name="T14" fmla="*/ 146 w 334"/>
                  <a:gd name="T15" fmla="*/ 19 h 98"/>
                  <a:gd name="T16" fmla="*/ 140 w 334"/>
                  <a:gd name="T17" fmla="*/ 21 h 98"/>
                  <a:gd name="T18" fmla="*/ 136 w 334"/>
                  <a:gd name="T19" fmla="*/ 23 h 98"/>
                  <a:gd name="T20" fmla="*/ 131 w 334"/>
                  <a:gd name="T21" fmla="*/ 25 h 98"/>
                  <a:gd name="T22" fmla="*/ 127 w 334"/>
                  <a:gd name="T23" fmla="*/ 26 h 98"/>
                  <a:gd name="T24" fmla="*/ 123 w 334"/>
                  <a:gd name="T25" fmla="*/ 26 h 98"/>
                  <a:gd name="T26" fmla="*/ 117 w 334"/>
                  <a:gd name="T27" fmla="*/ 28 h 98"/>
                  <a:gd name="T28" fmla="*/ 107 w 334"/>
                  <a:gd name="T29" fmla="*/ 30 h 98"/>
                  <a:gd name="T30" fmla="*/ 104 w 334"/>
                  <a:gd name="T31" fmla="*/ 30 h 98"/>
                  <a:gd name="T32" fmla="*/ 94 w 334"/>
                  <a:gd name="T33" fmla="*/ 32 h 98"/>
                  <a:gd name="T34" fmla="*/ 88 w 334"/>
                  <a:gd name="T35" fmla="*/ 32 h 98"/>
                  <a:gd name="T36" fmla="*/ 83 w 334"/>
                  <a:gd name="T37" fmla="*/ 32 h 98"/>
                  <a:gd name="T38" fmla="*/ 79 w 334"/>
                  <a:gd name="T39" fmla="*/ 32 h 98"/>
                  <a:gd name="T40" fmla="*/ 73 w 334"/>
                  <a:gd name="T41" fmla="*/ 30 h 98"/>
                  <a:gd name="T42" fmla="*/ 69 w 334"/>
                  <a:gd name="T43" fmla="*/ 30 h 98"/>
                  <a:gd name="T44" fmla="*/ 61 w 334"/>
                  <a:gd name="T45" fmla="*/ 28 h 98"/>
                  <a:gd name="T46" fmla="*/ 56 w 334"/>
                  <a:gd name="T47" fmla="*/ 28 h 98"/>
                  <a:gd name="T48" fmla="*/ 52 w 334"/>
                  <a:gd name="T49" fmla="*/ 26 h 98"/>
                  <a:gd name="T50" fmla="*/ 42 w 334"/>
                  <a:gd name="T51" fmla="*/ 25 h 98"/>
                  <a:gd name="T52" fmla="*/ 38 w 334"/>
                  <a:gd name="T53" fmla="*/ 23 h 98"/>
                  <a:gd name="T54" fmla="*/ 33 w 334"/>
                  <a:gd name="T55" fmla="*/ 19 h 98"/>
                  <a:gd name="T56" fmla="*/ 27 w 334"/>
                  <a:gd name="T57" fmla="*/ 17 h 98"/>
                  <a:gd name="T58" fmla="*/ 21 w 334"/>
                  <a:gd name="T59" fmla="*/ 15 h 98"/>
                  <a:gd name="T60" fmla="*/ 15 w 334"/>
                  <a:gd name="T61" fmla="*/ 11 h 98"/>
                  <a:gd name="T62" fmla="*/ 10 w 334"/>
                  <a:gd name="T63" fmla="*/ 7 h 98"/>
                  <a:gd name="T64" fmla="*/ 4 w 334"/>
                  <a:gd name="T65" fmla="*/ 3 h 98"/>
                  <a:gd name="T66" fmla="*/ 0 w 334"/>
                  <a:gd name="T67" fmla="*/ 0 h 98"/>
                  <a:gd name="T68" fmla="*/ 13 w 334"/>
                  <a:gd name="T69" fmla="*/ 98 h 98"/>
                  <a:gd name="T70" fmla="*/ 169 w 334"/>
                  <a:gd name="T71" fmla="*/ 98 h 98"/>
                  <a:gd name="T72" fmla="*/ 321 w 334"/>
                  <a:gd name="T73" fmla="*/ 98 h 98"/>
                  <a:gd name="T74" fmla="*/ 334 w 334"/>
                  <a:gd name="T75" fmla="*/ 0 h 98"/>
                  <a:gd name="T76" fmla="*/ 330 w 334"/>
                  <a:gd name="T77" fmla="*/ 3 h 98"/>
                  <a:gd name="T78" fmla="*/ 324 w 334"/>
                  <a:gd name="T79" fmla="*/ 7 h 98"/>
                  <a:gd name="T80" fmla="*/ 319 w 334"/>
                  <a:gd name="T81" fmla="*/ 13 h 98"/>
                  <a:gd name="T82" fmla="*/ 305 w 334"/>
                  <a:gd name="T83" fmla="*/ 19 h 98"/>
                  <a:gd name="T84" fmla="*/ 301 w 334"/>
                  <a:gd name="T85" fmla="*/ 21 h 98"/>
                  <a:gd name="T86" fmla="*/ 294 w 334"/>
                  <a:gd name="T87" fmla="*/ 25 h 98"/>
                  <a:gd name="T88" fmla="*/ 280 w 334"/>
                  <a:gd name="T89" fmla="*/ 28 h 98"/>
                  <a:gd name="T90" fmla="*/ 273 w 334"/>
                  <a:gd name="T91" fmla="*/ 30 h 98"/>
                  <a:gd name="T92" fmla="*/ 263 w 334"/>
                  <a:gd name="T93" fmla="*/ 30 h 98"/>
                  <a:gd name="T94" fmla="*/ 253 w 334"/>
                  <a:gd name="T95" fmla="*/ 32 h 98"/>
                  <a:gd name="T96" fmla="*/ 242 w 334"/>
                  <a:gd name="T97" fmla="*/ 32 h 98"/>
                  <a:gd name="T98" fmla="*/ 234 w 334"/>
                  <a:gd name="T99" fmla="*/ 30 h 98"/>
                  <a:gd name="T100" fmla="*/ 223 w 334"/>
                  <a:gd name="T101" fmla="*/ 30 h 98"/>
                  <a:gd name="T102" fmla="*/ 215 w 334"/>
                  <a:gd name="T103" fmla="*/ 28 h 98"/>
                  <a:gd name="T104" fmla="*/ 207 w 334"/>
                  <a:gd name="T105" fmla="*/ 25 h 98"/>
                  <a:gd name="T106" fmla="*/ 202 w 334"/>
                  <a:gd name="T107" fmla="*/ 23 h 98"/>
                  <a:gd name="T108" fmla="*/ 194 w 334"/>
                  <a:gd name="T109" fmla="*/ 19 h 98"/>
                  <a:gd name="T110" fmla="*/ 188 w 334"/>
                  <a:gd name="T111" fmla="*/ 17 h 98"/>
                  <a:gd name="T112" fmla="*/ 179 w 334"/>
                  <a:gd name="T113" fmla="*/ 11 h 98"/>
                  <a:gd name="T114" fmla="*/ 173 w 334"/>
                  <a:gd name="T115" fmla="*/ 5 h 98"/>
                  <a:gd name="T116" fmla="*/ 169 w 334"/>
                  <a:gd name="T117" fmla="*/ 1 h 9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4"/>
                  <a:gd name="T178" fmla="*/ 0 h 98"/>
                  <a:gd name="T179" fmla="*/ 334 w 334"/>
                  <a:gd name="T180" fmla="*/ 98 h 9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4" h="98">
                    <a:moveTo>
                      <a:pt x="169" y="0"/>
                    </a:moveTo>
                    <a:lnTo>
                      <a:pt x="169" y="0"/>
                    </a:lnTo>
                    <a:lnTo>
                      <a:pt x="167" y="1"/>
                    </a:lnTo>
                    <a:lnTo>
                      <a:pt x="167" y="3"/>
                    </a:lnTo>
                    <a:lnTo>
                      <a:pt x="165" y="3"/>
                    </a:lnTo>
                    <a:lnTo>
                      <a:pt x="165" y="5"/>
                    </a:lnTo>
                    <a:lnTo>
                      <a:pt x="163" y="5"/>
                    </a:lnTo>
                    <a:lnTo>
                      <a:pt x="161" y="7"/>
                    </a:lnTo>
                    <a:lnTo>
                      <a:pt x="159" y="9"/>
                    </a:lnTo>
                    <a:lnTo>
                      <a:pt x="157" y="11"/>
                    </a:lnTo>
                    <a:lnTo>
                      <a:pt x="155" y="11"/>
                    </a:lnTo>
                    <a:lnTo>
                      <a:pt x="154" y="13"/>
                    </a:lnTo>
                    <a:lnTo>
                      <a:pt x="152" y="15"/>
                    </a:lnTo>
                    <a:lnTo>
                      <a:pt x="150" y="17"/>
                    </a:lnTo>
                    <a:lnTo>
                      <a:pt x="146" y="17"/>
                    </a:lnTo>
                    <a:lnTo>
                      <a:pt x="146" y="19"/>
                    </a:lnTo>
                    <a:lnTo>
                      <a:pt x="142" y="19"/>
                    </a:lnTo>
                    <a:lnTo>
                      <a:pt x="140" y="21"/>
                    </a:lnTo>
                    <a:lnTo>
                      <a:pt x="138" y="21"/>
                    </a:lnTo>
                    <a:lnTo>
                      <a:pt x="136" y="23"/>
                    </a:lnTo>
                    <a:lnTo>
                      <a:pt x="132" y="25"/>
                    </a:lnTo>
                    <a:lnTo>
                      <a:pt x="131" y="25"/>
                    </a:lnTo>
                    <a:lnTo>
                      <a:pt x="129" y="25"/>
                    </a:lnTo>
                    <a:lnTo>
                      <a:pt x="127" y="26"/>
                    </a:lnTo>
                    <a:lnTo>
                      <a:pt x="125" y="26"/>
                    </a:lnTo>
                    <a:lnTo>
                      <a:pt x="123" y="26"/>
                    </a:lnTo>
                    <a:lnTo>
                      <a:pt x="121" y="28"/>
                    </a:lnTo>
                    <a:lnTo>
                      <a:pt x="117" y="28"/>
                    </a:lnTo>
                    <a:lnTo>
                      <a:pt x="113" y="30"/>
                    </a:lnTo>
                    <a:lnTo>
                      <a:pt x="107" y="30"/>
                    </a:lnTo>
                    <a:lnTo>
                      <a:pt x="106" y="30"/>
                    </a:lnTo>
                    <a:lnTo>
                      <a:pt x="104" y="30"/>
                    </a:lnTo>
                    <a:lnTo>
                      <a:pt x="100" y="32"/>
                    </a:lnTo>
                    <a:lnTo>
                      <a:pt x="94" y="32"/>
                    </a:lnTo>
                    <a:lnTo>
                      <a:pt x="92" y="32"/>
                    </a:lnTo>
                    <a:lnTo>
                      <a:pt x="88" y="32"/>
                    </a:lnTo>
                    <a:lnTo>
                      <a:pt x="86" y="32"/>
                    </a:lnTo>
                    <a:lnTo>
                      <a:pt x="83" y="32"/>
                    </a:lnTo>
                    <a:lnTo>
                      <a:pt x="81" y="32"/>
                    </a:lnTo>
                    <a:lnTo>
                      <a:pt x="79" y="32"/>
                    </a:lnTo>
                    <a:lnTo>
                      <a:pt x="77" y="32"/>
                    </a:lnTo>
                    <a:lnTo>
                      <a:pt x="73" y="30"/>
                    </a:lnTo>
                    <a:lnTo>
                      <a:pt x="71" y="30"/>
                    </a:lnTo>
                    <a:lnTo>
                      <a:pt x="69" y="30"/>
                    </a:lnTo>
                    <a:lnTo>
                      <a:pt x="63" y="30"/>
                    </a:lnTo>
                    <a:lnTo>
                      <a:pt x="61" y="28"/>
                    </a:lnTo>
                    <a:lnTo>
                      <a:pt x="59" y="28"/>
                    </a:lnTo>
                    <a:lnTo>
                      <a:pt x="56" y="28"/>
                    </a:lnTo>
                    <a:lnTo>
                      <a:pt x="54" y="26"/>
                    </a:lnTo>
                    <a:lnTo>
                      <a:pt x="52" y="26"/>
                    </a:lnTo>
                    <a:lnTo>
                      <a:pt x="48" y="25"/>
                    </a:lnTo>
                    <a:lnTo>
                      <a:pt x="42" y="25"/>
                    </a:lnTo>
                    <a:lnTo>
                      <a:pt x="40" y="23"/>
                    </a:lnTo>
                    <a:lnTo>
                      <a:pt x="38" y="23"/>
                    </a:lnTo>
                    <a:lnTo>
                      <a:pt x="35" y="21"/>
                    </a:lnTo>
                    <a:lnTo>
                      <a:pt x="33" y="19"/>
                    </a:lnTo>
                    <a:lnTo>
                      <a:pt x="29" y="19"/>
                    </a:lnTo>
                    <a:lnTo>
                      <a:pt x="27" y="17"/>
                    </a:lnTo>
                    <a:lnTo>
                      <a:pt x="23" y="17"/>
                    </a:lnTo>
                    <a:lnTo>
                      <a:pt x="21" y="15"/>
                    </a:lnTo>
                    <a:lnTo>
                      <a:pt x="17" y="13"/>
                    </a:lnTo>
                    <a:lnTo>
                      <a:pt x="15" y="11"/>
                    </a:lnTo>
                    <a:lnTo>
                      <a:pt x="13" y="11"/>
                    </a:lnTo>
                    <a:lnTo>
                      <a:pt x="10" y="7"/>
                    </a:lnTo>
                    <a:lnTo>
                      <a:pt x="6" y="5"/>
                    </a:lnTo>
                    <a:lnTo>
                      <a:pt x="4" y="3"/>
                    </a:lnTo>
                    <a:lnTo>
                      <a:pt x="2" y="1"/>
                    </a:lnTo>
                    <a:lnTo>
                      <a:pt x="0" y="0"/>
                    </a:lnTo>
                    <a:lnTo>
                      <a:pt x="0" y="98"/>
                    </a:lnTo>
                    <a:lnTo>
                      <a:pt x="13" y="98"/>
                    </a:lnTo>
                    <a:lnTo>
                      <a:pt x="54" y="98"/>
                    </a:lnTo>
                    <a:lnTo>
                      <a:pt x="169" y="98"/>
                    </a:lnTo>
                    <a:lnTo>
                      <a:pt x="282" y="98"/>
                    </a:lnTo>
                    <a:lnTo>
                      <a:pt x="321" y="98"/>
                    </a:lnTo>
                    <a:lnTo>
                      <a:pt x="334" y="98"/>
                    </a:lnTo>
                    <a:lnTo>
                      <a:pt x="334" y="0"/>
                    </a:lnTo>
                    <a:lnTo>
                      <a:pt x="332" y="1"/>
                    </a:lnTo>
                    <a:lnTo>
                      <a:pt x="330" y="3"/>
                    </a:lnTo>
                    <a:lnTo>
                      <a:pt x="328" y="5"/>
                    </a:lnTo>
                    <a:lnTo>
                      <a:pt x="324" y="7"/>
                    </a:lnTo>
                    <a:lnTo>
                      <a:pt x="323" y="11"/>
                    </a:lnTo>
                    <a:lnTo>
                      <a:pt x="319" y="13"/>
                    </a:lnTo>
                    <a:lnTo>
                      <a:pt x="313" y="17"/>
                    </a:lnTo>
                    <a:lnTo>
                      <a:pt x="305" y="19"/>
                    </a:lnTo>
                    <a:lnTo>
                      <a:pt x="303" y="19"/>
                    </a:lnTo>
                    <a:lnTo>
                      <a:pt x="301" y="21"/>
                    </a:lnTo>
                    <a:lnTo>
                      <a:pt x="298" y="23"/>
                    </a:lnTo>
                    <a:lnTo>
                      <a:pt x="294" y="25"/>
                    </a:lnTo>
                    <a:lnTo>
                      <a:pt x="284" y="26"/>
                    </a:lnTo>
                    <a:lnTo>
                      <a:pt x="280" y="28"/>
                    </a:lnTo>
                    <a:lnTo>
                      <a:pt x="278" y="28"/>
                    </a:lnTo>
                    <a:lnTo>
                      <a:pt x="273" y="30"/>
                    </a:lnTo>
                    <a:lnTo>
                      <a:pt x="267" y="30"/>
                    </a:lnTo>
                    <a:lnTo>
                      <a:pt x="263" y="30"/>
                    </a:lnTo>
                    <a:lnTo>
                      <a:pt x="257" y="32"/>
                    </a:lnTo>
                    <a:lnTo>
                      <a:pt x="253" y="32"/>
                    </a:lnTo>
                    <a:lnTo>
                      <a:pt x="248" y="32"/>
                    </a:lnTo>
                    <a:lnTo>
                      <a:pt x="242" y="32"/>
                    </a:lnTo>
                    <a:lnTo>
                      <a:pt x="236" y="32"/>
                    </a:lnTo>
                    <a:lnTo>
                      <a:pt x="234" y="30"/>
                    </a:lnTo>
                    <a:lnTo>
                      <a:pt x="228" y="30"/>
                    </a:lnTo>
                    <a:lnTo>
                      <a:pt x="223" y="30"/>
                    </a:lnTo>
                    <a:lnTo>
                      <a:pt x="219" y="28"/>
                    </a:lnTo>
                    <a:lnTo>
                      <a:pt x="215" y="28"/>
                    </a:lnTo>
                    <a:lnTo>
                      <a:pt x="213" y="26"/>
                    </a:lnTo>
                    <a:lnTo>
                      <a:pt x="207" y="25"/>
                    </a:lnTo>
                    <a:lnTo>
                      <a:pt x="205" y="25"/>
                    </a:lnTo>
                    <a:lnTo>
                      <a:pt x="202" y="23"/>
                    </a:lnTo>
                    <a:lnTo>
                      <a:pt x="198" y="21"/>
                    </a:lnTo>
                    <a:lnTo>
                      <a:pt x="194" y="19"/>
                    </a:lnTo>
                    <a:lnTo>
                      <a:pt x="192" y="19"/>
                    </a:lnTo>
                    <a:lnTo>
                      <a:pt x="188" y="17"/>
                    </a:lnTo>
                    <a:lnTo>
                      <a:pt x="182" y="13"/>
                    </a:lnTo>
                    <a:lnTo>
                      <a:pt x="179" y="11"/>
                    </a:lnTo>
                    <a:lnTo>
                      <a:pt x="175" y="7"/>
                    </a:lnTo>
                    <a:lnTo>
                      <a:pt x="173" y="5"/>
                    </a:lnTo>
                    <a:lnTo>
                      <a:pt x="171" y="3"/>
                    </a:lnTo>
                    <a:lnTo>
                      <a:pt x="169" y="1"/>
                    </a:lnTo>
                    <a:lnTo>
                      <a:pt x="169" y="0"/>
                    </a:lnTo>
                    <a:close/>
                  </a:path>
                </a:pathLst>
              </a:custGeom>
              <a:solidFill>
                <a:srgbClr val="FF0002"/>
              </a:solidFill>
              <a:ln w="3175">
                <a:solidFill>
                  <a:srgbClr val="000000"/>
                </a:solidFill>
                <a:round/>
                <a:headEnd/>
                <a:tailEnd/>
              </a:ln>
            </p:spPr>
            <p:txBody>
              <a:bodyPr/>
              <a:lstStyle/>
              <a:p>
                <a:endParaRPr lang="en-US" dirty="0"/>
              </a:p>
            </p:txBody>
          </p:sp>
          <p:sp>
            <p:nvSpPr>
              <p:cNvPr id="181" name="Rectangle 29"/>
              <p:cNvSpPr>
                <a:spLocks noChangeArrowheads="1"/>
              </p:cNvSpPr>
              <p:nvPr/>
            </p:nvSpPr>
            <p:spPr bwMode="auto">
              <a:xfrm>
                <a:off x="4265" y="3503"/>
                <a:ext cx="248" cy="204"/>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FFFFFF"/>
                    </a:solidFill>
                  </a:rPr>
                  <a:t>75</a:t>
                </a:r>
                <a:r>
                  <a:rPr lang="en-US" sz="1600" dirty="0">
                    <a:solidFill>
                      <a:srgbClr val="FFFFFF"/>
                    </a:solidFill>
                  </a:rPr>
                  <a:t> </a:t>
                </a:r>
                <a:endParaRPr lang="en-US" sz="1600" dirty="0">
                  <a:solidFill>
                    <a:srgbClr val="FFFF99"/>
                  </a:solidFill>
                </a:endParaRPr>
              </a:p>
            </p:txBody>
          </p:sp>
        </p:grpSp>
        <p:grpSp>
          <p:nvGrpSpPr>
            <p:cNvPr id="175" name="Group 30"/>
            <p:cNvGrpSpPr>
              <a:grpSpLocks/>
            </p:cNvGrpSpPr>
            <p:nvPr/>
          </p:nvGrpSpPr>
          <p:grpSpPr bwMode="auto">
            <a:xfrm>
              <a:off x="5232" y="3600"/>
              <a:ext cx="240" cy="240"/>
              <a:chOff x="4201" y="3426"/>
              <a:chExt cx="334" cy="318"/>
            </a:xfrm>
          </p:grpSpPr>
          <p:sp>
            <p:nvSpPr>
              <p:cNvPr id="176" name="Freeform 31"/>
              <p:cNvSpPr>
                <a:spLocks/>
              </p:cNvSpPr>
              <p:nvPr/>
            </p:nvSpPr>
            <p:spPr bwMode="auto">
              <a:xfrm>
                <a:off x="4201" y="3426"/>
                <a:ext cx="334" cy="318"/>
              </a:xfrm>
              <a:custGeom>
                <a:avLst/>
                <a:gdLst>
                  <a:gd name="T0" fmla="*/ 165 w 334"/>
                  <a:gd name="T1" fmla="*/ 3 h 303"/>
                  <a:gd name="T2" fmla="*/ 161 w 334"/>
                  <a:gd name="T3" fmla="*/ 7 h 303"/>
                  <a:gd name="T4" fmla="*/ 154 w 334"/>
                  <a:gd name="T5" fmla="*/ 15 h 303"/>
                  <a:gd name="T6" fmla="*/ 144 w 334"/>
                  <a:gd name="T7" fmla="*/ 21 h 303"/>
                  <a:gd name="T8" fmla="*/ 134 w 334"/>
                  <a:gd name="T9" fmla="*/ 25 h 303"/>
                  <a:gd name="T10" fmla="*/ 125 w 334"/>
                  <a:gd name="T11" fmla="*/ 28 h 303"/>
                  <a:gd name="T12" fmla="*/ 117 w 334"/>
                  <a:gd name="T13" fmla="*/ 30 h 303"/>
                  <a:gd name="T14" fmla="*/ 102 w 334"/>
                  <a:gd name="T15" fmla="*/ 33 h 303"/>
                  <a:gd name="T16" fmla="*/ 88 w 334"/>
                  <a:gd name="T17" fmla="*/ 36 h 303"/>
                  <a:gd name="T18" fmla="*/ 79 w 334"/>
                  <a:gd name="T19" fmla="*/ 36 h 303"/>
                  <a:gd name="T20" fmla="*/ 69 w 334"/>
                  <a:gd name="T21" fmla="*/ 33 h 303"/>
                  <a:gd name="T22" fmla="*/ 56 w 334"/>
                  <a:gd name="T23" fmla="*/ 30 h 303"/>
                  <a:gd name="T24" fmla="*/ 42 w 334"/>
                  <a:gd name="T25" fmla="*/ 27 h 303"/>
                  <a:gd name="T26" fmla="*/ 33 w 334"/>
                  <a:gd name="T27" fmla="*/ 21 h 303"/>
                  <a:gd name="T28" fmla="*/ 19 w 334"/>
                  <a:gd name="T29" fmla="*/ 17 h 303"/>
                  <a:gd name="T30" fmla="*/ 10 w 334"/>
                  <a:gd name="T31" fmla="*/ 7 h 303"/>
                  <a:gd name="T32" fmla="*/ 0 w 334"/>
                  <a:gd name="T33" fmla="*/ 0 h 303"/>
                  <a:gd name="T34" fmla="*/ 0 w 334"/>
                  <a:gd name="T35" fmla="*/ 134 h 303"/>
                  <a:gd name="T36" fmla="*/ 6 w 334"/>
                  <a:gd name="T37" fmla="*/ 164 h 303"/>
                  <a:gd name="T38" fmla="*/ 11 w 334"/>
                  <a:gd name="T39" fmla="*/ 192 h 303"/>
                  <a:gd name="T40" fmla="*/ 23 w 334"/>
                  <a:gd name="T41" fmla="*/ 219 h 303"/>
                  <a:gd name="T42" fmla="*/ 35 w 334"/>
                  <a:gd name="T43" fmla="*/ 239 h 303"/>
                  <a:gd name="T44" fmla="*/ 50 w 334"/>
                  <a:gd name="T45" fmla="*/ 260 h 303"/>
                  <a:gd name="T46" fmla="*/ 63 w 334"/>
                  <a:gd name="T47" fmla="*/ 274 h 303"/>
                  <a:gd name="T48" fmla="*/ 83 w 334"/>
                  <a:gd name="T49" fmla="*/ 293 h 303"/>
                  <a:gd name="T50" fmla="*/ 102 w 334"/>
                  <a:gd name="T51" fmla="*/ 304 h 303"/>
                  <a:gd name="T52" fmla="*/ 125 w 334"/>
                  <a:gd name="T53" fmla="*/ 317 h 303"/>
                  <a:gd name="T54" fmla="*/ 146 w 334"/>
                  <a:gd name="T55" fmla="*/ 327 h 303"/>
                  <a:gd name="T56" fmla="*/ 167 w 334"/>
                  <a:gd name="T57" fmla="*/ 334 h 303"/>
                  <a:gd name="T58" fmla="*/ 184 w 334"/>
                  <a:gd name="T59" fmla="*/ 330 h 303"/>
                  <a:gd name="T60" fmla="*/ 207 w 334"/>
                  <a:gd name="T61" fmla="*/ 319 h 303"/>
                  <a:gd name="T62" fmla="*/ 236 w 334"/>
                  <a:gd name="T63" fmla="*/ 302 h 303"/>
                  <a:gd name="T64" fmla="*/ 255 w 334"/>
                  <a:gd name="T65" fmla="*/ 290 h 303"/>
                  <a:gd name="T66" fmla="*/ 271 w 334"/>
                  <a:gd name="T67" fmla="*/ 274 h 303"/>
                  <a:gd name="T68" fmla="*/ 284 w 334"/>
                  <a:gd name="T69" fmla="*/ 258 h 303"/>
                  <a:gd name="T70" fmla="*/ 299 w 334"/>
                  <a:gd name="T71" fmla="*/ 239 h 303"/>
                  <a:gd name="T72" fmla="*/ 311 w 334"/>
                  <a:gd name="T73" fmla="*/ 217 h 303"/>
                  <a:gd name="T74" fmla="*/ 323 w 334"/>
                  <a:gd name="T75" fmla="*/ 192 h 303"/>
                  <a:gd name="T76" fmla="*/ 328 w 334"/>
                  <a:gd name="T77" fmla="*/ 164 h 303"/>
                  <a:gd name="T78" fmla="*/ 332 w 334"/>
                  <a:gd name="T79" fmla="*/ 134 h 303"/>
                  <a:gd name="T80" fmla="*/ 334 w 334"/>
                  <a:gd name="T81" fmla="*/ 0 h 303"/>
                  <a:gd name="T82" fmla="*/ 324 w 334"/>
                  <a:gd name="T83" fmla="*/ 7 h 303"/>
                  <a:gd name="T84" fmla="*/ 305 w 334"/>
                  <a:gd name="T85" fmla="*/ 21 h 303"/>
                  <a:gd name="T86" fmla="*/ 292 w 334"/>
                  <a:gd name="T87" fmla="*/ 27 h 303"/>
                  <a:gd name="T88" fmla="*/ 273 w 334"/>
                  <a:gd name="T89" fmla="*/ 33 h 303"/>
                  <a:gd name="T90" fmla="*/ 253 w 334"/>
                  <a:gd name="T91" fmla="*/ 36 h 303"/>
                  <a:gd name="T92" fmla="*/ 232 w 334"/>
                  <a:gd name="T93" fmla="*/ 33 h 303"/>
                  <a:gd name="T94" fmla="*/ 215 w 334"/>
                  <a:gd name="T95" fmla="*/ 30 h 303"/>
                  <a:gd name="T96" fmla="*/ 200 w 334"/>
                  <a:gd name="T97" fmla="*/ 25 h 303"/>
                  <a:gd name="T98" fmla="*/ 186 w 334"/>
                  <a:gd name="T99" fmla="*/ 19 h 303"/>
                  <a:gd name="T100" fmla="*/ 171 w 334"/>
                  <a:gd name="T101" fmla="*/ 5 h 3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34"/>
                  <a:gd name="T154" fmla="*/ 0 h 303"/>
                  <a:gd name="T155" fmla="*/ 334 w 334"/>
                  <a:gd name="T156" fmla="*/ 303 h 3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34" h="303">
                    <a:moveTo>
                      <a:pt x="169" y="0"/>
                    </a:moveTo>
                    <a:lnTo>
                      <a:pt x="169" y="0"/>
                    </a:lnTo>
                    <a:lnTo>
                      <a:pt x="167" y="1"/>
                    </a:lnTo>
                    <a:lnTo>
                      <a:pt x="165" y="3"/>
                    </a:lnTo>
                    <a:lnTo>
                      <a:pt x="163" y="5"/>
                    </a:lnTo>
                    <a:lnTo>
                      <a:pt x="161" y="7"/>
                    </a:lnTo>
                    <a:lnTo>
                      <a:pt x="159" y="9"/>
                    </a:lnTo>
                    <a:lnTo>
                      <a:pt x="157" y="11"/>
                    </a:lnTo>
                    <a:lnTo>
                      <a:pt x="155" y="11"/>
                    </a:lnTo>
                    <a:lnTo>
                      <a:pt x="154" y="13"/>
                    </a:lnTo>
                    <a:lnTo>
                      <a:pt x="152" y="15"/>
                    </a:lnTo>
                    <a:lnTo>
                      <a:pt x="148" y="17"/>
                    </a:lnTo>
                    <a:lnTo>
                      <a:pt x="146" y="17"/>
                    </a:lnTo>
                    <a:lnTo>
                      <a:pt x="144" y="19"/>
                    </a:lnTo>
                    <a:lnTo>
                      <a:pt x="142" y="19"/>
                    </a:lnTo>
                    <a:lnTo>
                      <a:pt x="140" y="21"/>
                    </a:lnTo>
                    <a:lnTo>
                      <a:pt x="138" y="21"/>
                    </a:lnTo>
                    <a:lnTo>
                      <a:pt x="134" y="23"/>
                    </a:lnTo>
                    <a:lnTo>
                      <a:pt x="131" y="25"/>
                    </a:lnTo>
                    <a:lnTo>
                      <a:pt x="129" y="25"/>
                    </a:lnTo>
                    <a:lnTo>
                      <a:pt x="125" y="26"/>
                    </a:lnTo>
                    <a:lnTo>
                      <a:pt x="123" y="26"/>
                    </a:lnTo>
                    <a:lnTo>
                      <a:pt x="121" y="28"/>
                    </a:lnTo>
                    <a:lnTo>
                      <a:pt x="117" y="28"/>
                    </a:lnTo>
                    <a:lnTo>
                      <a:pt x="113" y="30"/>
                    </a:lnTo>
                    <a:lnTo>
                      <a:pt x="107" y="30"/>
                    </a:lnTo>
                    <a:lnTo>
                      <a:pt x="106" y="30"/>
                    </a:lnTo>
                    <a:lnTo>
                      <a:pt x="102" y="30"/>
                    </a:lnTo>
                    <a:lnTo>
                      <a:pt x="100" y="32"/>
                    </a:lnTo>
                    <a:lnTo>
                      <a:pt x="94" y="32"/>
                    </a:lnTo>
                    <a:lnTo>
                      <a:pt x="90" y="32"/>
                    </a:lnTo>
                    <a:lnTo>
                      <a:pt x="88" y="32"/>
                    </a:lnTo>
                    <a:lnTo>
                      <a:pt x="84" y="32"/>
                    </a:lnTo>
                    <a:lnTo>
                      <a:pt x="83" y="32"/>
                    </a:lnTo>
                    <a:lnTo>
                      <a:pt x="79" y="32"/>
                    </a:lnTo>
                    <a:lnTo>
                      <a:pt x="77" y="32"/>
                    </a:lnTo>
                    <a:lnTo>
                      <a:pt x="73" y="30"/>
                    </a:lnTo>
                    <a:lnTo>
                      <a:pt x="71" y="30"/>
                    </a:lnTo>
                    <a:lnTo>
                      <a:pt x="69" y="30"/>
                    </a:lnTo>
                    <a:lnTo>
                      <a:pt x="63" y="30"/>
                    </a:lnTo>
                    <a:lnTo>
                      <a:pt x="61" y="28"/>
                    </a:lnTo>
                    <a:lnTo>
                      <a:pt x="58" y="28"/>
                    </a:lnTo>
                    <a:lnTo>
                      <a:pt x="56" y="28"/>
                    </a:lnTo>
                    <a:lnTo>
                      <a:pt x="54" y="26"/>
                    </a:lnTo>
                    <a:lnTo>
                      <a:pt x="52" y="26"/>
                    </a:lnTo>
                    <a:lnTo>
                      <a:pt x="46" y="25"/>
                    </a:lnTo>
                    <a:lnTo>
                      <a:pt x="42" y="25"/>
                    </a:lnTo>
                    <a:lnTo>
                      <a:pt x="40" y="23"/>
                    </a:lnTo>
                    <a:lnTo>
                      <a:pt x="38" y="23"/>
                    </a:lnTo>
                    <a:lnTo>
                      <a:pt x="35" y="21"/>
                    </a:lnTo>
                    <a:lnTo>
                      <a:pt x="33" y="19"/>
                    </a:lnTo>
                    <a:lnTo>
                      <a:pt x="29" y="19"/>
                    </a:lnTo>
                    <a:lnTo>
                      <a:pt x="27" y="17"/>
                    </a:lnTo>
                    <a:lnTo>
                      <a:pt x="23" y="17"/>
                    </a:lnTo>
                    <a:lnTo>
                      <a:pt x="19" y="15"/>
                    </a:lnTo>
                    <a:lnTo>
                      <a:pt x="17" y="13"/>
                    </a:lnTo>
                    <a:lnTo>
                      <a:pt x="15" y="11"/>
                    </a:lnTo>
                    <a:lnTo>
                      <a:pt x="11" y="11"/>
                    </a:lnTo>
                    <a:lnTo>
                      <a:pt x="10" y="7"/>
                    </a:lnTo>
                    <a:lnTo>
                      <a:pt x="6" y="5"/>
                    </a:lnTo>
                    <a:lnTo>
                      <a:pt x="4" y="3"/>
                    </a:lnTo>
                    <a:lnTo>
                      <a:pt x="2" y="1"/>
                    </a:lnTo>
                    <a:lnTo>
                      <a:pt x="0" y="0"/>
                    </a:lnTo>
                    <a:lnTo>
                      <a:pt x="0" y="98"/>
                    </a:lnTo>
                    <a:lnTo>
                      <a:pt x="0" y="105"/>
                    </a:lnTo>
                    <a:lnTo>
                      <a:pt x="0" y="115"/>
                    </a:lnTo>
                    <a:lnTo>
                      <a:pt x="0" y="122"/>
                    </a:lnTo>
                    <a:lnTo>
                      <a:pt x="2" y="128"/>
                    </a:lnTo>
                    <a:lnTo>
                      <a:pt x="4" y="136"/>
                    </a:lnTo>
                    <a:lnTo>
                      <a:pt x="4" y="144"/>
                    </a:lnTo>
                    <a:lnTo>
                      <a:pt x="6" y="149"/>
                    </a:lnTo>
                    <a:lnTo>
                      <a:pt x="8" y="157"/>
                    </a:lnTo>
                    <a:lnTo>
                      <a:pt x="10" y="163"/>
                    </a:lnTo>
                    <a:lnTo>
                      <a:pt x="11" y="169"/>
                    </a:lnTo>
                    <a:lnTo>
                      <a:pt x="11" y="174"/>
                    </a:lnTo>
                    <a:lnTo>
                      <a:pt x="15" y="182"/>
                    </a:lnTo>
                    <a:lnTo>
                      <a:pt x="17" y="188"/>
                    </a:lnTo>
                    <a:lnTo>
                      <a:pt x="21" y="194"/>
                    </a:lnTo>
                    <a:lnTo>
                      <a:pt x="23" y="199"/>
                    </a:lnTo>
                    <a:lnTo>
                      <a:pt x="27" y="201"/>
                    </a:lnTo>
                    <a:lnTo>
                      <a:pt x="29" y="207"/>
                    </a:lnTo>
                    <a:lnTo>
                      <a:pt x="33" y="213"/>
                    </a:lnTo>
                    <a:lnTo>
                      <a:pt x="35" y="217"/>
                    </a:lnTo>
                    <a:lnTo>
                      <a:pt x="38" y="222"/>
                    </a:lnTo>
                    <a:lnTo>
                      <a:pt x="42" y="226"/>
                    </a:lnTo>
                    <a:lnTo>
                      <a:pt x="46" y="232"/>
                    </a:lnTo>
                    <a:lnTo>
                      <a:pt x="50" y="236"/>
                    </a:lnTo>
                    <a:lnTo>
                      <a:pt x="54" y="238"/>
                    </a:lnTo>
                    <a:lnTo>
                      <a:pt x="56" y="242"/>
                    </a:lnTo>
                    <a:lnTo>
                      <a:pt x="59" y="245"/>
                    </a:lnTo>
                    <a:lnTo>
                      <a:pt x="63" y="249"/>
                    </a:lnTo>
                    <a:lnTo>
                      <a:pt x="69" y="253"/>
                    </a:lnTo>
                    <a:lnTo>
                      <a:pt x="77" y="259"/>
                    </a:lnTo>
                    <a:lnTo>
                      <a:pt x="79" y="263"/>
                    </a:lnTo>
                    <a:lnTo>
                      <a:pt x="83" y="266"/>
                    </a:lnTo>
                    <a:lnTo>
                      <a:pt x="88" y="268"/>
                    </a:lnTo>
                    <a:lnTo>
                      <a:pt x="92" y="270"/>
                    </a:lnTo>
                    <a:lnTo>
                      <a:pt x="100" y="274"/>
                    </a:lnTo>
                    <a:lnTo>
                      <a:pt x="102" y="276"/>
                    </a:lnTo>
                    <a:lnTo>
                      <a:pt x="107" y="278"/>
                    </a:lnTo>
                    <a:lnTo>
                      <a:pt x="115" y="284"/>
                    </a:lnTo>
                    <a:lnTo>
                      <a:pt x="123" y="286"/>
                    </a:lnTo>
                    <a:lnTo>
                      <a:pt x="125" y="288"/>
                    </a:lnTo>
                    <a:lnTo>
                      <a:pt x="129" y="290"/>
                    </a:lnTo>
                    <a:lnTo>
                      <a:pt x="136" y="293"/>
                    </a:lnTo>
                    <a:lnTo>
                      <a:pt x="142" y="295"/>
                    </a:lnTo>
                    <a:lnTo>
                      <a:pt x="146" y="297"/>
                    </a:lnTo>
                    <a:lnTo>
                      <a:pt x="152" y="299"/>
                    </a:lnTo>
                    <a:lnTo>
                      <a:pt x="157" y="299"/>
                    </a:lnTo>
                    <a:lnTo>
                      <a:pt x="161" y="301"/>
                    </a:lnTo>
                    <a:lnTo>
                      <a:pt x="167" y="303"/>
                    </a:lnTo>
                    <a:lnTo>
                      <a:pt x="169" y="303"/>
                    </a:lnTo>
                    <a:lnTo>
                      <a:pt x="175" y="301"/>
                    </a:lnTo>
                    <a:lnTo>
                      <a:pt x="184" y="299"/>
                    </a:lnTo>
                    <a:lnTo>
                      <a:pt x="188" y="297"/>
                    </a:lnTo>
                    <a:lnTo>
                      <a:pt x="194" y="295"/>
                    </a:lnTo>
                    <a:lnTo>
                      <a:pt x="200" y="291"/>
                    </a:lnTo>
                    <a:lnTo>
                      <a:pt x="207" y="290"/>
                    </a:lnTo>
                    <a:lnTo>
                      <a:pt x="213" y="286"/>
                    </a:lnTo>
                    <a:lnTo>
                      <a:pt x="221" y="282"/>
                    </a:lnTo>
                    <a:lnTo>
                      <a:pt x="228" y="278"/>
                    </a:lnTo>
                    <a:lnTo>
                      <a:pt x="236" y="274"/>
                    </a:lnTo>
                    <a:lnTo>
                      <a:pt x="238" y="272"/>
                    </a:lnTo>
                    <a:lnTo>
                      <a:pt x="242" y="270"/>
                    </a:lnTo>
                    <a:lnTo>
                      <a:pt x="251" y="265"/>
                    </a:lnTo>
                    <a:lnTo>
                      <a:pt x="255" y="263"/>
                    </a:lnTo>
                    <a:lnTo>
                      <a:pt x="257" y="259"/>
                    </a:lnTo>
                    <a:lnTo>
                      <a:pt x="261" y="255"/>
                    </a:lnTo>
                    <a:lnTo>
                      <a:pt x="267" y="251"/>
                    </a:lnTo>
                    <a:lnTo>
                      <a:pt x="271" y="249"/>
                    </a:lnTo>
                    <a:lnTo>
                      <a:pt x="275" y="245"/>
                    </a:lnTo>
                    <a:lnTo>
                      <a:pt x="278" y="242"/>
                    </a:lnTo>
                    <a:lnTo>
                      <a:pt x="280" y="238"/>
                    </a:lnTo>
                    <a:lnTo>
                      <a:pt x="284" y="234"/>
                    </a:lnTo>
                    <a:lnTo>
                      <a:pt x="288" y="230"/>
                    </a:lnTo>
                    <a:lnTo>
                      <a:pt x="292" y="226"/>
                    </a:lnTo>
                    <a:lnTo>
                      <a:pt x="296" y="222"/>
                    </a:lnTo>
                    <a:lnTo>
                      <a:pt x="299" y="217"/>
                    </a:lnTo>
                    <a:lnTo>
                      <a:pt x="303" y="211"/>
                    </a:lnTo>
                    <a:lnTo>
                      <a:pt x="305" y="207"/>
                    </a:lnTo>
                    <a:lnTo>
                      <a:pt x="307" y="201"/>
                    </a:lnTo>
                    <a:lnTo>
                      <a:pt x="311" y="197"/>
                    </a:lnTo>
                    <a:lnTo>
                      <a:pt x="313" y="192"/>
                    </a:lnTo>
                    <a:lnTo>
                      <a:pt x="317" y="186"/>
                    </a:lnTo>
                    <a:lnTo>
                      <a:pt x="319" y="180"/>
                    </a:lnTo>
                    <a:lnTo>
                      <a:pt x="323" y="174"/>
                    </a:lnTo>
                    <a:lnTo>
                      <a:pt x="324" y="169"/>
                    </a:lnTo>
                    <a:lnTo>
                      <a:pt x="324" y="163"/>
                    </a:lnTo>
                    <a:lnTo>
                      <a:pt x="326" y="157"/>
                    </a:lnTo>
                    <a:lnTo>
                      <a:pt x="328" y="149"/>
                    </a:lnTo>
                    <a:lnTo>
                      <a:pt x="330" y="142"/>
                    </a:lnTo>
                    <a:lnTo>
                      <a:pt x="330" y="136"/>
                    </a:lnTo>
                    <a:lnTo>
                      <a:pt x="332" y="128"/>
                    </a:lnTo>
                    <a:lnTo>
                      <a:pt x="332" y="122"/>
                    </a:lnTo>
                    <a:lnTo>
                      <a:pt x="334" y="113"/>
                    </a:lnTo>
                    <a:lnTo>
                      <a:pt x="334" y="105"/>
                    </a:lnTo>
                    <a:lnTo>
                      <a:pt x="334" y="98"/>
                    </a:lnTo>
                    <a:lnTo>
                      <a:pt x="334" y="0"/>
                    </a:lnTo>
                    <a:lnTo>
                      <a:pt x="332" y="1"/>
                    </a:lnTo>
                    <a:lnTo>
                      <a:pt x="330" y="3"/>
                    </a:lnTo>
                    <a:lnTo>
                      <a:pt x="328" y="5"/>
                    </a:lnTo>
                    <a:lnTo>
                      <a:pt x="324" y="7"/>
                    </a:lnTo>
                    <a:lnTo>
                      <a:pt x="323" y="11"/>
                    </a:lnTo>
                    <a:lnTo>
                      <a:pt x="317" y="13"/>
                    </a:lnTo>
                    <a:lnTo>
                      <a:pt x="311" y="17"/>
                    </a:lnTo>
                    <a:lnTo>
                      <a:pt x="305" y="19"/>
                    </a:lnTo>
                    <a:lnTo>
                      <a:pt x="303" y="19"/>
                    </a:lnTo>
                    <a:lnTo>
                      <a:pt x="299" y="21"/>
                    </a:lnTo>
                    <a:lnTo>
                      <a:pt x="296" y="23"/>
                    </a:lnTo>
                    <a:lnTo>
                      <a:pt x="292" y="25"/>
                    </a:lnTo>
                    <a:lnTo>
                      <a:pt x="284" y="26"/>
                    </a:lnTo>
                    <a:lnTo>
                      <a:pt x="280" y="28"/>
                    </a:lnTo>
                    <a:lnTo>
                      <a:pt x="276" y="28"/>
                    </a:lnTo>
                    <a:lnTo>
                      <a:pt x="273" y="30"/>
                    </a:lnTo>
                    <a:lnTo>
                      <a:pt x="267" y="30"/>
                    </a:lnTo>
                    <a:lnTo>
                      <a:pt x="261" y="30"/>
                    </a:lnTo>
                    <a:lnTo>
                      <a:pt x="257" y="32"/>
                    </a:lnTo>
                    <a:lnTo>
                      <a:pt x="253" y="32"/>
                    </a:lnTo>
                    <a:lnTo>
                      <a:pt x="248" y="32"/>
                    </a:lnTo>
                    <a:lnTo>
                      <a:pt x="242" y="32"/>
                    </a:lnTo>
                    <a:lnTo>
                      <a:pt x="236" y="32"/>
                    </a:lnTo>
                    <a:lnTo>
                      <a:pt x="232" y="30"/>
                    </a:lnTo>
                    <a:lnTo>
                      <a:pt x="228" y="30"/>
                    </a:lnTo>
                    <a:lnTo>
                      <a:pt x="223" y="30"/>
                    </a:lnTo>
                    <a:lnTo>
                      <a:pt x="219" y="28"/>
                    </a:lnTo>
                    <a:lnTo>
                      <a:pt x="215" y="28"/>
                    </a:lnTo>
                    <a:lnTo>
                      <a:pt x="211" y="26"/>
                    </a:lnTo>
                    <a:lnTo>
                      <a:pt x="207" y="25"/>
                    </a:lnTo>
                    <a:lnTo>
                      <a:pt x="203" y="25"/>
                    </a:lnTo>
                    <a:lnTo>
                      <a:pt x="200" y="23"/>
                    </a:lnTo>
                    <a:lnTo>
                      <a:pt x="198" y="21"/>
                    </a:lnTo>
                    <a:lnTo>
                      <a:pt x="194" y="19"/>
                    </a:lnTo>
                    <a:lnTo>
                      <a:pt x="190" y="19"/>
                    </a:lnTo>
                    <a:lnTo>
                      <a:pt x="186" y="17"/>
                    </a:lnTo>
                    <a:lnTo>
                      <a:pt x="182" y="13"/>
                    </a:lnTo>
                    <a:lnTo>
                      <a:pt x="179" y="11"/>
                    </a:lnTo>
                    <a:lnTo>
                      <a:pt x="175" y="7"/>
                    </a:lnTo>
                    <a:lnTo>
                      <a:pt x="171" y="5"/>
                    </a:lnTo>
                    <a:lnTo>
                      <a:pt x="169" y="3"/>
                    </a:lnTo>
                    <a:lnTo>
                      <a:pt x="169" y="1"/>
                    </a:lnTo>
                    <a:lnTo>
                      <a:pt x="169" y="0"/>
                    </a:lnTo>
                    <a:close/>
                  </a:path>
                </a:pathLst>
              </a:custGeom>
              <a:solidFill>
                <a:srgbClr val="003A9C"/>
              </a:solidFill>
              <a:ln w="3175">
                <a:solidFill>
                  <a:srgbClr val="000000"/>
                </a:solidFill>
                <a:round/>
                <a:headEnd/>
                <a:tailEnd/>
              </a:ln>
            </p:spPr>
            <p:txBody>
              <a:bodyPr/>
              <a:lstStyle/>
              <a:p>
                <a:endParaRPr lang="en-US" dirty="0"/>
              </a:p>
            </p:txBody>
          </p:sp>
          <p:sp>
            <p:nvSpPr>
              <p:cNvPr id="177" name="Freeform 32"/>
              <p:cNvSpPr>
                <a:spLocks/>
              </p:cNvSpPr>
              <p:nvPr/>
            </p:nvSpPr>
            <p:spPr bwMode="auto">
              <a:xfrm>
                <a:off x="4201" y="3426"/>
                <a:ext cx="334" cy="98"/>
              </a:xfrm>
              <a:custGeom>
                <a:avLst/>
                <a:gdLst>
                  <a:gd name="T0" fmla="*/ 169 w 334"/>
                  <a:gd name="T1" fmla="*/ 0 h 98"/>
                  <a:gd name="T2" fmla="*/ 167 w 334"/>
                  <a:gd name="T3" fmla="*/ 3 h 98"/>
                  <a:gd name="T4" fmla="*/ 165 w 334"/>
                  <a:gd name="T5" fmla="*/ 5 h 98"/>
                  <a:gd name="T6" fmla="*/ 161 w 334"/>
                  <a:gd name="T7" fmla="*/ 7 h 98"/>
                  <a:gd name="T8" fmla="*/ 157 w 334"/>
                  <a:gd name="T9" fmla="*/ 11 h 98"/>
                  <a:gd name="T10" fmla="*/ 154 w 334"/>
                  <a:gd name="T11" fmla="*/ 13 h 98"/>
                  <a:gd name="T12" fmla="*/ 150 w 334"/>
                  <a:gd name="T13" fmla="*/ 17 h 98"/>
                  <a:gd name="T14" fmla="*/ 146 w 334"/>
                  <a:gd name="T15" fmla="*/ 19 h 98"/>
                  <a:gd name="T16" fmla="*/ 140 w 334"/>
                  <a:gd name="T17" fmla="*/ 21 h 98"/>
                  <a:gd name="T18" fmla="*/ 136 w 334"/>
                  <a:gd name="T19" fmla="*/ 23 h 98"/>
                  <a:gd name="T20" fmla="*/ 131 w 334"/>
                  <a:gd name="T21" fmla="*/ 25 h 98"/>
                  <a:gd name="T22" fmla="*/ 127 w 334"/>
                  <a:gd name="T23" fmla="*/ 26 h 98"/>
                  <a:gd name="T24" fmla="*/ 123 w 334"/>
                  <a:gd name="T25" fmla="*/ 26 h 98"/>
                  <a:gd name="T26" fmla="*/ 117 w 334"/>
                  <a:gd name="T27" fmla="*/ 28 h 98"/>
                  <a:gd name="T28" fmla="*/ 107 w 334"/>
                  <a:gd name="T29" fmla="*/ 30 h 98"/>
                  <a:gd name="T30" fmla="*/ 104 w 334"/>
                  <a:gd name="T31" fmla="*/ 30 h 98"/>
                  <a:gd name="T32" fmla="*/ 94 w 334"/>
                  <a:gd name="T33" fmla="*/ 32 h 98"/>
                  <a:gd name="T34" fmla="*/ 88 w 334"/>
                  <a:gd name="T35" fmla="*/ 32 h 98"/>
                  <a:gd name="T36" fmla="*/ 83 w 334"/>
                  <a:gd name="T37" fmla="*/ 32 h 98"/>
                  <a:gd name="T38" fmla="*/ 79 w 334"/>
                  <a:gd name="T39" fmla="*/ 32 h 98"/>
                  <a:gd name="T40" fmla="*/ 73 w 334"/>
                  <a:gd name="T41" fmla="*/ 30 h 98"/>
                  <a:gd name="T42" fmla="*/ 69 w 334"/>
                  <a:gd name="T43" fmla="*/ 30 h 98"/>
                  <a:gd name="T44" fmla="*/ 61 w 334"/>
                  <a:gd name="T45" fmla="*/ 28 h 98"/>
                  <a:gd name="T46" fmla="*/ 56 w 334"/>
                  <a:gd name="T47" fmla="*/ 28 h 98"/>
                  <a:gd name="T48" fmla="*/ 52 w 334"/>
                  <a:gd name="T49" fmla="*/ 26 h 98"/>
                  <a:gd name="T50" fmla="*/ 42 w 334"/>
                  <a:gd name="T51" fmla="*/ 25 h 98"/>
                  <a:gd name="T52" fmla="*/ 38 w 334"/>
                  <a:gd name="T53" fmla="*/ 23 h 98"/>
                  <a:gd name="T54" fmla="*/ 33 w 334"/>
                  <a:gd name="T55" fmla="*/ 19 h 98"/>
                  <a:gd name="T56" fmla="*/ 27 w 334"/>
                  <a:gd name="T57" fmla="*/ 17 h 98"/>
                  <a:gd name="T58" fmla="*/ 21 w 334"/>
                  <a:gd name="T59" fmla="*/ 15 h 98"/>
                  <a:gd name="T60" fmla="*/ 15 w 334"/>
                  <a:gd name="T61" fmla="*/ 11 h 98"/>
                  <a:gd name="T62" fmla="*/ 10 w 334"/>
                  <a:gd name="T63" fmla="*/ 7 h 98"/>
                  <a:gd name="T64" fmla="*/ 4 w 334"/>
                  <a:gd name="T65" fmla="*/ 3 h 98"/>
                  <a:gd name="T66" fmla="*/ 0 w 334"/>
                  <a:gd name="T67" fmla="*/ 0 h 98"/>
                  <a:gd name="T68" fmla="*/ 13 w 334"/>
                  <a:gd name="T69" fmla="*/ 98 h 98"/>
                  <a:gd name="T70" fmla="*/ 169 w 334"/>
                  <a:gd name="T71" fmla="*/ 98 h 98"/>
                  <a:gd name="T72" fmla="*/ 321 w 334"/>
                  <a:gd name="T73" fmla="*/ 98 h 98"/>
                  <a:gd name="T74" fmla="*/ 334 w 334"/>
                  <a:gd name="T75" fmla="*/ 0 h 98"/>
                  <a:gd name="T76" fmla="*/ 330 w 334"/>
                  <a:gd name="T77" fmla="*/ 3 h 98"/>
                  <a:gd name="T78" fmla="*/ 324 w 334"/>
                  <a:gd name="T79" fmla="*/ 7 h 98"/>
                  <a:gd name="T80" fmla="*/ 319 w 334"/>
                  <a:gd name="T81" fmla="*/ 13 h 98"/>
                  <a:gd name="T82" fmla="*/ 305 w 334"/>
                  <a:gd name="T83" fmla="*/ 19 h 98"/>
                  <a:gd name="T84" fmla="*/ 301 w 334"/>
                  <a:gd name="T85" fmla="*/ 21 h 98"/>
                  <a:gd name="T86" fmla="*/ 294 w 334"/>
                  <a:gd name="T87" fmla="*/ 25 h 98"/>
                  <a:gd name="T88" fmla="*/ 280 w 334"/>
                  <a:gd name="T89" fmla="*/ 28 h 98"/>
                  <a:gd name="T90" fmla="*/ 273 w 334"/>
                  <a:gd name="T91" fmla="*/ 30 h 98"/>
                  <a:gd name="T92" fmla="*/ 263 w 334"/>
                  <a:gd name="T93" fmla="*/ 30 h 98"/>
                  <a:gd name="T94" fmla="*/ 253 w 334"/>
                  <a:gd name="T95" fmla="*/ 32 h 98"/>
                  <a:gd name="T96" fmla="*/ 242 w 334"/>
                  <a:gd name="T97" fmla="*/ 32 h 98"/>
                  <a:gd name="T98" fmla="*/ 234 w 334"/>
                  <a:gd name="T99" fmla="*/ 30 h 98"/>
                  <a:gd name="T100" fmla="*/ 223 w 334"/>
                  <a:gd name="T101" fmla="*/ 30 h 98"/>
                  <a:gd name="T102" fmla="*/ 215 w 334"/>
                  <a:gd name="T103" fmla="*/ 28 h 98"/>
                  <a:gd name="T104" fmla="*/ 207 w 334"/>
                  <a:gd name="T105" fmla="*/ 25 h 98"/>
                  <a:gd name="T106" fmla="*/ 202 w 334"/>
                  <a:gd name="T107" fmla="*/ 23 h 98"/>
                  <a:gd name="T108" fmla="*/ 194 w 334"/>
                  <a:gd name="T109" fmla="*/ 19 h 98"/>
                  <a:gd name="T110" fmla="*/ 188 w 334"/>
                  <a:gd name="T111" fmla="*/ 17 h 98"/>
                  <a:gd name="T112" fmla="*/ 179 w 334"/>
                  <a:gd name="T113" fmla="*/ 11 h 98"/>
                  <a:gd name="T114" fmla="*/ 173 w 334"/>
                  <a:gd name="T115" fmla="*/ 5 h 98"/>
                  <a:gd name="T116" fmla="*/ 169 w 334"/>
                  <a:gd name="T117" fmla="*/ 1 h 9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4"/>
                  <a:gd name="T178" fmla="*/ 0 h 98"/>
                  <a:gd name="T179" fmla="*/ 334 w 334"/>
                  <a:gd name="T180" fmla="*/ 98 h 9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4" h="98">
                    <a:moveTo>
                      <a:pt x="169" y="0"/>
                    </a:moveTo>
                    <a:lnTo>
                      <a:pt x="169" y="0"/>
                    </a:lnTo>
                    <a:lnTo>
                      <a:pt x="167" y="1"/>
                    </a:lnTo>
                    <a:lnTo>
                      <a:pt x="167" y="3"/>
                    </a:lnTo>
                    <a:lnTo>
                      <a:pt x="165" y="3"/>
                    </a:lnTo>
                    <a:lnTo>
                      <a:pt x="165" y="5"/>
                    </a:lnTo>
                    <a:lnTo>
                      <a:pt x="163" y="5"/>
                    </a:lnTo>
                    <a:lnTo>
                      <a:pt x="161" y="7"/>
                    </a:lnTo>
                    <a:lnTo>
                      <a:pt x="159" y="9"/>
                    </a:lnTo>
                    <a:lnTo>
                      <a:pt x="157" y="11"/>
                    </a:lnTo>
                    <a:lnTo>
                      <a:pt x="155" y="11"/>
                    </a:lnTo>
                    <a:lnTo>
                      <a:pt x="154" y="13"/>
                    </a:lnTo>
                    <a:lnTo>
                      <a:pt x="152" y="15"/>
                    </a:lnTo>
                    <a:lnTo>
                      <a:pt x="150" y="17"/>
                    </a:lnTo>
                    <a:lnTo>
                      <a:pt x="146" y="17"/>
                    </a:lnTo>
                    <a:lnTo>
                      <a:pt x="146" y="19"/>
                    </a:lnTo>
                    <a:lnTo>
                      <a:pt x="142" y="19"/>
                    </a:lnTo>
                    <a:lnTo>
                      <a:pt x="140" y="21"/>
                    </a:lnTo>
                    <a:lnTo>
                      <a:pt x="138" y="21"/>
                    </a:lnTo>
                    <a:lnTo>
                      <a:pt x="136" y="23"/>
                    </a:lnTo>
                    <a:lnTo>
                      <a:pt x="132" y="25"/>
                    </a:lnTo>
                    <a:lnTo>
                      <a:pt x="131" y="25"/>
                    </a:lnTo>
                    <a:lnTo>
                      <a:pt x="129" y="25"/>
                    </a:lnTo>
                    <a:lnTo>
                      <a:pt x="127" y="26"/>
                    </a:lnTo>
                    <a:lnTo>
                      <a:pt x="125" y="26"/>
                    </a:lnTo>
                    <a:lnTo>
                      <a:pt x="123" y="26"/>
                    </a:lnTo>
                    <a:lnTo>
                      <a:pt x="121" y="28"/>
                    </a:lnTo>
                    <a:lnTo>
                      <a:pt x="117" y="28"/>
                    </a:lnTo>
                    <a:lnTo>
                      <a:pt x="113" y="30"/>
                    </a:lnTo>
                    <a:lnTo>
                      <a:pt x="107" y="30"/>
                    </a:lnTo>
                    <a:lnTo>
                      <a:pt x="106" y="30"/>
                    </a:lnTo>
                    <a:lnTo>
                      <a:pt x="104" y="30"/>
                    </a:lnTo>
                    <a:lnTo>
                      <a:pt x="100" y="32"/>
                    </a:lnTo>
                    <a:lnTo>
                      <a:pt x="94" y="32"/>
                    </a:lnTo>
                    <a:lnTo>
                      <a:pt x="92" y="32"/>
                    </a:lnTo>
                    <a:lnTo>
                      <a:pt x="88" y="32"/>
                    </a:lnTo>
                    <a:lnTo>
                      <a:pt x="86" y="32"/>
                    </a:lnTo>
                    <a:lnTo>
                      <a:pt x="83" y="32"/>
                    </a:lnTo>
                    <a:lnTo>
                      <a:pt x="81" y="32"/>
                    </a:lnTo>
                    <a:lnTo>
                      <a:pt x="79" y="32"/>
                    </a:lnTo>
                    <a:lnTo>
                      <a:pt x="77" y="32"/>
                    </a:lnTo>
                    <a:lnTo>
                      <a:pt x="73" y="30"/>
                    </a:lnTo>
                    <a:lnTo>
                      <a:pt x="71" y="30"/>
                    </a:lnTo>
                    <a:lnTo>
                      <a:pt x="69" y="30"/>
                    </a:lnTo>
                    <a:lnTo>
                      <a:pt x="63" y="30"/>
                    </a:lnTo>
                    <a:lnTo>
                      <a:pt x="61" y="28"/>
                    </a:lnTo>
                    <a:lnTo>
                      <a:pt x="59" y="28"/>
                    </a:lnTo>
                    <a:lnTo>
                      <a:pt x="56" y="28"/>
                    </a:lnTo>
                    <a:lnTo>
                      <a:pt x="54" y="26"/>
                    </a:lnTo>
                    <a:lnTo>
                      <a:pt x="52" y="26"/>
                    </a:lnTo>
                    <a:lnTo>
                      <a:pt x="48" y="25"/>
                    </a:lnTo>
                    <a:lnTo>
                      <a:pt x="42" y="25"/>
                    </a:lnTo>
                    <a:lnTo>
                      <a:pt x="40" y="23"/>
                    </a:lnTo>
                    <a:lnTo>
                      <a:pt x="38" y="23"/>
                    </a:lnTo>
                    <a:lnTo>
                      <a:pt x="35" y="21"/>
                    </a:lnTo>
                    <a:lnTo>
                      <a:pt x="33" y="19"/>
                    </a:lnTo>
                    <a:lnTo>
                      <a:pt x="29" y="19"/>
                    </a:lnTo>
                    <a:lnTo>
                      <a:pt x="27" y="17"/>
                    </a:lnTo>
                    <a:lnTo>
                      <a:pt x="23" y="17"/>
                    </a:lnTo>
                    <a:lnTo>
                      <a:pt x="21" y="15"/>
                    </a:lnTo>
                    <a:lnTo>
                      <a:pt x="17" y="13"/>
                    </a:lnTo>
                    <a:lnTo>
                      <a:pt x="15" y="11"/>
                    </a:lnTo>
                    <a:lnTo>
                      <a:pt x="13" y="11"/>
                    </a:lnTo>
                    <a:lnTo>
                      <a:pt x="10" y="7"/>
                    </a:lnTo>
                    <a:lnTo>
                      <a:pt x="6" y="5"/>
                    </a:lnTo>
                    <a:lnTo>
                      <a:pt x="4" y="3"/>
                    </a:lnTo>
                    <a:lnTo>
                      <a:pt x="2" y="1"/>
                    </a:lnTo>
                    <a:lnTo>
                      <a:pt x="0" y="0"/>
                    </a:lnTo>
                    <a:lnTo>
                      <a:pt x="0" y="98"/>
                    </a:lnTo>
                    <a:lnTo>
                      <a:pt x="13" y="98"/>
                    </a:lnTo>
                    <a:lnTo>
                      <a:pt x="54" y="98"/>
                    </a:lnTo>
                    <a:lnTo>
                      <a:pt x="169" y="98"/>
                    </a:lnTo>
                    <a:lnTo>
                      <a:pt x="282" y="98"/>
                    </a:lnTo>
                    <a:lnTo>
                      <a:pt x="321" y="98"/>
                    </a:lnTo>
                    <a:lnTo>
                      <a:pt x="334" y="98"/>
                    </a:lnTo>
                    <a:lnTo>
                      <a:pt x="334" y="0"/>
                    </a:lnTo>
                    <a:lnTo>
                      <a:pt x="332" y="1"/>
                    </a:lnTo>
                    <a:lnTo>
                      <a:pt x="330" y="3"/>
                    </a:lnTo>
                    <a:lnTo>
                      <a:pt x="328" y="5"/>
                    </a:lnTo>
                    <a:lnTo>
                      <a:pt x="324" y="7"/>
                    </a:lnTo>
                    <a:lnTo>
                      <a:pt x="323" y="11"/>
                    </a:lnTo>
                    <a:lnTo>
                      <a:pt x="319" y="13"/>
                    </a:lnTo>
                    <a:lnTo>
                      <a:pt x="313" y="17"/>
                    </a:lnTo>
                    <a:lnTo>
                      <a:pt x="305" y="19"/>
                    </a:lnTo>
                    <a:lnTo>
                      <a:pt x="303" y="19"/>
                    </a:lnTo>
                    <a:lnTo>
                      <a:pt x="301" y="21"/>
                    </a:lnTo>
                    <a:lnTo>
                      <a:pt x="298" y="23"/>
                    </a:lnTo>
                    <a:lnTo>
                      <a:pt x="294" y="25"/>
                    </a:lnTo>
                    <a:lnTo>
                      <a:pt x="284" y="26"/>
                    </a:lnTo>
                    <a:lnTo>
                      <a:pt x="280" y="28"/>
                    </a:lnTo>
                    <a:lnTo>
                      <a:pt x="278" y="28"/>
                    </a:lnTo>
                    <a:lnTo>
                      <a:pt x="273" y="30"/>
                    </a:lnTo>
                    <a:lnTo>
                      <a:pt x="267" y="30"/>
                    </a:lnTo>
                    <a:lnTo>
                      <a:pt x="263" y="30"/>
                    </a:lnTo>
                    <a:lnTo>
                      <a:pt x="257" y="32"/>
                    </a:lnTo>
                    <a:lnTo>
                      <a:pt x="253" y="32"/>
                    </a:lnTo>
                    <a:lnTo>
                      <a:pt x="248" y="32"/>
                    </a:lnTo>
                    <a:lnTo>
                      <a:pt x="242" y="32"/>
                    </a:lnTo>
                    <a:lnTo>
                      <a:pt x="236" y="32"/>
                    </a:lnTo>
                    <a:lnTo>
                      <a:pt x="234" y="30"/>
                    </a:lnTo>
                    <a:lnTo>
                      <a:pt x="228" y="30"/>
                    </a:lnTo>
                    <a:lnTo>
                      <a:pt x="223" y="30"/>
                    </a:lnTo>
                    <a:lnTo>
                      <a:pt x="219" y="28"/>
                    </a:lnTo>
                    <a:lnTo>
                      <a:pt x="215" y="28"/>
                    </a:lnTo>
                    <a:lnTo>
                      <a:pt x="213" y="26"/>
                    </a:lnTo>
                    <a:lnTo>
                      <a:pt x="207" y="25"/>
                    </a:lnTo>
                    <a:lnTo>
                      <a:pt x="205" y="25"/>
                    </a:lnTo>
                    <a:lnTo>
                      <a:pt x="202" y="23"/>
                    </a:lnTo>
                    <a:lnTo>
                      <a:pt x="198" y="21"/>
                    </a:lnTo>
                    <a:lnTo>
                      <a:pt x="194" y="19"/>
                    </a:lnTo>
                    <a:lnTo>
                      <a:pt x="192" y="19"/>
                    </a:lnTo>
                    <a:lnTo>
                      <a:pt x="188" y="17"/>
                    </a:lnTo>
                    <a:lnTo>
                      <a:pt x="182" y="13"/>
                    </a:lnTo>
                    <a:lnTo>
                      <a:pt x="179" y="11"/>
                    </a:lnTo>
                    <a:lnTo>
                      <a:pt x="175" y="7"/>
                    </a:lnTo>
                    <a:lnTo>
                      <a:pt x="173" y="5"/>
                    </a:lnTo>
                    <a:lnTo>
                      <a:pt x="171" y="3"/>
                    </a:lnTo>
                    <a:lnTo>
                      <a:pt x="169" y="1"/>
                    </a:lnTo>
                    <a:lnTo>
                      <a:pt x="169" y="0"/>
                    </a:lnTo>
                    <a:close/>
                  </a:path>
                </a:pathLst>
              </a:custGeom>
              <a:solidFill>
                <a:srgbClr val="FF0002"/>
              </a:solidFill>
              <a:ln w="3175">
                <a:solidFill>
                  <a:srgbClr val="000000"/>
                </a:solidFill>
                <a:round/>
                <a:headEnd/>
                <a:tailEnd/>
              </a:ln>
            </p:spPr>
            <p:txBody>
              <a:bodyPr/>
              <a:lstStyle/>
              <a:p>
                <a:endParaRPr lang="en-US" dirty="0"/>
              </a:p>
            </p:txBody>
          </p:sp>
          <p:sp>
            <p:nvSpPr>
              <p:cNvPr id="178" name="Rectangle 33"/>
              <p:cNvSpPr>
                <a:spLocks noChangeArrowheads="1"/>
              </p:cNvSpPr>
              <p:nvPr/>
            </p:nvSpPr>
            <p:spPr bwMode="auto">
              <a:xfrm>
                <a:off x="4265" y="3503"/>
                <a:ext cx="248" cy="204"/>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FFFFFF"/>
                    </a:solidFill>
                  </a:rPr>
                  <a:t>95</a:t>
                </a:r>
                <a:r>
                  <a:rPr lang="en-US" sz="1600" dirty="0">
                    <a:solidFill>
                      <a:srgbClr val="FFFFFF"/>
                    </a:solidFill>
                  </a:rPr>
                  <a:t> </a:t>
                </a:r>
                <a:endParaRPr lang="en-US" sz="1600" dirty="0">
                  <a:solidFill>
                    <a:srgbClr val="FFFF99"/>
                  </a:solidFill>
                </a:endParaRPr>
              </a:p>
            </p:txBody>
          </p:sp>
        </p:grpSp>
      </p:grpSp>
      <p:grpSp>
        <p:nvGrpSpPr>
          <p:cNvPr id="196" name="Group 34"/>
          <p:cNvGrpSpPr>
            <a:grpSpLocks/>
          </p:cNvGrpSpPr>
          <p:nvPr/>
        </p:nvGrpSpPr>
        <p:grpSpPr bwMode="auto">
          <a:xfrm>
            <a:off x="1681162" y="1447800"/>
            <a:ext cx="5791200" cy="3773488"/>
            <a:chOff x="1872" y="1488"/>
            <a:chExt cx="3648" cy="2377"/>
          </a:xfrm>
        </p:grpSpPr>
        <p:sp>
          <p:nvSpPr>
            <p:cNvPr id="197" name="Text Box 35"/>
            <p:cNvSpPr txBox="1">
              <a:spLocks noChangeArrowheads="1"/>
            </p:cNvSpPr>
            <p:nvPr/>
          </p:nvSpPr>
          <p:spPr bwMode="auto">
            <a:xfrm>
              <a:off x="1872" y="3465"/>
              <a:ext cx="1824" cy="231"/>
            </a:xfrm>
            <a:prstGeom prst="rect">
              <a:avLst/>
            </a:prstGeom>
            <a:noFill/>
            <a:ln w="9525">
              <a:noFill/>
              <a:miter lim="800000"/>
              <a:headEnd/>
              <a:tailEnd/>
            </a:ln>
          </p:spPr>
          <p:txBody>
            <a:bodyPr>
              <a:spAutoFit/>
            </a:bodyPr>
            <a:lstStyle/>
            <a:p>
              <a:pPr>
                <a:spcBef>
                  <a:spcPct val="50000"/>
                </a:spcBef>
              </a:pPr>
              <a:r>
                <a:rPr lang="en-US" dirty="0">
                  <a:solidFill>
                    <a:srgbClr val="0000BE"/>
                  </a:solidFill>
                </a:rPr>
                <a:t>-</a:t>
              </a:r>
              <a:r>
                <a:rPr lang="en-US" b="1" dirty="0">
                  <a:solidFill>
                    <a:srgbClr val="0000BE"/>
                  </a:solidFill>
                  <a:latin typeface="Calibri" pitchFamily="34" charset="0"/>
                </a:rPr>
                <a:t>3 Major Rail Roads</a:t>
              </a:r>
              <a:endParaRPr lang="en-US" sz="1600" b="1" dirty="0">
                <a:solidFill>
                  <a:srgbClr val="0000BE"/>
                </a:solidFill>
                <a:latin typeface="Calibri" pitchFamily="34" charset="0"/>
              </a:endParaRPr>
            </a:p>
          </p:txBody>
        </p:sp>
        <p:grpSp>
          <p:nvGrpSpPr>
            <p:cNvPr id="198" name="Group 36"/>
            <p:cNvGrpSpPr>
              <a:grpSpLocks/>
            </p:cNvGrpSpPr>
            <p:nvPr/>
          </p:nvGrpSpPr>
          <p:grpSpPr bwMode="auto">
            <a:xfrm>
              <a:off x="1872" y="1488"/>
              <a:ext cx="3648" cy="2377"/>
              <a:chOff x="1872" y="1467"/>
              <a:chExt cx="3648" cy="2377"/>
            </a:xfrm>
          </p:grpSpPr>
          <p:grpSp>
            <p:nvGrpSpPr>
              <p:cNvPr id="200" name="Group 199"/>
              <p:cNvGrpSpPr>
                <a:grpSpLocks/>
              </p:cNvGrpSpPr>
              <p:nvPr/>
            </p:nvGrpSpPr>
            <p:grpSpPr bwMode="auto">
              <a:xfrm>
                <a:off x="2640" y="1776"/>
                <a:ext cx="144" cy="144"/>
                <a:chOff x="2017" y="1521"/>
                <a:chExt cx="144" cy="144"/>
              </a:xfrm>
            </p:grpSpPr>
            <p:sp>
              <p:nvSpPr>
                <p:cNvPr id="334" name="Line 38"/>
                <p:cNvSpPr>
                  <a:spLocks noChangeShapeType="1"/>
                </p:cNvSpPr>
                <p:nvPr/>
              </p:nvSpPr>
              <p:spPr bwMode="auto">
                <a:xfrm flipV="1">
                  <a:off x="2082" y="1521"/>
                  <a:ext cx="23" cy="129"/>
                </a:xfrm>
                <a:prstGeom prst="line">
                  <a:avLst/>
                </a:prstGeom>
                <a:noFill/>
                <a:ln w="26988">
                  <a:solidFill>
                    <a:srgbClr val="993300"/>
                  </a:solidFill>
                  <a:round/>
                  <a:headEnd/>
                  <a:tailEnd/>
                </a:ln>
              </p:spPr>
              <p:txBody>
                <a:bodyPr/>
                <a:lstStyle/>
                <a:p>
                  <a:endParaRPr lang="en-US" dirty="0"/>
                </a:p>
              </p:txBody>
            </p:sp>
            <p:sp>
              <p:nvSpPr>
                <p:cNvPr id="335" name="Line 39"/>
                <p:cNvSpPr>
                  <a:spLocks noChangeShapeType="1"/>
                </p:cNvSpPr>
                <p:nvPr/>
              </p:nvSpPr>
              <p:spPr bwMode="auto">
                <a:xfrm flipV="1">
                  <a:off x="2138" y="1546"/>
                  <a:ext cx="23" cy="112"/>
                </a:xfrm>
                <a:prstGeom prst="line">
                  <a:avLst/>
                </a:prstGeom>
                <a:noFill/>
                <a:ln w="26988">
                  <a:solidFill>
                    <a:srgbClr val="993300"/>
                  </a:solidFill>
                  <a:round/>
                  <a:headEnd/>
                  <a:tailEnd/>
                </a:ln>
              </p:spPr>
              <p:txBody>
                <a:bodyPr/>
                <a:lstStyle/>
                <a:p>
                  <a:endParaRPr lang="en-US" dirty="0"/>
                </a:p>
              </p:txBody>
            </p:sp>
            <p:sp>
              <p:nvSpPr>
                <p:cNvPr id="336" name="Line 40"/>
                <p:cNvSpPr>
                  <a:spLocks noChangeShapeType="1"/>
                </p:cNvSpPr>
                <p:nvPr/>
              </p:nvSpPr>
              <p:spPr bwMode="auto">
                <a:xfrm flipV="1">
                  <a:off x="2017" y="1539"/>
                  <a:ext cx="1" cy="126"/>
                </a:xfrm>
                <a:prstGeom prst="line">
                  <a:avLst/>
                </a:prstGeom>
                <a:noFill/>
                <a:ln w="23813">
                  <a:solidFill>
                    <a:srgbClr val="993300"/>
                  </a:solidFill>
                  <a:round/>
                  <a:headEnd/>
                  <a:tailEnd/>
                </a:ln>
              </p:spPr>
              <p:txBody>
                <a:bodyPr/>
                <a:lstStyle/>
                <a:p>
                  <a:endParaRPr lang="en-US" dirty="0"/>
                </a:p>
              </p:txBody>
            </p:sp>
          </p:grpSp>
          <p:grpSp>
            <p:nvGrpSpPr>
              <p:cNvPr id="201" name="Group 41"/>
              <p:cNvGrpSpPr>
                <a:grpSpLocks/>
              </p:cNvGrpSpPr>
              <p:nvPr/>
            </p:nvGrpSpPr>
            <p:grpSpPr bwMode="auto">
              <a:xfrm>
                <a:off x="1872" y="1467"/>
                <a:ext cx="3648" cy="2377"/>
                <a:chOff x="1872" y="1467"/>
                <a:chExt cx="3648" cy="2377"/>
              </a:xfrm>
            </p:grpSpPr>
            <p:grpSp>
              <p:nvGrpSpPr>
                <p:cNvPr id="202" name="Group 42"/>
                <p:cNvGrpSpPr>
                  <a:grpSpLocks/>
                </p:cNvGrpSpPr>
                <p:nvPr/>
              </p:nvGrpSpPr>
              <p:grpSpPr bwMode="auto">
                <a:xfrm>
                  <a:off x="3227" y="2005"/>
                  <a:ext cx="1095" cy="531"/>
                  <a:chOff x="3227" y="2005"/>
                  <a:chExt cx="1095" cy="531"/>
                </a:xfrm>
              </p:grpSpPr>
              <p:sp>
                <p:nvSpPr>
                  <p:cNvPr id="323" name="Line 43"/>
                  <p:cNvSpPr>
                    <a:spLocks noChangeShapeType="1"/>
                  </p:cNvSpPr>
                  <p:nvPr/>
                </p:nvSpPr>
                <p:spPr bwMode="auto">
                  <a:xfrm flipV="1">
                    <a:off x="3227" y="2005"/>
                    <a:ext cx="38" cy="134"/>
                  </a:xfrm>
                  <a:prstGeom prst="line">
                    <a:avLst/>
                  </a:prstGeom>
                  <a:noFill/>
                  <a:ln w="27051">
                    <a:solidFill>
                      <a:srgbClr val="800000"/>
                    </a:solidFill>
                    <a:round/>
                    <a:headEnd/>
                    <a:tailEnd/>
                  </a:ln>
                </p:spPr>
                <p:txBody>
                  <a:bodyPr/>
                  <a:lstStyle/>
                  <a:p>
                    <a:endParaRPr lang="en-US" dirty="0"/>
                  </a:p>
                </p:txBody>
              </p:sp>
              <p:sp>
                <p:nvSpPr>
                  <p:cNvPr id="324" name="Line 44"/>
                  <p:cNvSpPr>
                    <a:spLocks noChangeShapeType="1"/>
                  </p:cNvSpPr>
                  <p:nvPr/>
                </p:nvSpPr>
                <p:spPr bwMode="auto">
                  <a:xfrm flipV="1">
                    <a:off x="3315" y="2020"/>
                    <a:ext cx="23" cy="129"/>
                  </a:xfrm>
                  <a:prstGeom prst="line">
                    <a:avLst/>
                  </a:prstGeom>
                  <a:noFill/>
                  <a:ln w="27051">
                    <a:solidFill>
                      <a:srgbClr val="800000"/>
                    </a:solidFill>
                    <a:round/>
                    <a:headEnd/>
                    <a:tailEnd/>
                  </a:ln>
                </p:spPr>
                <p:txBody>
                  <a:bodyPr/>
                  <a:lstStyle/>
                  <a:p>
                    <a:endParaRPr lang="en-US" dirty="0"/>
                  </a:p>
                </p:txBody>
              </p:sp>
              <p:sp>
                <p:nvSpPr>
                  <p:cNvPr id="325" name="Line 45"/>
                  <p:cNvSpPr>
                    <a:spLocks noChangeShapeType="1"/>
                  </p:cNvSpPr>
                  <p:nvPr/>
                </p:nvSpPr>
                <p:spPr bwMode="auto">
                  <a:xfrm flipV="1">
                    <a:off x="3394" y="2036"/>
                    <a:ext cx="25" cy="113"/>
                  </a:xfrm>
                  <a:prstGeom prst="line">
                    <a:avLst/>
                  </a:prstGeom>
                  <a:noFill/>
                  <a:ln w="27051">
                    <a:solidFill>
                      <a:srgbClr val="800000"/>
                    </a:solidFill>
                    <a:round/>
                    <a:headEnd/>
                    <a:tailEnd/>
                  </a:ln>
                </p:spPr>
                <p:txBody>
                  <a:bodyPr/>
                  <a:lstStyle/>
                  <a:p>
                    <a:endParaRPr lang="en-US" dirty="0"/>
                  </a:p>
                </p:txBody>
              </p:sp>
              <p:sp>
                <p:nvSpPr>
                  <p:cNvPr id="326" name="Line 46"/>
                  <p:cNvSpPr>
                    <a:spLocks noChangeShapeType="1"/>
                  </p:cNvSpPr>
                  <p:nvPr/>
                </p:nvSpPr>
                <p:spPr bwMode="auto">
                  <a:xfrm flipV="1">
                    <a:off x="3490" y="2036"/>
                    <a:ext cx="17" cy="113"/>
                  </a:xfrm>
                  <a:prstGeom prst="line">
                    <a:avLst/>
                  </a:prstGeom>
                  <a:noFill/>
                  <a:ln w="27051">
                    <a:solidFill>
                      <a:srgbClr val="800000"/>
                    </a:solidFill>
                    <a:round/>
                    <a:headEnd/>
                    <a:tailEnd/>
                  </a:ln>
                </p:spPr>
                <p:txBody>
                  <a:bodyPr/>
                  <a:lstStyle/>
                  <a:p>
                    <a:endParaRPr lang="en-US" dirty="0"/>
                  </a:p>
                </p:txBody>
              </p:sp>
              <p:sp>
                <p:nvSpPr>
                  <p:cNvPr id="327" name="Line 47"/>
                  <p:cNvSpPr>
                    <a:spLocks noChangeShapeType="1"/>
                  </p:cNvSpPr>
                  <p:nvPr/>
                </p:nvSpPr>
                <p:spPr bwMode="auto">
                  <a:xfrm flipV="1">
                    <a:off x="3552" y="2018"/>
                    <a:ext cx="41" cy="136"/>
                  </a:xfrm>
                  <a:prstGeom prst="line">
                    <a:avLst/>
                  </a:prstGeom>
                  <a:noFill/>
                  <a:ln w="27051">
                    <a:solidFill>
                      <a:srgbClr val="800000"/>
                    </a:solidFill>
                    <a:round/>
                    <a:headEnd/>
                    <a:tailEnd/>
                  </a:ln>
                </p:spPr>
                <p:txBody>
                  <a:bodyPr/>
                  <a:lstStyle/>
                  <a:p>
                    <a:endParaRPr lang="en-US" dirty="0"/>
                  </a:p>
                </p:txBody>
              </p:sp>
              <p:sp>
                <p:nvSpPr>
                  <p:cNvPr id="328" name="Line 48"/>
                  <p:cNvSpPr>
                    <a:spLocks noChangeShapeType="1"/>
                  </p:cNvSpPr>
                  <p:nvPr/>
                </p:nvSpPr>
                <p:spPr bwMode="auto">
                  <a:xfrm flipV="1">
                    <a:off x="3659" y="2036"/>
                    <a:ext cx="48" cy="121"/>
                  </a:xfrm>
                  <a:prstGeom prst="line">
                    <a:avLst/>
                  </a:prstGeom>
                  <a:noFill/>
                  <a:ln w="30226">
                    <a:solidFill>
                      <a:srgbClr val="800000"/>
                    </a:solidFill>
                    <a:round/>
                    <a:headEnd/>
                    <a:tailEnd/>
                  </a:ln>
                </p:spPr>
                <p:txBody>
                  <a:bodyPr/>
                  <a:lstStyle/>
                  <a:p>
                    <a:endParaRPr lang="en-US" dirty="0"/>
                  </a:p>
                </p:txBody>
              </p:sp>
              <p:sp>
                <p:nvSpPr>
                  <p:cNvPr id="329" name="Line 49"/>
                  <p:cNvSpPr>
                    <a:spLocks noChangeShapeType="1"/>
                  </p:cNvSpPr>
                  <p:nvPr/>
                </p:nvSpPr>
                <p:spPr bwMode="auto">
                  <a:xfrm flipV="1">
                    <a:off x="3722" y="2084"/>
                    <a:ext cx="73" cy="103"/>
                  </a:xfrm>
                  <a:prstGeom prst="line">
                    <a:avLst/>
                  </a:prstGeom>
                  <a:noFill/>
                  <a:ln w="33401">
                    <a:solidFill>
                      <a:srgbClr val="800000"/>
                    </a:solidFill>
                    <a:round/>
                    <a:headEnd/>
                    <a:tailEnd/>
                  </a:ln>
                </p:spPr>
                <p:txBody>
                  <a:bodyPr/>
                  <a:lstStyle/>
                  <a:p>
                    <a:endParaRPr lang="en-US" dirty="0"/>
                  </a:p>
                </p:txBody>
              </p:sp>
              <p:sp>
                <p:nvSpPr>
                  <p:cNvPr id="330" name="Line 50"/>
                  <p:cNvSpPr>
                    <a:spLocks noChangeShapeType="1"/>
                  </p:cNvSpPr>
                  <p:nvPr/>
                </p:nvSpPr>
                <p:spPr bwMode="auto">
                  <a:xfrm flipV="1">
                    <a:off x="3778" y="2139"/>
                    <a:ext cx="88" cy="96"/>
                  </a:xfrm>
                  <a:prstGeom prst="line">
                    <a:avLst/>
                  </a:prstGeom>
                  <a:noFill/>
                  <a:ln w="33401">
                    <a:solidFill>
                      <a:srgbClr val="800000"/>
                    </a:solidFill>
                    <a:round/>
                    <a:headEnd/>
                    <a:tailEnd/>
                  </a:ln>
                </p:spPr>
                <p:txBody>
                  <a:bodyPr/>
                  <a:lstStyle/>
                  <a:p>
                    <a:endParaRPr lang="en-US" dirty="0"/>
                  </a:p>
                </p:txBody>
              </p:sp>
              <p:sp>
                <p:nvSpPr>
                  <p:cNvPr id="331" name="Line 51"/>
                  <p:cNvSpPr>
                    <a:spLocks noChangeShapeType="1"/>
                  </p:cNvSpPr>
                  <p:nvPr/>
                </p:nvSpPr>
                <p:spPr bwMode="auto">
                  <a:xfrm flipV="1">
                    <a:off x="3834" y="2187"/>
                    <a:ext cx="105" cy="89"/>
                  </a:xfrm>
                  <a:prstGeom prst="line">
                    <a:avLst/>
                  </a:prstGeom>
                  <a:noFill/>
                  <a:ln w="33401">
                    <a:solidFill>
                      <a:srgbClr val="800000"/>
                    </a:solidFill>
                    <a:round/>
                    <a:headEnd/>
                    <a:tailEnd/>
                  </a:ln>
                </p:spPr>
                <p:txBody>
                  <a:bodyPr/>
                  <a:lstStyle/>
                  <a:p>
                    <a:endParaRPr lang="en-US" dirty="0"/>
                  </a:p>
                </p:txBody>
              </p:sp>
              <p:sp>
                <p:nvSpPr>
                  <p:cNvPr id="332" name="Line 52"/>
                  <p:cNvSpPr>
                    <a:spLocks noChangeShapeType="1"/>
                  </p:cNvSpPr>
                  <p:nvPr/>
                </p:nvSpPr>
                <p:spPr bwMode="auto">
                  <a:xfrm flipV="1">
                    <a:off x="3859" y="2276"/>
                    <a:ext cx="119" cy="48"/>
                  </a:xfrm>
                  <a:prstGeom prst="line">
                    <a:avLst/>
                  </a:prstGeom>
                  <a:noFill/>
                  <a:ln w="30226">
                    <a:solidFill>
                      <a:srgbClr val="800000"/>
                    </a:solidFill>
                    <a:round/>
                    <a:headEnd/>
                    <a:tailEnd/>
                  </a:ln>
                </p:spPr>
                <p:txBody>
                  <a:bodyPr/>
                  <a:lstStyle/>
                  <a:p>
                    <a:endParaRPr lang="en-US" dirty="0"/>
                  </a:p>
                </p:txBody>
              </p:sp>
              <p:sp>
                <p:nvSpPr>
                  <p:cNvPr id="333" name="Arc 53"/>
                  <p:cNvSpPr>
                    <a:spLocks/>
                  </p:cNvSpPr>
                  <p:nvPr/>
                </p:nvSpPr>
                <p:spPr bwMode="auto">
                  <a:xfrm>
                    <a:off x="3934" y="2327"/>
                    <a:ext cx="388" cy="209"/>
                  </a:xfrm>
                  <a:custGeom>
                    <a:avLst/>
                    <a:gdLst>
                      <a:gd name="T0" fmla="*/ 0 w 21600"/>
                      <a:gd name="T1" fmla="*/ 0 h 21799"/>
                      <a:gd name="T2" fmla="*/ 0 w 21600"/>
                      <a:gd name="T3" fmla="*/ 0 h 21799"/>
                      <a:gd name="T4" fmla="*/ 0 w 21600"/>
                      <a:gd name="T5" fmla="*/ 0 h 21799"/>
                      <a:gd name="T6" fmla="*/ 0 60000 65536"/>
                      <a:gd name="T7" fmla="*/ 0 60000 65536"/>
                      <a:gd name="T8" fmla="*/ 0 60000 65536"/>
                      <a:gd name="T9" fmla="*/ 0 w 21600"/>
                      <a:gd name="T10" fmla="*/ 0 h 21799"/>
                      <a:gd name="T11" fmla="*/ 21600 w 21600"/>
                      <a:gd name="T12" fmla="*/ 21799 h 21799"/>
                    </a:gdLst>
                    <a:ahLst/>
                    <a:cxnLst>
                      <a:cxn ang="T6">
                        <a:pos x="T0" y="T1"/>
                      </a:cxn>
                      <a:cxn ang="T7">
                        <a:pos x="T2" y="T3"/>
                      </a:cxn>
                      <a:cxn ang="T8">
                        <a:pos x="T4" y="T5"/>
                      </a:cxn>
                    </a:cxnLst>
                    <a:rect l="T9" t="T10" r="T11" b="T12"/>
                    <a:pathLst>
                      <a:path w="21600" h="21799" fill="none" extrusionOk="0">
                        <a:moveTo>
                          <a:pt x="21548" y="21798"/>
                        </a:moveTo>
                        <a:cubicBezTo>
                          <a:pt x="9638" y="21770"/>
                          <a:pt x="0" y="12108"/>
                          <a:pt x="0" y="199"/>
                        </a:cubicBezTo>
                        <a:cubicBezTo>
                          <a:pt x="-1" y="132"/>
                          <a:pt x="0" y="66"/>
                          <a:pt x="0" y="-1"/>
                        </a:cubicBezTo>
                      </a:path>
                      <a:path w="21600" h="21799" stroke="0" extrusionOk="0">
                        <a:moveTo>
                          <a:pt x="21548" y="21798"/>
                        </a:moveTo>
                        <a:cubicBezTo>
                          <a:pt x="9638" y="21770"/>
                          <a:pt x="0" y="12108"/>
                          <a:pt x="0" y="199"/>
                        </a:cubicBezTo>
                        <a:cubicBezTo>
                          <a:pt x="-1" y="132"/>
                          <a:pt x="0" y="66"/>
                          <a:pt x="0" y="-1"/>
                        </a:cubicBezTo>
                        <a:lnTo>
                          <a:pt x="21600" y="199"/>
                        </a:lnTo>
                        <a:close/>
                      </a:path>
                    </a:pathLst>
                  </a:custGeom>
                  <a:noFill/>
                  <a:ln w="63500">
                    <a:solidFill>
                      <a:srgbClr val="800000"/>
                    </a:solidFill>
                    <a:round/>
                    <a:headEnd/>
                    <a:tailEnd/>
                  </a:ln>
                </p:spPr>
                <p:txBody>
                  <a:bodyPr/>
                  <a:lstStyle/>
                  <a:p>
                    <a:endParaRPr lang="en-US" dirty="0"/>
                  </a:p>
                </p:txBody>
              </p:sp>
            </p:grpSp>
            <p:grpSp>
              <p:nvGrpSpPr>
                <p:cNvPr id="203" name="Group 54"/>
                <p:cNvGrpSpPr>
                  <a:grpSpLocks/>
                </p:cNvGrpSpPr>
                <p:nvPr/>
              </p:nvGrpSpPr>
              <p:grpSpPr bwMode="auto">
                <a:xfrm>
                  <a:off x="1872" y="1467"/>
                  <a:ext cx="3648" cy="2377"/>
                  <a:chOff x="1872" y="1467"/>
                  <a:chExt cx="3648" cy="2377"/>
                </a:xfrm>
              </p:grpSpPr>
              <p:grpSp>
                <p:nvGrpSpPr>
                  <p:cNvPr id="204" name="Group 55"/>
                  <p:cNvGrpSpPr>
                    <a:grpSpLocks/>
                  </p:cNvGrpSpPr>
                  <p:nvPr/>
                </p:nvGrpSpPr>
                <p:grpSpPr bwMode="auto">
                  <a:xfrm>
                    <a:off x="1872" y="1467"/>
                    <a:ext cx="2592" cy="1355"/>
                    <a:chOff x="1872" y="1467"/>
                    <a:chExt cx="2592" cy="1355"/>
                  </a:xfrm>
                </p:grpSpPr>
                <p:grpSp>
                  <p:nvGrpSpPr>
                    <p:cNvPr id="240" name="Group 56"/>
                    <p:cNvGrpSpPr>
                      <a:grpSpLocks/>
                    </p:cNvGrpSpPr>
                    <p:nvPr/>
                  </p:nvGrpSpPr>
                  <p:grpSpPr bwMode="auto">
                    <a:xfrm>
                      <a:off x="1872" y="1589"/>
                      <a:ext cx="2426" cy="1233"/>
                      <a:chOff x="1872" y="1589"/>
                      <a:chExt cx="2426" cy="1233"/>
                    </a:xfrm>
                  </p:grpSpPr>
                  <p:sp>
                    <p:nvSpPr>
                      <p:cNvPr id="269" name="Line 57"/>
                      <p:cNvSpPr>
                        <a:spLocks noChangeShapeType="1"/>
                      </p:cNvSpPr>
                      <p:nvPr/>
                    </p:nvSpPr>
                    <p:spPr bwMode="auto">
                      <a:xfrm flipV="1">
                        <a:off x="3874" y="2309"/>
                        <a:ext cx="121" cy="73"/>
                      </a:xfrm>
                      <a:prstGeom prst="line">
                        <a:avLst/>
                      </a:prstGeom>
                      <a:noFill/>
                      <a:ln w="30226">
                        <a:solidFill>
                          <a:srgbClr val="800000"/>
                        </a:solidFill>
                        <a:round/>
                        <a:headEnd/>
                        <a:tailEnd/>
                      </a:ln>
                    </p:spPr>
                    <p:txBody>
                      <a:bodyPr/>
                      <a:lstStyle/>
                      <a:p>
                        <a:endParaRPr lang="en-US" dirty="0"/>
                      </a:p>
                    </p:txBody>
                  </p:sp>
                  <p:sp>
                    <p:nvSpPr>
                      <p:cNvPr id="270" name="Line 58"/>
                      <p:cNvSpPr>
                        <a:spLocks noChangeShapeType="1"/>
                      </p:cNvSpPr>
                      <p:nvPr/>
                    </p:nvSpPr>
                    <p:spPr bwMode="auto">
                      <a:xfrm flipV="1">
                        <a:off x="4106" y="2430"/>
                        <a:ext cx="56" cy="112"/>
                      </a:xfrm>
                      <a:prstGeom prst="line">
                        <a:avLst/>
                      </a:prstGeom>
                      <a:noFill/>
                      <a:ln w="30226">
                        <a:solidFill>
                          <a:srgbClr val="800000"/>
                        </a:solidFill>
                        <a:round/>
                        <a:headEnd/>
                        <a:tailEnd/>
                      </a:ln>
                    </p:spPr>
                    <p:txBody>
                      <a:bodyPr/>
                      <a:lstStyle/>
                      <a:p>
                        <a:endParaRPr lang="en-US" dirty="0"/>
                      </a:p>
                    </p:txBody>
                  </p:sp>
                  <p:sp>
                    <p:nvSpPr>
                      <p:cNvPr id="271" name="Line 59"/>
                      <p:cNvSpPr>
                        <a:spLocks noChangeShapeType="1"/>
                      </p:cNvSpPr>
                      <p:nvPr/>
                    </p:nvSpPr>
                    <p:spPr bwMode="auto">
                      <a:xfrm flipV="1">
                        <a:off x="4018" y="2398"/>
                        <a:ext cx="73" cy="96"/>
                      </a:xfrm>
                      <a:prstGeom prst="line">
                        <a:avLst/>
                      </a:prstGeom>
                      <a:noFill/>
                      <a:ln w="33401">
                        <a:solidFill>
                          <a:srgbClr val="800000"/>
                        </a:solidFill>
                        <a:round/>
                        <a:headEnd/>
                        <a:tailEnd/>
                      </a:ln>
                    </p:spPr>
                    <p:txBody>
                      <a:bodyPr/>
                      <a:lstStyle/>
                      <a:p>
                        <a:endParaRPr lang="en-US" dirty="0"/>
                      </a:p>
                    </p:txBody>
                  </p:sp>
                  <p:sp>
                    <p:nvSpPr>
                      <p:cNvPr id="272" name="Arc 60"/>
                      <p:cNvSpPr>
                        <a:spLocks/>
                      </p:cNvSpPr>
                      <p:nvPr/>
                    </p:nvSpPr>
                    <p:spPr bwMode="auto">
                      <a:xfrm>
                        <a:off x="1872" y="1652"/>
                        <a:ext cx="197" cy="189"/>
                      </a:xfrm>
                      <a:custGeom>
                        <a:avLst/>
                        <a:gdLst>
                          <a:gd name="T0" fmla="*/ 0 w 20963"/>
                          <a:gd name="T1" fmla="*/ 0 h 21600"/>
                          <a:gd name="T2" fmla="*/ 0 w 20963"/>
                          <a:gd name="T3" fmla="*/ 0 h 21600"/>
                          <a:gd name="T4" fmla="*/ 0 w 20963"/>
                          <a:gd name="T5" fmla="*/ 0 h 21600"/>
                          <a:gd name="T6" fmla="*/ 0 60000 65536"/>
                          <a:gd name="T7" fmla="*/ 0 60000 65536"/>
                          <a:gd name="T8" fmla="*/ 0 60000 65536"/>
                          <a:gd name="T9" fmla="*/ 0 w 20963"/>
                          <a:gd name="T10" fmla="*/ 0 h 21600"/>
                          <a:gd name="T11" fmla="*/ 20963 w 20963"/>
                          <a:gd name="T12" fmla="*/ 21600 h 21600"/>
                        </a:gdLst>
                        <a:ahLst/>
                        <a:cxnLst>
                          <a:cxn ang="T6">
                            <a:pos x="T0" y="T1"/>
                          </a:cxn>
                          <a:cxn ang="T7">
                            <a:pos x="T2" y="T3"/>
                          </a:cxn>
                          <a:cxn ang="T8">
                            <a:pos x="T4" y="T5"/>
                          </a:cxn>
                        </a:cxnLst>
                        <a:rect l="T9" t="T10" r="T11" b="T12"/>
                        <a:pathLst>
                          <a:path w="20963" h="21600" fill="none" extrusionOk="0">
                            <a:moveTo>
                              <a:pt x="0" y="0"/>
                            </a:moveTo>
                            <a:cubicBezTo>
                              <a:pt x="32" y="0"/>
                              <a:pt x="64" y="-1"/>
                              <a:pt x="96" y="0"/>
                            </a:cubicBezTo>
                            <a:cubicBezTo>
                              <a:pt x="9876" y="0"/>
                              <a:pt x="18436" y="6572"/>
                              <a:pt x="20963" y="16020"/>
                            </a:cubicBezTo>
                          </a:path>
                          <a:path w="20963" h="21600" stroke="0" extrusionOk="0">
                            <a:moveTo>
                              <a:pt x="0" y="0"/>
                            </a:moveTo>
                            <a:cubicBezTo>
                              <a:pt x="32" y="0"/>
                              <a:pt x="64" y="-1"/>
                              <a:pt x="96" y="0"/>
                            </a:cubicBezTo>
                            <a:cubicBezTo>
                              <a:pt x="9876" y="0"/>
                              <a:pt x="18436" y="6572"/>
                              <a:pt x="20963" y="16020"/>
                            </a:cubicBezTo>
                            <a:lnTo>
                              <a:pt x="96" y="21600"/>
                            </a:lnTo>
                            <a:close/>
                          </a:path>
                        </a:pathLst>
                      </a:custGeom>
                      <a:noFill/>
                      <a:ln w="63500">
                        <a:solidFill>
                          <a:srgbClr val="800000"/>
                        </a:solidFill>
                        <a:round/>
                        <a:headEnd/>
                        <a:tailEnd/>
                      </a:ln>
                    </p:spPr>
                    <p:txBody>
                      <a:bodyPr/>
                      <a:lstStyle/>
                      <a:p>
                        <a:endParaRPr lang="en-US" dirty="0"/>
                      </a:p>
                    </p:txBody>
                  </p:sp>
                  <p:sp>
                    <p:nvSpPr>
                      <p:cNvPr id="273" name="Arc 61"/>
                      <p:cNvSpPr>
                        <a:spLocks/>
                      </p:cNvSpPr>
                      <p:nvPr/>
                    </p:nvSpPr>
                    <p:spPr bwMode="auto">
                      <a:xfrm>
                        <a:off x="2064" y="1724"/>
                        <a:ext cx="569" cy="1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534" y="21599"/>
                            </a:moveTo>
                            <a:cubicBezTo>
                              <a:pt x="9630" y="21563"/>
                              <a:pt x="0" y="11903"/>
                              <a:pt x="0" y="0"/>
                            </a:cubicBezTo>
                          </a:path>
                          <a:path w="21600" h="21600" stroke="0" extrusionOk="0">
                            <a:moveTo>
                              <a:pt x="21534" y="21599"/>
                            </a:moveTo>
                            <a:cubicBezTo>
                              <a:pt x="9630" y="21563"/>
                              <a:pt x="0" y="11903"/>
                              <a:pt x="0" y="0"/>
                            </a:cubicBezTo>
                            <a:lnTo>
                              <a:pt x="21600" y="0"/>
                            </a:lnTo>
                            <a:close/>
                          </a:path>
                        </a:pathLst>
                      </a:custGeom>
                      <a:noFill/>
                      <a:ln w="63500">
                        <a:solidFill>
                          <a:srgbClr val="800000"/>
                        </a:solidFill>
                        <a:round/>
                        <a:headEnd/>
                        <a:tailEnd/>
                      </a:ln>
                    </p:spPr>
                    <p:txBody>
                      <a:bodyPr/>
                      <a:lstStyle/>
                      <a:p>
                        <a:endParaRPr lang="en-US" dirty="0"/>
                      </a:p>
                    </p:txBody>
                  </p:sp>
                  <p:sp>
                    <p:nvSpPr>
                      <p:cNvPr id="274" name="Arc 62"/>
                      <p:cNvSpPr>
                        <a:spLocks/>
                      </p:cNvSpPr>
                      <p:nvPr/>
                    </p:nvSpPr>
                    <p:spPr bwMode="auto">
                      <a:xfrm>
                        <a:off x="2641" y="1859"/>
                        <a:ext cx="308" cy="124"/>
                      </a:xfrm>
                      <a:custGeom>
                        <a:avLst/>
                        <a:gdLst>
                          <a:gd name="T0" fmla="*/ 0 w 21661"/>
                          <a:gd name="T1" fmla="*/ 0 h 21600"/>
                          <a:gd name="T2" fmla="*/ 0 w 21661"/>
                          <a:gd name="T3" fmla="*/ 0 h 21600"/>
                          <a:gd name="T4" fmla="*/ 0 w 21661"/>
                          <a:gd name="T5" fmla="*/ 0 h 21600"/>
                          <a:gd name="T6" fmla="*/ 0 60000 65536"/>
                          <a:gd name="T7" fmla="*/ 0 60000 65536"/>
                          <a:gd name="T8" fmla="*/ 0 60000 65536"/>
                          <a:gd name="T9" fmla="*/ 0 w 21661"/>
                          <a:gd name="T10" fmla="*/ 0 h 21600"/>
                          <a:gd name="T11" fmla="*/ 21661 w 21661"/>
                          <a:gd name="T12" fmla="*/ 21600 h 21600"/>
                        </a:gdLst>
                        <a:ahLst/>
                        <a:cxnLst>
                          <a:cxn ang="T6">
                            <a:pos x="T0" y="T1"/>
                          </a:cxn>
                          <a:cxn ang="T7">
                            <a:pos x="T2" y="T3"/>
                          </a:cxn>
                          <a:cxn ang="T8">
                            <a:pos x="T4" y="T5"/>
                          </a:cxn>
                        </a:cxnLst>
                        <a:rect l="T9" t="T10" r="T11" b="T12"/>
                        <a:pathLst>
                          <a:path w="21661" h="21600" fill="none" extrusionOk="0">
                            <a:moveTo>
                              <a:pt x="0" y="0"/>
                            </a:moveTo>
                            <a:cubicBezTo>
                              <a:pt x="20" y="0"/>
                              <a:pt x="40" y="-1"/>
                              <a:pt x="61" y="0"/>
                            </a:cubicBezTo>
                            <a:cubicBezTo>
                              <a:pt x="11990" y="0"/>
                              <a:pt x="21661" y="9670"/>
                              <a:pt x="21661" y="21600"/>
                            </a:cubicBezTo>
                          </a:path>
                          <a:path w="21661" h="21600" stroke="0" extrusionOk="0">
                            <a:moveTo>
                              <a:pt x="0" y="0"/>
                            </a:moveTo>
                            <a:cubicBezTo>
                              <a:pt x="20" y="0"/>
                              <a:pt x="40" y="-1"/>
                              <a:pt x="61" y="0"/>
                            </a:cubicBezTo>
                            <a:cubicBezTo>
                              <a:pt x="11990" y="0"/>
                              <a:pt x="21661" y="9670"/>
                              <a:pt x="21661" y="21600"/>
                            </a:cubicBezTo>
                            <a:lnTo>
                              <a:pt x="61" y="21600"/>
                            </a:lnTo>
                            <a:close/>
                          </a:path>
                        </a:pathLst>
                      </a:custGeom>
                      <a:noFill/>
                      <a:ln w="63500">
                        <a:solidFill>
                          <a:srgbClr val="800000"/>
                        </a:solidFill>
                        <a:round/>
                        <a:headEnd/>
                        <a:tailEnd/>
                      </a:ln>
                    </p:spPr>
                    <p:txBody>
                      <a:bodyPr/>
                      <a:lstStyle/>
                      <a:p>
                        <a:endParaRPr lang="en-US" dirty="0"/>
                      </a:p>
                    </p:txBody>
                  </p:sp>
                  <p:sp>
                    <p:nvSpPr>
                      <p:cNvPr id="275" name="Arc 63"/>
                      <p:cNvSpPr>
                        <a:spLocks/>
                      </p:cNvSpPr>
                      <p:nvPr/>
                    </p:nvSpPr>
                    <p:spPr bwMode="auto">
                      <a:xfrm>
                        <a:off x="2941" y="1946"/>
                        <a:ext cx="565" cy="121"/>
                      </a:xfrm>
                      <a:custGeom>
                        <a:avLst/>
                        <a:gdLst>
                          <a:gd name="T0" fmla="*/ 0 w 21600"/>
                          <a:gd name="T1" fmla="*/ 0 h 21774"/>
                          <a:gd name="T2" fmla="*/ 0 w 21600"/>
                          <a:gd name="T3" fmla="*/ 0 h 21774"/>
                          <a:gd name="T4" fmla="*/ 0 w 21600"/>
                          <a:gd name="T5" fmla="*/ 0 h 21774"/>
                          <a:gd name="T6" fmla="*/ 0 60000 65536"/>
                          <a:gd name="T7" fmla="*/ 0 60000 65536"/>
                          <a:gd name="T8" fmla="*/ 0 60000 65536"/>
                          <a:gd name="T9" fmla="*/ 0 w 21600"/>
                          <a:gd name="T10" fmla="*/ 0 h 21774"/>
                          <a:gd name="T11" fmla="*/ 21600 w 21600"/>
                          <a:gd name="T12" fmla="*/ 21774 h 21774"/>
                        </a:gdLst>
                        <a:ahLst/>
                        <a:cxnLst>
                          <a:cxn ang="T6">
                            <a:pos x="T0" y="T1"/>
                          </a:cxn>
                          <a:cxn ang="T7">
                            <a:pos x="T2" y="T3"/>
                          </a:cxn>
                          <a:cxn ang="T8">
                            <a:pos x="T4" y="T5"/>
                          </a:cxn>
                        </a:cxnLst>
                        <a:rect l="T9" t="T10" r="T11" b="T12"/>
                        <a:pathLst>
                          <a:path w="21600" h="21774" fill="none" extrusionOk="0">
                            <a:moveTo>
                              <a:pt x="21567" y="21773"/>
                            </a:moveTo>
                            <a:cubicBezTo>
                              <a:pt x="9650" y="21755"/>
                              <a:pt x="0" y="12090"/>
                              <a:pt x="0" y="174"/>
                            </a:cubicBezTo>
                            <a:cubicBezTo>
                              <a:pt x="-1" y="115"/>
                              <a:pt x="0" y="57"/>
                              <a:pt x="0" y="-1"/>
                            </a:cubicBezTo>
                          </a:path>
                          <a:path w="21600" h="21774" stroke="0" extrusionOk="0">
                            <a:moveTo>
                              <a:pt x="21567" y="21773"/>
                            </a:moveTo>
                            <a:cubicBezTo>
                              <a:pt x="9650" y="21755"/>
                              <a:pt x="0" y="12090"/>
                              <a:pt x="0" y="174"/>
                            </a:cubicBezTo>
                            <a:cubicBezTo>
                              <a:pt x="-1" y="115"/>
                              <a:pt x="0" y="57"/>
                              <a:pt x="0" y="-1"/>
                            </a:cubicBezTo>
                            <a:lnTo>
                              <a:pt x="21600" y="174"/>
                            </a:lnTo>
                            <a:close/>
                          </a:path>
                        </a:pathLst>
                      </a:custGeom>
                      <a:noFill/>
                      <a:ln w="63500">
                        <a:solidFill>
                          <a:srgbClr val="800000"/>
                        </a:solidFill>
                        <a:round/>
                        <a:headEnd/>
                        <a:tailEnd/>
                      </a:ln>
                    </p:spPr>
                    <p:txBody>
                      <a:bodyPr/>
                      <a:lstStyle/>
                      <a:p>
                        <a:endParaRPr lang="en-US" dirty="0"/>
                      </a:p>
                    </p:txBody>
                  </p:sp>
                  <p:sp>
                    <p:nvSpPr>
                      <p:cNvPr id="276" name="Arc 64"/>
                      <p:cNvSpPr>
                        <a:spLocks/>
                      </p:cNvSpPr>
                      <p:nvPr/>
                    </p:nvSpPr>
                    <p:spPr bwMode="auto">
                      <a:xfrm>
                        <a:off x="3467" y="2066"/>
                        <a:ext cx="460" cy="26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63500">
                        <a:solidFill>
                          <a:srgbClr val="800000"/>
                        </a:solidFill>
                        <a:round/>
                        <a:headEnd/>
                        <a:tailEnd/>
                      </a:ln>
                    </p:spPr>
                    <p:txBody>
                      <a:bodyPr/>
                      <a:lstStyle/>
                      <a:p>
                        <a:endParaRPr lang="en-US" dirty="0"/>
                      </a:p>
                    </p:txBody>
                  </p:sp>
                  <p:sp>
                    <p:nvSpPr>
                      <p:cNvPr id="277" name="Line 65"/>
                      <p:cNvSpPr>
                        <a:spLocks noChangeShapeType="1"/>
                      </p:cNvSpPr>
                      <p:nvPr/>
                    </p:nvSpPr>
                    <p:spPr bwMode="auto">
                      <a:xfrm flipV="1">
                        <a:off x="1913" y="1589"/>
                        <a:ext cx="55" cy="111"/>
                      </a:xfrm>
                      <a:prstGeom prst="line">
                        <a:avLst/>
                      </a:prstGeom>
                      <a:noFill/>
                      <a:ln w="30163">
                        <a:solidFill>
                          <a:srgbClr val="993300"/>
                        </a:solidFill>
                        <a:round/>
                        <a:headEnd/>
                        <a:tailEnd/>
                      </a:ln>
                    </p:spPr>
                    <p:txBody>
                      <a:bodyPr/>
                      <a:lstStyle/>
                      <a:p>
                        <a:endParaRPr lang="en-US" dirty="0"/>
                      </a:p>
                    </p:txBody>
                  </p:sp>
                  <p:sp>
                    <p:nvSpPr>
                      <p:cNvPr id="278" name="Line 66"/>
                      <p:cNvSpPr>
                        <a:spLocks noChangeShapeType="1"/>
                      </p:cNvSpPr>
                      <p:nvPr/>
                    </p:nvSpPr>
                    <p:spPr bwMode="auto">
                      <a:xfrm flipV="1">
                        <a:off x="1968" y="1604"/>
                        <a:ext cx="55" cy="89"/>
                      </a:xfrm>
                      <a:prstGeom prst="line">
                        <a:avLst/>
                      </a:prstGeom>
                      <a:noFill/>
                      <a:ln w="33338">
                        <a:solidFill>
                          <a:srgbClr val="993300"/>
                        </a:solidFill>
                        <a:round/>
                        <a:headEnd/>
                        <a:tailEnd/>
                      </a:ln>
                    </p:spPr>
                    <p:txBody>
                      <a:bodyPr/>
                      <a:lstStyle/>
                      <a:p>
                        <a:endParaRPr lang="en-US" dirty="0"/>
                      </a:p>
                    </p:txBody>
                  </p:sp>
                  <p:sp>
                    <p:nvSpPr>
                      <p:cNvPr id="279" name="Line 67"/>
                      <p:cNvSpPr>
                        <a:spLocks noChangeShapeType="1"/>
                      </p:cNvSpPr>
                      <p:nvPr/>
                    </p:nvSpPr>
                    <p:spPr bwMode="auto">
                      <a:xfrm flipV="1">
                        <a:off x="2002" y="1647"/>
                        <a:ext cx="55" cy="86"/>
                      </a:xfrm>
                      <a:prstGeom prst="line">
                        <a:avLst/>
                      </a:prstGeom>
                      <a:noFill/>
                      <a:ln w="33338">
                        <a:solidFill>
                          <a:srgbClr val="993300"/>
                        </a:solidFill>
                        <a:round/>
                        <a:headEnd/>
                        <a:tailEnd/>
                      </a:ln>
                    </p:spPr>
                    <p:txBody>
                      <a:bodyPr/>
                      <a:lstStyle/>
                      <a:p>
                        <a:endParaRPr lang="en-US" dirty="0"/>
                      </a:p>
                    </p:txBody>
                  </p:sp>
                  <p:sp>
                    <p:nvSpPr>
                      <p:cNvPr id="280" name="Line 68"/>
                      <p:cNvSpPr>
                        <a:spLocks noChangeShapeType="1"/>
                      </p:cNvSpPr>
                      <p:nvPr/>
                    </p:nvSpPr>
                    <p:spPr bwMode="auto">
                      <a:xfrm flipV="1">
                        <a:off x="2034" y="1685"/>
                        <a:ext cx="71" cy="81"/>
                      </a:xfrm>
                      <a:prstGeom prst="line">
                        <a:avLst/>
                      </a:prstGeom>
                      <a:noFill/>
                      <a:ln w="33401">
                        <a:solidFill>
                          <a:srgbClr val="993300"/>
                        </a:solidFill>
                        <a:round/>
                        <a:headEnd/>
                        <a:tailEnd/>
                      </a:ln>
                    </p:spPr>
                    <p:txBody>
                      <a:bodyPr/>
                      <a:lstStyle/>
                      <a:p>
                        <a:endParaRPr lang="en-US" dirty="0"/>
                      </a:p>
                    </p:txBody>
                  </p:sp>
                  <p:sp>
                    <p:nvSpPr>
                      <p:cNvPr id="281" name="Line 69"/>
                      <p:cNvSpPr>
                        <a:spLocks noChangeShapeType="1"/>
                      </p:cNvSpPr>
                      <p:nvPr/>
                    </p:nvSpPr>
                    <p:spPr bwMode="auto">
                      <a:xfrm flipV="1">
                        <a:off x="2825" y="1829"/>
                        <a:ext cx="48" cy="121"/>
                      </a:xfrm>
                      <a:prstGeom prst="line">
                        <a:avLst/>
                      </a:prstGeom>
                      <a:noFill/>
                      <a:ln w="30163">
                        <a:solidFill>
                          <a:srgbClr val="993300"/>
                        </a:solidFill>
                        <a:round/>
                        <a:headEnd/>
                        <a:tailEnd/>
                      </a:ln>
                    </p:spPr>
                    <p:txBody>
                      <a:bodyPr/>
                      <a:lstStyle/>
                      <a:p>
                        <a:endParaRPr lang="en-US" dirty="0"/>
                      </a:p>
                    </p:txBody>
                  </p:sp>
                  <p:sp>
                    <p:nvSpPr>
                      <p:cNvPr id="282" name="Line 70"/>
                      <p:cNvSpPr>
                        <a:spLocks noChangeShapeType="1"/>
                      </p:cNvSpPr>
                      <p:nvPr/>
                    </p:nvSpPr>
                    <p:spPr bwMode="auto">
                      <a:xfrm flipV="1">
                        <a:off x="2891" y="1862"/>
                        <a:ext cx="38" cy="104"/>
                      </a:xfrm>
                      <a:prstGeom prst="line">
                        <a:avLst/>
                      </a:prstGeom>
                      <a:noFill/>
                      <a:ln w="30163">
                        <a:solidFill>
                          <a:srgbClr val="993300"/>
                        </a:solidFill>
                        <a:round/>
                        <a:headEnd/>
                        <a:tailEnd/>
                      </a:ln>
                    </p:spPr>
                    <p:txBody>
                      <a:bodyPr/>
                      <a:lstStyle/>
                      <a:p>
                        <a:endParaRPr lang="en-US" dirty="0"/>
                      </a:p>
                    </p:txBody>
                  </p:sp>
                  <p:sp>
                    <p:nvSpPr>
                      <p:cNvPr id="283" name="Line 71"/>
                      <p:cNvSpPr>
                        <a:spLocks noChangeShapeType="1"/>
                      </p:cNvSpPr>
                      <p:nvPr/>
                    </p:nvSpPr>
                    <p:spPr bwMode="auto">
                      <a:xfrm flipV="1">
                        <a:off x="2929" y="1918"/>
                        <a:ext cx="65" cy="103"/>
                      </a:xfrm>
                      <a:prstGeom prst="line">
                        <a:avLst/>
                      </a:prstGeom>
                      <a:noFill/>
                      <a:ln w="33338">
                        <a:solidFill>
                          <a:srgbClr val="993300"/>
                        </a:solidFill>
                        <a:round/>
                        <a:headEnd/>
                        <a:tailEnd/>
                      </a:ln>
                    </p:spPr>
                    <p:txBody>
                      <a:bodyPr/>
                      <a:lstStyle/>
                      <a:p>
                        <a:endParaRPr lang="en-US" dirty="0"/>
                      </a:p>
                    </p:txBody>
                  </p:sp>
                  <p:sp>
                    <p:nvSpPr>
                      <p:cNvPr id="284" name="Line 72"/>
                      <p:cNvSpPr>
                        <a:spLocks noChangeShapeType="1"/>
                      </p:cNvSpPr>
                      <p:nvPr/>
                    </p:nvSpPr>
                    <p:spPr bwMode="auto">
                      <a:xfrm flipV="1">
                        <a:off x="2987" y="1950"/>
                        <a:ext cx="71" cy="119"/>
                      </a:xfrm>
                      <a:prstGeom prst="line">
                        <a:avLst/>
                      </a:prstGeom>
                      <a:noFill/>
                      <a:ln w="30163">
                        <a:solidFill>
                          <a:srgbClr val="993300"/>
                        </a:solidFill>
                        <a:round/>
                        <a:headEnd/>
                        <a:tailEnd/>
                      </a:ln>
                    </p:spPr>
                    <p:txBody>
                      <a:bodyPr/>
                      <a:lstStyle/>
                      <a:p>
                        <a:endParaRPr lang="en-US" dirty="0"/>
                      </a:p>
                    </p:txBody>
                  </p:sp>
                  <p:sp>
                    <p:nvSpPr>
                      <p:cNvPr id="285" name="Line 73"/>
                      <p:cNvSpPr>
                        <a:spLocks noChangeShapeType="1"/>
                      </p:cNvSpPr>
                      <p:nvPr/>
                    </p:nvSpPr>
                    <p:spPr bwMode="auto">
                      <a:xfrm flipV="1">
                        <a:off x="3073" y="1966"/>
                        <a:ext cx="40" cy="121"/>
                      </a:xfrm>
                      <a:prstGeom prst="line">
                        <a:avLst/>
                      </a:prstGeom>
                      <a:noFill/>
                      <a:ln w="30163">
                        <a:solidFill>
                          <a:srgbClr val="993300"/>
                        </a:solidFill>
                        <a:round/>
                        <a:headEnd/>
                        <a:tailEnd/>
                      </a:ln>
                    </p:spPr>
                    <p:txBody>
                      <a:bodyPr/>
                      <a:lstStyle/>
                      <a:p>
                        <a:endParaRPr lang="en-US" dirty="0"/>
                      </a:p>
                    </p:txBody>
                  </p:sp>
                  <p:sp>
                    <p:nvSpPr>
                      <p:cNvPr id="286" name="Line 74"/>
                      <p:cNvSpPr>
                        <a:spLocks noChangeShapeType="1"/>
                      </p:cNvSpPr>
                      <p:nvPr/>
                    </p:nvSpPr>
                    <p:spPr bwMode="auto">
                      <a:xfrm flipV="1">
                        <a:off x="3146" y="1973"/>
                        <a:ext cx="40" cy="129"/>
                      </a:xfrm>
                      <a:prstGeom prst="line">
                        <a:avLst/>
                      </a:prstGeom>
                      <a:noFill/>
                      <a:ln w="30163">
                        <a:solidFill>
                          <a:srgbClr val="993300"/>
                        </a:solidFill>
                        <a:round/>
                        <a:headEnd/>
                        <a:tailEnd/>
                      </a:ln>
                    </p:spPr>
                    <p:txBody>
                      <a:bodyPr/>
                      <a:lstStyle/>
                      <a:p>
                        <a:endParaRPr lang="en-US" dirty="0"/>
                      </a:p>
                    </p:txBody>
                  </p:sp>
                  <p:sp>
                    <p:nvSpPr>
                      <p:cNvPr id="287" name="Line 75"/>
                      <p:cNvSpPr>
                        <a:spLocks noChangeShapeType="1"/>
                      </p:cNvSpPr>
                      <p:nvPr/>
                    </p:nvSpPr>
                    <p:spPr bwMode="auto">
                      <a:xfrm flipV="1">
                        <a:off x="3939" y="2350"/>
                        <a:ext cx="112" cy="88"/>
                      </a:xfrm>
                      <a:prstGeom prst="line">
                        <a:avLst/>
                      </a:prstGeom>
                      <a:noFill/>
                      <a:ln w="33401">
                        <a:solidFill>
                          <a:srgbClr val="800000"/>
                        </a:solidFill>
                        <a:round/>
                        <a:headEnd/>
                        <a:tailEnd/>
                      </a:ln>
                    </p:spPr>
                    <p:txBody>
                      <a:bodyPr/>
                      <a:lstStyle/>
                      <a:p>
                        <a:endParaRPr lang="en-US" dirty="0"/>
                      </a:p>
                    </p:txBody>
                  </p:sp>
                  <p:sp>
                    <p:nvSpPr>
                      <p:cNvPr id="288" name="Line 76"/>
                      <p:cNvSpPr>
                        <a:spLocks noChangeShapeType="1"/>
                      </p:cNvSpPr>
                      <p:nvPr/>
                    </p:nvSpPr>
                    <p:spPr bwMode="auto">
                      <a:xfrm flipV="1">
                        <a:off x="4187" y="2446"/>
                        <a:ext cx="40" cy="103"/>
                      </a:xfrm>
                      <a:prstGeom prst="line">
                        <a:avLst/>
                      </a:prstGeom>
                      <a:noFill/>
                      <a:ln w="30226">
                        <a:solidFill>
                          <a:srgbClr val="800000"/>
                        </a:solidFill>
                        <a:round/>
                        <a:headEnd/>
                        <a:tailEnd/>
                      </a:ln>
                    </p:spPr>
                    <p:txBody>
                      <a:bodyPr/>
                      <a:lstStyle/>
                      <a:p>
                        <a:endParaRPr lang="en-US" dirty="0"/>
                      </a:p>
                    </p:txBody>
                  </p:sp>
                  <p:sp>
                    <p:nvSpPr>
                      <p:cNvPr id="289" name="Line 77"/>
                      <p:cNvSpPr>
                        <a:spLocks noChangeShapeType="1"/>
                      </p:cNvSpPr>
                      <p:nvPr/>
                    </p:nvSpPr>
                    <p:spPr bwMode="auto">
                      <a:xfrm flipV="1">
                        <a:off x="2050" y="1733"/>
                        <a:ext cx="80" cy="73"/>
                      </a:xfrm>
                      <a:prstGeom prst="line">
                        <a:avLst/>
                      </a:prstGeom>
                      <a:noFill/>
                      <a:ln w="33338">
                        <a:solidFill>
                          <a:srgbClr val="993300"/>
                        </a:solidFill>
                        <a:round/>
                        <a:headEnd/>
                        <a:tailEnd/>
                      </a:ln>
                    </p:spPr>
                    <p:txBody>
                      <a:bodyPr/>
                      <a:lstStyle/>
                      <a:p>
                        <a:endParaRPr lang="en-US" dirty="0"/>
                      </a:p>
                    </p:txBody>
                  </p:sp>
                  <p:sp>
                    <p:nvSpPr>
                      <p:cNvPr id="290" name="Line 78"/>
                      <p:cNvSpPr>
                        <a:spLocks noChangeShapeType="1"/>
                      </p:cNvSpPr>
                      <p:nvPr/>
                    </p:nvSpPr>
                    <p:spPr bwMode="auto">
                      <a:xfrm flipV="1">
                        <a:off x="2098" y="1758"/>
                        <a:ext cx="63" cy="96"/>
                      </a:xfrm>
                      <a:prstGeom prst="line">
                        <a:avLst/>
                      </a:prstGeom>
                      <a:noFill/>
                      <a:ln w="33338">
                        <a:solidFill>
                          <a:srgbClr val="993300"/>
                        </a:solidFill>
                        <a:round/>
                        <a:headEnd/>
                        <a:tailEnd/>
                      </a:ln>
                    </p:spPr>
                    <p:txBody>
                      <a:bodyPr/>
                      <a:lstStyle/>
                      <a:p>
                        <a:endParaRPr lang="en-US" dirty="0"/>
                      </a:p>
                    </p:txBody>
                  </p:sp>
                  <p:sp>
                    <p:nvSpPr>
                      <p:cNvPr id="291" name="Line 79"/>
                      <p:cNvSpPr>
                        <a:spLocks noChangeShapeType="1"/>
                      </p:cNvSpPr>
                      <p:nvPr/>
                    </p:nvSpPr>
                    <p:spPr bwMode="auto">
                      <a:xfrm flipV="1">
                        <a:off x="2160" y="1748"/>
                        <a:ext cx="58" cy="96"/>
                      </a:xfrm>
                      <a:prstGeom prst="line">
                        <a:avLst/>
                      </a:prstGeom>
                      <a:noFill/>
                      <a:ln w="30163">
                        <a:solidFill>
                          <a:srgbClr val="993300"/>
                        </a:solidFill>
                        <a:round/>
                        <a:headEnd/>
                        <a:tailEnd/>
                      </a:ln>
                    </p:spPr>
                    <p:txBody>
                      <a:bodyPr/>
                      <a:lstStyle/>
                      <a:p>
                        <a:endParaRPr lang="en-US" dirty="0"/>
                      </a:p>
                    </p:txBody>
                  </p:sp>
                  <p:sp>
                    <p:nvSpPr>
                      <p:cNvPr id="292" name="Line 80"/>
                      <p:cNvSpPr>
                        <a:spLocks noChangeShapeType="1"/>
                      </p:cNvSpPr>
                      <p:nvPr/>
                    </p:nvSpPr>
                    <p:spPr bwMode="auto">
                      <a:xfrm flipV="1">
                        <a:off x="2226" y="1774"/>
                        <a:ext cx="48" cy="113"/>
                      </a:xfrm>
                      <a:prstGeom prst="line">
                        <a:avLst/>
                      </a:prstGeom>
                      <a:noFill/>
                      <a:ln w="30163">
                        <a:solidFill>
                          <a:srgbClr val="993300"/>
                        </a:solidFill>
                        <a:round/>
                        <a:headEnd/>
                        <a:tailEnd/>
                      </a:ln>
                    </p:spPr>
                    <p:txBody>
                      <a:bodyPr/>
                      <a:lstStyle/>
                      <a:p>
                        <a:endParaRPr lang="en-US" dirty="0"/>
                      </a:p>
                    </p:txBody>
                  </p:sp>
                  <p:sp>
                    <p:nvSpPr>
                      <p:cNvPr id="293" name="Line 81"/>
                      <p:cNvSpPr>
                        <a:spLocks noChangeShapeType="1"/>
                      </p:cNvSpPr>
                      <p:nvPr/>
                    </p:nvSpPr>
                    <p:spPr bwMode="auto">
                      <a:xfrm flipV="1">
                        <a:off x="2297" y="1781"/>
                        <a:ext cx="25" cy="114"/>
                      </a:xfrm>
                      <a:prstGeom prst="line">
                        <a:avLst/>
                      </a:prstGeom>
                      <a:noFill/>
                      <a:ln w="26988">
                        <a:solidFill>
                          <a:srgbClr val="993300"/>
                        </a:solidFill>
                        <a:round/>
                        <a:headEnd/>
                        <a:tailEnd/>
                      </a:ln>
                    </p:spPr>
                    <p:txBody>
                      <a:bodyPr/>
                      <a:lstStyle/>
                      <a:p>
                        <a:endParaRPr lang="en-US" dirty="0"/>
                      </a:p>
                    </p:txBody>
                  </p:sp>
                  <p:sp>
                    <p:nvSpPr>
                      <p:cNvPr id="294" name="Line 82"/>
                      <p:cNvSpPr>
                        <a:spLocks noChangeShapeType="1"/>
                      </p:cNvSpPr>
                      <p:nvPr/>
                    </p:nvSpPr>
                    <p:spPr bwMode="auto">
                      <a:xfrm flipV="1">
                        <a:off x="2363" y="1791"/>
                        <a:ext cx="23" cy="119"/>
                      </a:xfrm>
                      <a:prstGeom prst="line">
                        <a:avLst/>
                      </a:prstGeom>
                      <a:noFill/>
                      <a:ln w="26988">
                        <a:solidFill>
                          <a:srgbClr val="993300"/>
                        </a:solidFill>
                        <a:round/>
                        <a:headEnd/>
                        <a:tailEnd/>
                      </a:ln>
                    </p:spPr>
                    <p:txBody>
                      <a:bodyPr/>
                      <a:lstStyle/>
                      <a:p>
                        <a:endParaRPr lang="en-US" dirty="0"/>
                      </a:p>
                    </p:txBody>
                  </p:sp>
                  <p:sp>
                    <p:nvSpPr>
                      <p:cNvPr id="295" name="Line 83"/>
                      <p:cNvSpPr>
                        <a:spLocks noChangeShapeType="1"/>
                      </p:cNvSpPr>
                      <p:nvPr/>
                    </p:nvSpPr>
                    <p:spPr bwMode="auto">
                      <a:xfrm flipV="1">
                        <a:off x="2434" y="1791"/>
                        <a:ext cx="15" cy="127"/>
                      </a:xfrm>
                      <a:prstGeom prst="line">
                        <a:avLst/>
                      </a:prstGeom>
                      <a:noFill/>
                      <a:ln w="23813">
                        <a:solidFill>
                          <a:srgbClr val="993300"/>
                        </a:solidFill>
                        <a:round/>
                        <a:headEnd/>
                        <a:tailEnd/>
                      </a:ln>
                    </p:spPr>
                    <p:txBody>
                      <a:bodyPr/>
                      <a:lstStyle/>
                      <a:p>
                        <a:endParaRPr lang="en-US" dirty="0"/>
                      </a:p>
                    </p:txBody>
                  </p:sp>
                  <p:sp>
                    <p:nvSpPr>
                      <p:cNvPr id="296" name="Line 84"/>
                      <p:cNvSpPr>
                        <a:spLocks noChangeShapeType="1"/>
                      </p:cNvSpPr>
                      <p:nvPr/>
                    </p:nvSpPr>
                    <p:spPr bwMode="auto">
                      <a:xfrm flipV="1">
                        <a:off x="2507" y="1799"/>
                        <a:ext cx="1" cy="126"/>
                      </a:xfrm>
                      <a:prstGeom prst="line">
                        <a:avLst/>
                      </a:prstGeom>
                      <a:noFill/>
                      <a:ln w="23813">
                        <a:solidFill>
                          <a:srgbClr val="993300"/>
                        </a:solidFill>
                        <a:round/>
                        <a:headEnd/>
                        <a:tailEnd/>
                      </a:ln>
                    </p:spPr>
                    <p:txBody>
                      <a:bodyPr/>
                      <a:lstStyle/>
                      <a:p>
                        <a:endParaRPr lang="en-US" dirty="0"/>
                      </a:p>
                    </p:txBody>
                  </p:sp>
                  <p:sp>
                    <p:nvSpPr>
                      <p:cNvPr id="297" name="Line 85"/>
                      <p:cNvSpPr>
                        <a:spLocks noChangeShapeType="1"/>
                      </p:cNvSpPr>
                      <p:nvPr/>
                    </p:nvSpPr>
                    <p:spPr bwMode="auto">
                      <a:xfrm flipV="1">
                        <a:off x="2570" y="1799"/>
                        <a:ext cx="1" cy="126"/>
                      </a:xfrm>
                      <a:prstGeom prst="line">
                        <a:avLst/>
                      </a:prstGeom>
                      <a:noFill/>
                      <a:ln w="23813">
                        <a:solidFill>
                          <a:srgbClr val="993300"/>
                        </a:solidFill>
                        <a:round/>
                        <a:headEnd/>
                        <a:tailEnd/>
                      </a:ln>
                    </p:spPr>
                    <p:txBody>
                      <a:bodyPr/>
                      <a:lstStyle/>
                      <a:p>
                        <a:endParaRPr lang="en-US" dirty="0"/>
                      </a:p>
                    </p:txBody>
                  </p:sp>
                  <p:sp>
                    <p:nvSpPr>
                      <p:cNvPr id="298" name="Line 86"/>
                      <p:cNvSpPr>
                        <a:spLocks noChangeShapeType="1"/>
                      </p:cNvSpPr>
                      <p:nvPr/>
                    </p:nvSpPr>
                    <p:spPr bwMode="auto">
                      <a:xfrm flipV="1">
                        <a:off x="4243" y="2446"/>
                        <a:ext cx="55" cy="128"/>
                      </a:xfrm>
                      <a:prstGeom prst="line">
                        <a:avLst/>
                      </a:prstGeom>
                      <a:noFill/>
                      <a:ln w="30226">
                        <a:solidFill>
                          <a:srgbClr val="800000"/>
                        </a:solidFill>
                        <a:round/>
                        <a:headEnd/>
                        <a:tailEnd/>
                      </a:ln>
                    </p:spPr>
                    <p:txBody>
                      <a:bodyPr/>
                      <a:lstStyle/>
                      <a:p>
                        <a:endParaRPr lang="en-US" dirty="0"/>
                      </a:p>
                    </p:txBody>
                  </p:sp>
                  <p:sp>
                    <p:nvSpPr>
                      <p:cNvPr id="299" name="Arc 87"/>
                      <p:cNvSpPr>
                        <a:spLocks/>
                      </p:cNvSpPr>
                      <p:nvPr/>
                    </p:nvSpPr>
                    <p:spPr bwMode="auto">
                      <a:xfrm>
                        <a:off x="1881" y="2523"/>
                        <a:ext cx="624" cy="132"/>
                      </a:xfrm>
                      <a:custGeom>
                        <a:avLst/>
                        <a:gdLst>
                          <a:gd name="T0" fmla="*/ 0 w 15528"/>
                          <a:gd name="T1" fmla="*/ 0 h 21600"/>
                          <a:gd name="T2" fmla="*/ 1 w 15528"/>
                          <a:gd name="T3" fmla="*/ 0 h 21600"/>
                          <a:gd name="T4" fmla="*/ 0 w 15528"/>
                          <a:gd name="T5" fmla="*/ 0 h 21600"/>
                          <a:gd name="T6" fmla="*/ 0 60000 65536"/>
                          <a:gd name="T7" fmla="*/ 0 60000 65536"/>
                          <a:gd name="T8" fmla="*/ 0 60000 65536"/>
                          <a:gd name="T9" fmla="*/ 0 w 15528"/>
                          <a:gd name="T10" fmla="*/ 0 h 21600"/>
                          <a:gd name="T11" fmla="*/ 15528 w 15528"/>
                          <a:gd name="T12" fmla="*/ 21600 h 21600"/>
                        </a:gdLst>
                        <a:ahLst/>
                        <a:cxnLst>
                          <a:cxn ang="T6">
                            <a:pos x="T0" y="T1"/>
                          </a:cxn>
                          <a:cxn ang="T7">
                            <a:pos x="T2" y="T3"/>
                          </a:cxn>
                          <a:cxn ang="T8">
                            <a:pos x="T4" y="T5"/>
                          </a:cxn>
                        </a:cxnLst>
                        <a:rect l="T9" t="T10" r="T11" b="T12"/>
                        <a:pathLst>
                          <a:path w="15528" h="21600" fill="none" extrusionOk="0">
                            <a:moveTo>
                              <a:pt x="0" y="0"/>
                            </a:moveTo>
                            <a:cubicBezTo>
                              <a:pt x="7" y="0"/>
                              <a:pt x="14" y="-1"/>
                              <a:pt x="22" y="0"/>
                            </a:cubicBezTo>
                            <a:cubicBezTo>
                              <a:pt x="5865" y="0"/>
                              <a:pt x="11459" y="2367"/>
                              <a:pt x="15527" y="6562"/>
                            </a:cubicBezTo>
                          </a:path>
                          <a:path w="15528" h="21600" stroke="0" extrusionOk="0">
                            <a:moveTo>
                              <a:pt x="0" y="0"/>
                            </a:moveTo>
                            <a:cubicBezTo>
                              <a:pt x="7" y="0"/>
                              <a:pt x="14" y="-1"/>
                              <a:pt x="22" y="0"/>
                            </a:cubicBezTo>
                            <a:cubicBezTo>
                              <a:pt x="5865" y="0"/>
                              <a:pt x="11459" y="2367"/>
                              <a:pt x="15527" y="6562"/>
                            </a:cubicBezTo>
                            <a:lnTo>
                              <a:pt x="22" y="21600"/>
                            </a:lnTo>
                            <a:close/>
                          </a:path>
                        </a:pathLst>
                      </a:custGeom>
                      <a:noFill/>
                      <a:ln w="63500">
                        <a:solidFill>
                          <a:srgbClr val="3300AA"/>
                        </a:solidFill>
                        <a:round/>
                        <a:headEnd/>
                        <a:tailEnd/>
                      </a:ln>
                    </p:spPr>
                    <p:txBody>
                      <a:bodyPr/>
                      <a:lstStyle/>
                      <a:p>
                        <a:endParaRPr lang="en-US" dirty="0"/>
                      </a:p>
                    </p:txBody>
                  </p:sp>
                  <p:sp>
                    <p:nvSpPr>
                      <p:cNvPr id="300" name="Arc 88"/>
                      <p:cNvSpPr>
                        <a:spLocks/>
                      </p:cNvSpPr>
                      <p:nvPr/>
                    </p:nvSpPr>
                    <p:spPr bwMode="auto">
                      <a:xfrm>
                        <a:off x="2463" y="2546"/>
                        <a:ext cx="353" cy="13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63500">
                        <a:solidFill>
                          <a:srgbClr val="3300AA"/>
                        </a:solidFill>
                        <a:round/>
                        <a:headEnd/>
                        <a:tailEnd/>
                      </a:ln>
                    </p:spPr>
                    <p:txBody>
                      <a:bodyPr/>
                      <a:lstStyle/>
                      <a:p>
                        <a:endParaRPr lang="en-US" dirty="0"/>
                      </a:p>
                    </p:txBody>
                  </p:sp>
                  <p:sp>
                    <p:nvSpPr>
                      <p:cNvPr id="301" name="Arc 89"/>
                      <p:cNvSpPr>
                        <a:spLocks/>
                      </p:cNvSpPr>
                      <p:nvPr/>
                    </p:nvSpPr>
                    <p:spPr bwMode="auto">
                      <a:xfrm>
                        <a:off x="2815" y="2651"/>
                        <a:ext cx="268" cy="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63500">
                        <a:solidFill>
                          <a:srgbClr val="3300AA"/>
                        </a:solidFill>
                        <a:round/>
                        <a:headEnd/>
                        <a:tailEnd/>
                      </a:ln>
                    </p:spPr>
                    <p:txBody>
                      <a:bodyPr/>
                      <a:lstStyle/>
                      <a:p>
                        <a:endParaRPr lang="en-US" dirty="0"/>
                      </a:p>
                    </p:txBody>
                  </p:sp>
                  <p:sp>
                    <p:nvSpPr>
                      <p:cNvPr id="302" name="Arc 90"/>
                      <p:cNvSpPr>
                        <a:spLocks/>
                      </p:cNvSpPr>
                      <p:nvPr/>
                    </p:nvSpPr>
                    <p:spPr bwMode="auto">
                      <a:xfrm>
                        <a:off x="3037" y="2427"/>
                        <a:ext cx="461" cy="297"/>
                      </a:xfrm>
                      <a:custGeom>
                        <a:avLst/>
                        <a:gdLst>
                          <a:gd name="T0" fmla="*/ 0 w 18851"/>
                          <a:gd name="T1" fmla="*/ 0 h 21600"/>
                          <a:gd name="T2" fmla="*/ 0 w 18851"/>
                          <a:gd name="T3" fmla="*/ 0 h 21600"/>
                          <a:gd name="T4" fmla="*/ 0 w 18851"/>
                          <a:gd name="T5" fmla="*/ 0 h 21600"/>
                          <a:gd name="T6" fmla="*/ 0 60000 65536"/>
                          <a:gd name="T7" fmla="*/ 0 60000 65536"/>
                          <a:gd name="T8" fmla="*/ 0 60000 65536"/>
                          <a:gd name="T9" fmla="*/ 0 w 18851"/>
                          <a:gd name="T10" fmla="*/ 0 h 21600"/>
                          <a:gd name="T11" fmla="*/ 18851 w 18851"/>
                          <a:gd name="T12" fmla="*/ 21600 h 21600"/>
                        </a:gdLst>
                        <a:ahLst/>
                        <a:cxnLst>
                          <a:cxn ang="T6">
                            <a:pos x="T0" y="T1"/>
                          </a:cxn>
                          <a:cxn ang="T7">
                            <a:pos x="T2" y="T3"/>
                          </a:cxn>
                          <a:cxn ang="T8">
                            <a:pos x="T4" y="T5"/>
                          </a:cxn>
                        </a:cxnLst>
                        <a:rect l="T9" t="T10" r="T11" b="T12"/>
                        <a:pathLst>
                          <a:path w="18851" h="21600" fill="none" extrusionOk="0">
                            <a:moveTo>
                              <a:pt x="18850" y="10614"/>
                            </a:moveTo>
                            <a:cubicBezTo>
                              <a:pt x="15021" y="17402"/>
                              <a:pt x="7832" y="21599"/>
                              <a:pt x="39" y="21600"/>
                            </a:cubicBezTo>
                            <a:cubicBezTo>
                              <a:pt x="26" y="21600"/>
                              <a:pt x="13" y="21599"/>
                              <a:pt x="0" y="21599"/>
                            </a:cubicBezTo>
                          </a:path>
                          <a:path w="18851" h="21600" stroke="0" extrusionOk="0">
                            <a:moveTo>
                              <a:pt x="18850" y="10614"/>
                            </a:moveTo>
                            <a:cubicBezTo>
                              <a:pt x="15021" y="17402"/>
                              <a:pt x="7832" y="21599"/>
                              <a:pt x="39" y="21600"/>
                            </a:cubicBezTo>
                            <a:cubicBezTo>
                              <a:pt x="26" y="21600"/>
                              <a:pt x="13" y="21599"/>
                              <a:pt x="0" y="21599"/>
                            </a:cubicBezTo>
                            <a:lnTo>
                              <a:pt x="39" y="0"/>
                            </a:lnTo>
                            <a:close/>
                          </a:path>
                        </a:pathLst>
                      </a:custGeom>
                      <a:noFill/>
                      <a:ln w="63500">
                        <a:solidFill>
                          <a:srgbClr val="3300AA"/>
                        </a:solidFill>
                        <a:round/>
                        <a:headEnd/>
                        <a:tailEnd/>
                      </a:ln>
                    </p:spPr>
                    <p:txBody>
                      <a:bodyPr/>
                      <a:lstStyle/>
                      <a:p>
                        <a:endParaRPr lang="en-US" dirty="0"/>
                      </a:p>
                    </p:txBody>
                  </p:sp>
                  <p:sp>
                    <p:nvSpPr>
                      <p:cNvPr id="303" name="Line 91"/>
                      <p:cNvSpPr>
                        <a:spLocks noChangeShapeType="1"/>
                      </p:cNvSpPr>
                      <p:nvPr/>
                    </p:nvSpPr>
                    <p:spPr bwMode="auto">
                      <a:xfrm flipV="1">
                        <a:off x="1931" y="2463"/>
                        <a:ext cx="1" cy="134"/>
                      </a:xfrm>
                      <a:prstGeom prst="line">
                        <a:avLst/>
                      </a:prstGeom>
                      <a:noFill/>
                      <a:ln w="23813">
                        <a:solidFill>
                          <a:srgbClr val="3300AA"/>
                        </a:solidFill>
                        <a:round/>
                        <a:headEnd/>
                        <a:tailEnd/>
                      </a:ln>
                    </p:spPr>
                    <p:txBody>
                      <a:bodyPr/>
                      <a:lstStyle/>
                      <a:p>
                        <a:endParaRPr lang="en-US" dirty="0"/>
                      </a:p>
                    </p:txBody>
                  </p:sp>
                  <p:sp>
                    <p:nvSpPr>
                      <p:cNvPr id="304" name="Line 92"/>
                      <p:cNvSpPr>
                        <a:spLocks noChangeShapeType="1"/>
                      </p:cNvSpPr>
                      <p:nvPr/>
                    </p:nvSpPr>
                    <p:spPr bwMode="auto">
                      <a:xfrm flipV="1">
                        <a:off x="2002" y="2463"/>
                        <a:ext cx="1" cy="127"/>
                      </a:xfrm>
                      <a:prstGeom prst="line">
                        <a:avLst/>
                      </a:prstGeom>
                      <a:noFill/>
                      <a:ln w="23813">
                        <a:solidFill>
                          <a:srgbClr val="3300AA"/>
                        </a:solidFill>
                        <a:round/>
                        <a:headEnd/>
                        <a:tailEnd/>
                      </a:ln>
                    </p:spPr>
                    <p:txBody>
                      <a:bodyPr/>
                      <a:lstStyle/>
                      <a:p>
                        <a:endParaRPr lang="en-US" dirty="0"/>
                      </a:p>
                    </p:txBody>
                  </p:sp>
                  <p:sp>
                    <p:nvSpPr>
                      <p:cNvPr id="305" name="Line 93"/>
                      <p:cNvSpPr>
                        <a:spLocks noChangeShapeType="1"/>
                      </p:cNvSpPr>
                      <p:nvPr/>
                    </p:nvSpPr>
                    <p:spPr bwMode="auto">
                      <a:xfrm flipV="1">
                        <a:off x="2075" y="2471"/>
                        <a:ext cx="1" cy="119"/>
                      </a:xfrm>
                      <a:prstGeom prst="line">
                        <a:avLst/>
                      </a:prstGeom>
                      <a:noFill/>
                      <a:ln w="23813">
                        <a:solidFill>
                          <a:srgbClr val="3300AA"/>
                        </a:solidFill>
                        <a:round/>
                        <a:headEnd/>
                        <a:tailEnd/>
                      </a:ln>
                    </p:spPr>
                    <p:txBody>
                      <a:bodyPr/>
                      <a:lstStyle/>
                      <a:p>
                        <a:endParaRPr lang="en-US" dirty="0"/>
                      </a:p>
                    </p:txBody>
                  </p:sp>
                  <p:sp>
                    <p:nvSpPr>
                      <p:cNvPr id="306" name="Line 94"/>
                      <p:cNvSpPr>
                        <a:spLocks noChangeShapeType="1"/>
                      </p:cNvSpPr>
                      <p:nvPr/>
                    </p:nvSpPr>
                    <p:spPr bwMode="auto">
                      <a:xfrm flipV="1">
                        <a:off x="2153" y="2471"/>
                        <a:ext cx="1" cy="126"/>
                      </a:xfrm>
                      <a:prstGeom prst="line">
                        <a:avLst/>
                      </a:prstGeom>
                      <a:noFill/>
                      <a:ln w="23813">
                        <a:solidFill>
                          <a:srgbClr val="3300AA"/>
                        </a:solidFill>
                        <a:round/>
                        <a:headEnd/>
                        <a:tailEnd/>
                      </a:ln>
                    </p:spPr>
                    <p:txBody>
                      <a:bodyPr/>
                      <a:lstStyle/>
                      <a:p>
                        <a:endParaRPr lang="en-US" dirty="0"/>
                      </a:p>
                    </p:txBody>
                  </p:sp>
                  <p:sp>
                    <p:nvSpPr>
                      <p:cNvPr id="307" name="Line 95"/>
                      <p:cNvSpPr>
                        <a:spLocks noChangeShapeType="1"/>
                      </p:cNvSpPr>
                      <p:nvPr/>
                    </p:nvSpPr>
                    <p:spPr bwMode="auto">
                      <a:xfrm flipV="1">
                        <a:off x="2226" y="2471"/>
                        <a:ext cx="8" cy="126"/>
                      </a:xfrm>
                      <a:prstGeom prst="line">
                        <a:avLst/>
                      </a:prstGeom>
                      <a:noFill/>
                      <a:ln w="23813">
                        <a:solidFill>
                          <a:srgbClr val="3300AA"/>
                        </a:solidFill>
                        <a:round/>
                        <a:headEnd/>
                        <a:tailEnd/>
                      </a:ln>
                    </p:spPr>
                    <p:txBody>
                      <a:bodyPr/>
                      <a:lstStyle/>
                      <a:p>
                        <a:endParaRPr lang="en-US" dirty="0"/>
                      </a:p>
                    </p:txBody>
                  </p:sp>
                  <p:sp>
                    <p:nvSpPr>
                      <p:cNvPr id="308" name="Line 96"/>
                      <p:cNvSpPr>
                        <a:spLocks noChangeShapeType="1"/>
                      </p:cNvSpPr>
                      <p:nvPr/>
                    </p:nvSpPr>
                    <p:spPr bwMode="auto">
                      <a:xfrm flipV="1">
                        <a:off x="2290" y="2471"/>
                        <a:ext cx="25" cy="136"/>
                      </a:xfrm>
                      <a:prstGeom prst="line">
                        <a:avLst/>
                      </a:prstGeom>
                      <a:noFill/>
                      <a:ln w="26988">
                        <a:solidFill>
                          <a:srgbClr val="3300AA"/>
                        </a:solidFill>
                        <a:round/>
                        <a:headEnd/>
                        <a:tailEnd/>
                      </a:ln>
                    </p:spPr>
                    <p:txBody>
                      <a:bodyPr/>
                      <a:lstStyle/>
                      <a:p>
                        <a:endParaRPr lang="en-US" dirty="0"/>
                      </a:p>
                    </p:txBody>
                  </p:sp>
                  <p:sp>
                    <p:nvSpPr>
                      <p:cNvPr id="309" name="Line 97"/>
                      <p:cNvSpPr>
                        <a:spLocks noChangeShapeType="1"/>
                      </p:cNvSpPr>
                      <p:nvPr/>
                    </p:nvSpPr>
                    <p:spPr bwMode="auto">
                      <a:xfrm flipV="1">
                        <a:off x="2386" y="2478"/>
                        <a:ext cx="15" cy="119"/>
                      </a:xfrm>
                      <a:prstGeom prst="line">
                        <a:avLst/>
                      </a:prstGeom>
                      <a:noFill/>
                      <a:ln w="23813">
                        <a:solidFill>
                          <a:srgbClr val="3300AA"/>
                        </a:solidFill>
                        <a:round/>
                        <a:headEnd/>
                        <a:tailEnd/>
                      </a:ln>
                    </p:spPr>
                    <p:txBody>
                      <a:bodyPr/>
                      <a:lstStyle/>
                      <a:p>
                        <a:endParaRPr lang="en-US" dirty="0"/>
                      </a:p>
                    </p:txBody>
                  </p:sp>
                  <p:sp>
                    <p:nvSpPr>
                      <p:cNvPr id="310" name="Line 98"/>
                      <p:cNvSpPr>
                        <a:spLocks noChangeShapeType="1"/>
                      </p:cNvSpPr>
                      <p:nvPr/>
                    </p:nvSpPr>
                    <p:spPr bwMode="auto">
                      <a:xfrm flipV="1">
                        <a:off x="2482" y="2486"/>
                        <a:ext cx="1" cy="128"/>
                      </a:xfrm>
                      <a:prstGeom prst="line">
                        <a:avLst/>
                      </a:prstGeom>
                      <a:noFill/>
                      <a:ln w="23813">
                        <a:solidFill>
                          <a:srgbClr val="3300AA"/>
                        </a:solidFill>
                        <a:round/>
                        <a:headEnd/>
                        <a:tailEnd/>
                      </a:ln>
                    </p:spPr>
                    <p:txBody>
                      <a:bodyPr/>
                      <a:lstStyle/>
                      <a:p>
                        <a:endParaRPr lang="en-US" dirty="0"/>
                      </a:p>
                    </p:txBody>
                  </p:sp>
                  <p:sp>
                    <p:nvSpPr>
                      <p:cNvPr id="311" name="Line 99"/>
                      <p:cNvSpPr>
                        <a:spLocks noChangeShapeType="1"/>
                      </p:cNvSpPr>
                      <p:nvPr/>
                    </p:nvSpPr>
                    <p:spPr bwMode="auto">
                      <a:xfrm flipV="1">
                        <a:off x="2555" y="2486"/>
                        <a:ext cx="15" cy="136"/>
                      </a:xfrm>
                      <a:prstGeom prst="line">
                        <a:avLst/>
                      </a:prstGeom>
                      <a:noFill/>
                      <a:ln w="23813">
                        <a:solidFill>
                          <a:srgbClr val="3300AA"/>
                        </a:solidFill>
                        <a:round/>
                        <a:headEnd/>
                        <a:tailEnd/>
                      </a:ln>
                    </p:spPr>
                    <p:txBody>
                      <a:bodyPr/>
                      <a:lstStyle/>
                      <a:p>
                        <a:endParaRPr lang="en-US" dirty="0"/>
                      </a:p>
                    </p:txBody>
                  </p:sp>
                  <p:sp>
                    <p:nvSpPr>
                      <p:cNvPr id="312" name="Line 100"/>
                      <p:cNvSpPr>
                        <a:spLocks noChangeShapeType="1"/>
                      </p:cNvSpPr>
                      <p:nvPr/>
                    </p:nvSpPr>
                    <p:spPr bwMode="auto">
                      <a:xfrm flipV="1">
                        <a:off x="2626" y="2519"/>
                        <a:ext cx="25" cy="119"/>
                      </a:xfrm>
                      <a:prstGeom prst="line">
                        <a:avLst/>
                      </a:prstGeom>
                      <a:noFill/>
                      <a:ln w="26988">
                        <a:solidFill>
                          <a:srgbClr val="3300AA"/>
                        </a:solidFill>
                        <a:round/>
                        <a:headEnd/>
                        <a:tailEnd/>
                      </a:ln>
                    </p:spPr>
                    <p:txBody>
                      <a:bodyPr/>
                      <a:lstStyle/>
                      <a:p>
                        <a:endParaRPr lang="en-US" dirty="0"/>
                      </a:p>
                    </p:txBody>
                  </p:sp>
                  <p:sp>
                    <p:nvSpPr>
                      <p:cNvPr id="313" name="Line 101"/>
                      <p:cNvSpPr>
                        <a:spLocks noChangeShapeType="1"/>
                      </p:cNvSpPr>
                      <p:nvPr/>
                    </p:nvSpPr>
                    <p:spPr bwMode="auto">
                      <a:xfrm flipV="1">
                        <a:off x="2699" y="2526"/>
                        <a:ext cx="48" cy="129"/>
                      </a:xfrm>
                      <a:prstGeom prst="line">
                        <a:avLst/>
                      </a:prstGeom>
                      <a:noFill/>
                      <a:ln w="30163">
                        <a:solidFill>
                          <a:srgbClr val="3300AA"/>
                        </a:solidFill>
                        <a:round/>
                        <a:headEnd/>
                        <a:tailEnd/>
                      </a:ln>
                    </p:spPr>
                    <p:txBody>
                      <a:bodyPr/>
                      <a:lstStyle/>
                      <a:p>
                        <a:endParaRPr lang="en-US" dirty="0"/>
                      </a:p>
                    </p:txBody>
                  </p:sp>
                  <p:sp>
                    <p:nvSpPr>
                      <p:cNvPr id="314" name="Line 102"/>
                      <p:cNvSpPr>
                        <a:spLocks noChangeShapeType="1"/>
                      </p:cNvSpPr>
                      <p:nvPr/>
                    </p:nvSpPr>
                    <p:spPr bwMode="auto">
                      <a:xfrm flipV="1">
                        <a:off x="2747" y="2590"/>
                        <a:ext cx="86" cy="96"/>
                      </a:xfrm>
                      <a:prstGeom prst="line">
                        <a:avLst/>
                      </a:prstGeom>
                      <a:noFill/>
                      <a:ln w="33338">
                        <a:solidFill>
                          <a:srgbClr val="3300AA"/>
                        </a:solidFill>
                        <a:round/>
                        <a:headEnd/>
                        <a:tailEnd/>
                      </a:ln>
                    </p:spPr>
                    <p:txBody>
                      <a:bodyPr/>
                      <a:lstStyle/>
                      <a:p>
                        <a:endParaRPr lang="en-US" dirty="0"/>
                      </a:p>
                    </p:txBody>
                  </p:sp>
                  <p:sp>
                    <p:nvSpPr>
                      <p:cNvPr id="315" name="Line 103"/>
                      <p:cNvSpPr>
                        <a:spLocks noChangeShapeType="1"/>
                      </p:cNvSpPr>
                      <p:nvPr/>
                    </p:nvSpPr>
                    <p:spPr bwMode="auto">
                      <a:xfrm flipV="1">
                        <a:off x="2825" y="2638"/>
                        <a:ext cx="89" cy="113"/>
                      </a:xfrm>
                      <a:prstGeom prst="line">
                        <a:avLst/>
                      </a:prstGeom>
                      <a:noFill/>
                      <a:ln w="33338">
                        <a:solidFill>
                          <a:srgbClr val="3300AA"/>
                        </a:solidFill>
                        <a:round/>
                        <a:headEnd/>
                        <a:tailEnd/>
                      </a:ln>
                    </p:spPr>
                    <p:txBody>
                      <a:bodyPr/>
                      <a:lstStyle/>
                      <a:p>
                        <a:endParaRPr lang="en-US" dirty="0"/>
                      </a:p>
                    </p:txBody>
                  </p:sp>
                  <p:sp>
                    <p:nvSpPr>
                      <p:cNvPr id="316" name="Line 104"/>
                      <p:cNvSpPr>
                        <a:spLocks noChangeShapeType="1"/>
                      </p:cNvSpPr>
                      <p:nvPr/>
                    </p:nvSpPr>
                    <p:spPr bwMode="auto">
                      <a:xfrm flipV="1">
                        <a:off x="2939" y="2662"/>
                        <a:ext cx="48" cy="152"/>
                      </a:xfrm>
                      <a:prstGeom prst="line">
                        <a:avLst/>
                      </a:prstGeom>
                      <a:noFill/>
                      <a:ln w="30163">
                        <a:solidFill>
                          <a:srgbClr val="3300AA"/>
                        </a:solidFill>
                        <a:round/>
                        <a:headEnd/>
                        <a:tailEnd/>
                      </a:ln>
                    </p:spPr>
                    <p:txBody>
                      <a:bodyPr/>
                      <a:lstStyle/>
                      <a:p>
                        <a:endParaRPr lang="en-US" dirty="0"/>
                      </a:p>
                    </p:txBody>
                  </p:sp>
                  <p:sp>
                    <p:nvSpPr>
                      <p:cNvPr id="317" name="Line 105"/>
                      <p:cNvSpPr>
                        <a:spLocks noChangeShapeType="1"/>
                      </p:cNvSpPr>
                      <p:nvPr/>
                    </p:nvSpPr>
                    <p:spPr bwMode="auto">
                      <a:xfrm flipV="1">
                        <a:off x="3073" y="2670"/>
                        <a:ext cx="1" cy="152"/>
                      </a:xfrm>
                      <a:prstGeom prst="line">
                        <a:avLst/>
                      </a:prstGeom>
                      <a:noFill/>
                      <a:ln w="23813">
                        <a:solidFill>
                          <a:srgbClr val="3300AA"/>
                        </a:solidFill>
                        <a:round/>
                        <a:headEnd/>
                        <a:tailEnd/>
                      </a:ln>
                    </p:spPr>
                    <p:txBody>
                      <a:bodyPr/>
                      <a:lstStyle/>
                      <a:p>
                        <a:endParaRPr lang="en-US" dirty="0"/>
                      </a:p>
                    </p:txBody>
                  </p:sp>
                  <p:sp>
                    <p:nvSpPr>
                      <p:cNvPr id="318" name="Line 106"/>
                      <p:cNvSpPr>
                        <a:spLocks noChangeShapeType="1"/>
                      </p:cNvSpPr>
                      <p:nvPr/>
                    </p:nvSpPr>
                    <p:spPr bwMode="auto">
                      <a:xfrm flipH="1" flipV="1">
                        <a:off x="3138" y="2662"/>
                        <a:ext cx="16" cy="112"/>
                      </a:xfrm>
                      <a:prstGeom prst="line">
                        <a:avLst/>
                      </a:prstGeom>
                      <a:noFill/>
                      <a:ln w="26988">
                        <a:solidFill>
                          <a:srgbClr val="3300AA"/>
                        </a:solidFill>
                        <a:round/>
                        <a:headEnd/>
                        <a:tailEnd/>
                      </a:ln>
                    </p:spPr>
                    <p:txBody>
                      <a:bodyPr/>
                      <a:lstStyle/>
                      <a:p>
                        <a:endParaRPr lang="en-US" dirty="0"/>
                      </a:p>
                    </p:txBody>
                  </p:sp>
                  <p:sp>
                    <p:nvSpPr>
                      <p:cNvPr id="319" name="Line 107"/>
                      <p:cNvSpPr>
                        <a:spLocks noChangeShapeType="1"/>
                      </p:cNvSpPr>
                      <p:nvPr/>
                    </p:nvSpPr>
                    <p:spPr bwMode="auto">
                      <a:xfrm flipH="1" flipV="1">
                        <a:off x="3227" y="2655"/>
                        <a:ext cx="38" cy="119"/>
                      </a:xfrm>
                      <a:prstGeom prst="line">
                        <a:avLst/>
                      </a:prstGeom>
                      <a:noFill/>
                      <a:ln w="30163">
                        <a:solidFill>
                          <a:srgbClr val="3300AA"/>
                        </a:solidFill>
                        <a:round/>
                        <a:headEnd/>
                        <a:tailEnd/>
                      </a:ln>
                    </p:spPr>
                    <p:txBody>
                      <a:bodyPr/>
                      <a:lstStyle/>
                      <a:p>
                        <a:endParaRPr lang="en-US" dirty="0"/>
                      </a:p>
                    </p:txBody>
                  </p:sp>
                  <p:sp>
                    <p:nvSpPr>
                      <p:cNvPr id="320" name="Line 108"/>
                      <p:cNvSpPr>
                        <a:spLocks noChangeShapeType="1"/>
                      </p:cNvSpPr>
                      <p:nvPr/>
                    </p:nvSpPr>
                    <p:spPr bwMode="auto">
                      <a:xfrm flipH="1" flipV="1">
                        <a:off x="3306" y="2630"/>
                        <a:ext cx="40" cy="121"/>
                      </a:xfrm>
                      <a:prstGeom prst="line">
                        <a:avLst/>
                      </a:prstGeom>
                      <a:noFill/>
                      <a:ln w="30163">
                        <a:solidFill>
                          <a:srgbClr val="3300AA"/>
                        </a:solidFill>
                        <a:round/>
                        <a:headEnd/>
                        <a:tailEnd/>
                      </a:ln>
                    </p:spPr>
                    <p:txBody>
                      <a:bodyPr/>
                      <a:lstStyle/>
                      <a:p>
                        <a:endParaRPr lang="en-US" dirty="0"/>
                      </a:p>
                    </p:txBody>
                  </p:sp>
                  <p:sp>
                    <p:nvSpPr>
                      <p:cNvPr id="321" name="Line 109"/>
                      <p:cNvSpPr>
                        <a:spLocks noChangeShapeType="1"/>
                      </p:cNvSpPr>
                      <p:nvPr/>
                    </p:nvSpPr>
                    <p:spPr bwMode="auto">
                      <a:xfrm flipH="1" flipV="1">
                        <a:off x="3378" y="2597"/>
                        <a:ext cx="48" cy="96"/>
                      </a:xfrm>
                      <a:prstGeom prst="line">
                        <a:avLst/>
                      </a:prstGeom>
                      <a:noFill/>
                      <a:ln w="30163">
                        <a:solidFill>
                          <a:srgbClr val="3300AA"/>
                        </a:solidFill>
                        <a:round/>
                        <a:headEnd/>
                        <a:tailEnd/>
                      </a:ln>
                    </p:spPr>
                    <p:txBody>
                      <a:bodyPr/>
                      <a:lstStyle/>
                      <a:p>
                        <a:endParaRPr lang="en-US" dirty="0"/>
                      </a:p>
                    </p:txBody>
                  </p:sp>
                  <p:sp>
                    <p:nvSpPr>
                      <p:cNvPr id="322" name="Line 110"/>
                      <p:cNvSpPr>
                        <a:spLocks noChangeShapeType="1"/>
                      </p:cNvSpPr>
                      <p:nvPr/>
                    </p:nvSpPr>
                    <p:spPr bwMode="auto">
                      <a:xfrm flipH="1" flipV="1">
                        <a:off x="3450" y="2559"/>
                        <a:ext cx="48" cy="103"/>
                      </a:xfrm>
                      <a:prstGeom prst="line">
                        <a:avLst/>
                      </a:prstGeom>
                      <a:noFill/>
                      <a:ln w="30163">
                        <a:solidFill>
                          <a:srgbClr val="3300AA"/>
                        </a:solidFill>
                        <a:round/>
                        <a:headEnd/>
                        <a:tailEnd/>
                      </a:ln>
                    </p:spPr>
                    <p:txBody>
                      <a:bodyPr/>
                      <a:lstStyle/>
                      <a:p>
                        <a:endParaRPr lang="en-US" dirty="0"/>
                      </a:p>
                    </p:txBody>
                  </p:sp>
                </p:grpSp>
                <p:grpSp>
                  <p:nvGrpSpPr>
                    <p:cNvPr id="241" name="Group 111"/>
                    <p:cNvGrpSpPr>
                      <a:grpSpLocks/>
                    </p:cNvGrpSpPr>
                    <p:nvPr/>
                  </p:nvGrpSpPr>
                  <p:grpSpPr bwMode="auto">
                    <a:xfrm>
                      <a:off x="3494" y="1467"/>
                      <a:ext cx="970" cy="1269"/>
                      <a:chOff x="2800" y="1258"/>
                      <a:chExt cx="970" cy="1269"/>
                    </a:xfrm>
                  </p:grpSpPr>
                  <p:sp>
                    <p:nvSpPr>
                      <p:cNvPr id="242" name="Line 112"/>
                      <p:cNvSpPr>
                        <a:spLocks noChangeShapeType="1"/>
                      </p:cNvSpPr>
                      <p:nvPr/>
                    </p:nvSpPr>
                    <p:spPr bwMode="auto">
                      <a:xfrm>
                        <a:off x="3018" y="2193"/>
                        <a:ext cx="40" cy="106"/>
                      </a:xfrm>
                      <a:prstGeom prst="line">
                        <a:avLst/>
                      </a:prstGeom>
                      <a:noFill/>
                      <a:ln w="30163">
                        <a:solidFill>
                          <a:srgbClr val="3300AA"/>
                        </a:solidFill>
                        <a:round/>
                        <a:headEnd/>
                        <a:tailEnd/>
                      </a:ln>
                    </p:spPr>
                    <p:txBody>
                      <a:bodyPr/>
                      <a:lstStyle/>
                      <a:p>
                        <a:endParaRPr lang="en-US" dirty="0"/>
                      </a:p>
                    </p:txBody>
                  </p:sp>
                  <p:sp>
                    <p:nvSpPr>
                      <p:cNvPr id="243" name="Arc 113"/>
                      <p:cNvSpPr>
                        <a:spLocks/>
                      </p:cNvSpPr>
                      <p:nvPr/>
                    </p:nvSpPr>
                    <p:spPr bwMode="auto">
                      <a:xfrm>
                        <a:off x="2800" y="2183"/>
                        <a:ext cx="889" cy="344"/>
                      </a:xfrm>
                      <a:custGeom>
                        <a:avLst/>
                        <a:gdLst>
                          <a:gd name="T0" fmla="*/ 0 w 23410"/>
                          <a:gd name="T1" fmla="*/ 0 h 21600"/>
                          <a:gd name="T2" fmla="*/ 1 w 23410"/>
                          <a:gd name="T3" fmla="*/ 0 h 21600"/>
                          <a:gd name="T4" fmla="*/ 1 w 23410"/>
                          <a:gd name="T5" fmla="*/ 0 h 21600"/>
                          <a:gd name="T6" fmla="*/ 0 60000 65536"/>
                          <a:gd name="T7" fmla="*/ 0 60000 65536"/>
                          <a:gd name="T8" fmla="*/ 0 60000 65536"/>
                          <a:gd name="T9" fmla="*/ 0 w 23410"/>
                          <a:gd name="T10" fmla="*/ 0 h 21600"/>
                          <a:gd name="T11" fmla="*/ 23410 w 23410"/>
                          <a:gd name="T12" fmla="*/ 21600 h 21600"/>
                        </a:gdLst>
                        <a:ahLst/>
                        <a:cxnLst>
                          <a:cxn ang="T6">
                            <a:pos x="T0" y="T1"/>
                          </a:cxn>
                          <a:cxn ang="T7">
                            <a:pos x="T2" y="T3"/>
                          </a:cxn>
                          <a:cxn ang="T8">
                            <a:pos x="T4" y="T5"/>
                          </a:cxn>
                        </a:cxnLst>
                        <a:rect l="T9" t="T10" r="T11" b="T12"/>
                        <a:pathLst>
                          <a:path w="23410" h="21600" fill="none" extrusionOk="0">
                            <a:moveTo>
                              <a:pt x="-1" y="12253"/>
                            </a:moveTo>
                            <a:cubicBezTo>
                              <a:pt x="3594" y="4764"/>
                              <a:pt x="11165" y="-1"/>
                              <a:pt x="19473" y="0"/>
                            </a:cubicBezTo>
                            <a:cubicBezTo>
                              <a:pt x="20793" y="0"/>
                              <a:pt x="22111" y="121"/>
                              <a:pt x="23410" y="361"/>
                            </a:cubicBezTo>
                          </a:path>
                          <a:path w="23410" h="21600" stroke="0" extrusionOk="0">
                            <a:moveTo>
                              <a:pt x="-1" y="12253"/>
                            </a:moveTo>
                            <a:cubicBezTo>
                              <a:pt x="3594" y="4764"/>
                              <a:pt x="11165" y="-1"/>
                              <a:pt x="19473" y="0"/>
                            </a:cubicBezTo>
                            <a:cubicBezTo>
                              <a:pt x="20793" y="0"/>
                              <a:pt x="22111" y="121"/>
                              <a:pt x="23410" y="361"/>
                            </a:cubicBezTo>
                            <a:lnTo>
                              <a:pt x="19473" y="21600"/>
                            </a:lnTo>
                            <a:close/>
                          </a:path>
                        </a:pathLst>
                      </a:custGeom>
                      <a:noFill/>
                      <a:ln w="63500">
                        <a:solidFill>
                          <a:srgbClr val="3300AA"/>
                        </a:solidFill>
                        <a:round/>
                        <a:headEnd/>
                        <a:tailEnd/>
                      </a:ln>
                    </p:spPr>
                    <p:txBody>
                      <a:bodyPr/>
                      <a:lstStyle/>
                      <a:p>
                        <a:endParaRPr lang="en-US" dirty="0"/>
                      </a:p>
                    </p:txBody>
                  </p:sp>
                  <p:sp>
                    <p:nvSpPr>
                      <p:cNvPr id="244" name="Line 114"/>
                      <p:cNvSpPr>
                        <a:spLocks noChangeShapeType="1"/>
                      </p:cNvSpPr>
                      <p:nvPr/>
                    </p:nvSpPr>
                    <p:spPr bwMode="auto">
                      <a:xfrm>
                        <a:off x="2891" y="2259"/>
                        <a:ext cx="40" cy="95"/>
                      </a:xfrm>
                      <a:prstGeom prst="line">
                        <a:avLst/>
                      </a:prstGeom>
                      <a:noFill/>
                      <a:ln w="30163">
                        <a:solidFill>
                          <a:srgbClr val="3300AA"/>
                        </a:solidFill>
                        <a:round/>
                        <a:headEnd/>
                        <a:tailEnd/>
                      </a:ln>
                    </p:spPr>
                    <p:txBody>
                      <a:bodyPr/>
                      <a:lstStyle/>
                      <a:p>
                        <a:endParaRPr lang="en-US" dirty="0"/>
                      </a:p>
                    </p:txBody>
                  </p:sp>
                  <p:sp>
                    <p:nvSpPr>
                      <p:cNvPr id="245" name="Line 115"/>
                      <p:cNvSpPr>
                        <a:spLocks noChangeShapeType="1"/>
                      </p:cNvSpPr>
                      <p:nvPr/>
                    </p:nvSpPr>
                    <p:spPr bwMode="auto">
                      <a:xfrm>
                        <a:off x="2954" y="2226"/>
                        <a:ext cx="40" cy="104"/>
                      </a:xfrm>
                      <a:prstGeom prst="line">
                        <a:avLst/>
                      </a:prstGeom>
                      <a:noFill/>
                      <a:ln w="30163">
                        <a:solidFill>
                          <a:srgbClr val="3300AA"/>
                        </a:solidFill>
                        <a:round/>
                        <a:headEnd/>
                        <a:tailEnd/>
                      </a:ln>
                    </p:spPr>
                    <p:txBody>
                      <a:bodyPr/>
                      <a:lstStyle/>
                      <a:p>
                        <a:endParaRPr lang="en-US" dirty="0"/>
                      </a:p>
                    </p:txBody>
                  </p:sp>
                  <p:sp>
                    <p:nvSpPr>
                      <p:cNvPr id="246" name="Line 116"/>
                      <p:cNvSpPr>
                        <a:spLocks noChangeShapeType="1"/>
                      </p:cNvSpPr>
                      <p:nvPr/>
                    </p:nvSpPr>
                    <p:spPr bwMode="auto">
                      <a:xfrm>
                        <a:off x="3091" y="2170"/>
                        <a:ext cx="23" cy="104"/>
                      </a:xfrm>
                      <a:prstGeom prst="line">
                        <a:avLst/>
                      </a:prstGeom>
                      <a:noFill/>
                      <a:ln w="26988">
                        <a:solidFill>
                          <a:srgbClr val="3300AA"/>
                        </a:solidFill>
                        <a:round/>
                        <a:headEnd/>
                        <a:tailEnd/>
                      </a:ln>
                    </p:spPr>
                    <p:txBody>
                      <a:bodyPr/>
                      <a:lstStyle/>
                      <a:p>
                        <a:endParaRPr lang="en-US" dirty="0"/>
                      </a:p>
                    </p:txBody>
                  </p:sp>
                  <p:sp>
                    <p:nvSpPr>
                      <p:cNvPr id="247" name="Line 117"/>
                      <p:cNvSpPr>
                        <a:spLocks noChangeShapeType="1"/>
                      </p:cNvSpPr>
                      <p:nvPr/>
                    </p:nvSpPr>
                    <p:spPr bwMode="auto">
                      <a:xfrm>
                        <a:off x="3162" y="2145"/>
                        <a:ext cx="25" cy="121"/>
                      </a:xfrm>
                      <a:prstGeom prst="line">
                        <a:avLst/>
                      </a:prstGeom>
                      <a:noFill/>
                      <a:ln w="26988">
                        <a:solidFill>
                          <a:srgbClr val="3300AA"/>
                        </a:solidFill>
                        <a:round/>
                        <a:headEnd/>
                        <a:tailEnd/>
                      </a:ln>
                    </p:spPr>
                    <p:txBody>
                      <a:bodyPr/>
                      <a:lstStyle/>
                      <a:p>
                        <a:endParaRPr lang="en-US" dirty="0"/>
                      </a:p>
                    </p:txBody>
                  </p:sp>
                  <p:sp>
                    <p:nvSpPr>
                      <p:cNvPr id="248" name="Line 118"/>
                      <p:cNvSpPr>
                        <a:spLocks noChangeShapeType="1"/>
                      </p:cNvSpPr>
                      <p:nvPr/>
                    </p:nvSpPr>
                    <p:spPr bwMode="auto">
                      <a:xfrm flipH="1">
                        <a:off x="3216" y="2138"/>
                        <a:ext cx="19" cy="118"/>
                      </a:xfrm>
                      <a:prstGeom prst="line">
                        <a:avLst/>
                      </a:prstGeom>
                      <a:noFill/>
                      <a:ln w="26988">
                        <a:solidFill>
                          <a:srgbClr val="3300AA"/>
                        </a:solidFill>
                        <a:round/>
                        <a:headEnd/>
                        <a:tailEnd/>
                      </a:ln>
                    </p:spPr>
                    <p:txBody>
                      <a:bodyPr/>
                      <a:lstStyle/>
                      <a:p>
                        <a:endParaRPr lang="en-US" dirty="0"/>
                      </a:p>
                    </p:txBody>
                  </p:sp>
                  <p:sp>
                    <p:nvSpPr>
                      <p:cNvPr id="249" name="Line 119"/>
                      <p:cNvSpPr>
                        <a:spLocks noChangeShapeType="1"/>
                      </p:cNvSpPr>
                      <p:nvPr/>
                    </p:nvSpPr>
                    <p:spPr bwMode="auto">
                      <a:xfrm>
                        <a:off x="3315" y="2138"/>
                        <a:ext cx="8" cy="113"/>
                      </a:xfrm>
                      <a:prstGeom prst="line">
                        <a:avLst/>
                      </a:prstGeom>
                      <a:noFill/>
                      <a:ln w="23813">
                        <a:solidFill>
                          <a:srgbClr val="3300AA"/>
                        </a:solidFill>
                        <a:round/>
                        <a:headEnd/>
                        <a:tailEnd/>
                      </a:ln>
                    </p:spPr>
                    <p:txBody>
                      <a:bodyPr/>
                      <a:lstStyle/>
                      <a:p>
                        <a:endParaRPr lang="en-US" dirty="0"/>
                      </a:p>
                    </p:txBody>
                  </p:sp>
                  <p:sp>
                    <p:nvSpPr>
                      <p:cNvPr id="250" name="Line 120"/>
                      <p:cNvSpPr>
                        <a:spLocks noChangeShapeType="1"/>
                      </p:cNvSpPr>
                      <p:nvPr/>
                    </p:nvSpPr>
                    <p:spPr bwMode="auto">
                      <a:xfrm>
                        <a:off x="3459" y="2122"/>
                        <a:ext cx="1" cy="104"/>
                      </a:xfrm>
                      <a:prstGeom prst="line">
                        <a:avLst/>
                      </a:prstGeom>
                      <a:noFill/>
                      <a:ln w="23813">
                        <a:solidFill>
                          <a:srgbClr val="3300AA"/>
                        </a:solidFill>
                        <a:round/>
                        <a:headEnd/>
                        <a:tailEnd/>
                      </a:ln>
                    </p:spPr>
                    <p:txBody>
                      <a:bodyPr/>
                      <a:lstStyle/>
                      <a:p>
                        <a:endParaRPr lang="en-US" dirty="0"/>
                      </a:p>
                    </p:txBody>
                  </p:sp>
                  <p:sp>
                    <p:nvSpPr>
                      <p:cNvPr id="251" name="Line 121"/>
                      <p:cNvSpPr>
                        <a:spLocks noChangeShapeType="1"/>
                      </p:cNvSpPr>
                      <p:nvPr/>
                    </p:nvSpPr>
                    <p:spPr bwMode="auto">
                      <a:xfrm>
                        <a:off x="3546" y="2122"/>
                        <a:ext cx="1" cy="96"/>
                      </a:xfrm>
                      <a:prstGeom prst="line">
                        <a:avLst/>
                      </a:prstGeom>
                      <a:noFill/>
                      <a:ln w="23813">
                        <a:solidFill>
                          <a:srgbClr val="3300AA"/>
                        </a:solidFill>
                        <a:round/>
                        <a:headEnd/>
                        <a:tailEnd/>
                      </a:ln>
                    </p:spPr>
                    <p:txBody>
                      <a:bodyPr/>
                      <a:lstStyle/>
                      <a:p>
                        <a:endParaRPr lang="en-US" dirty="0"/>
                      </a:p>
                    </p:txBody>
                  </p:sp>
                  <p:sp>
                    <p:nvSpPr>
                      <p:cNvPr id="252" name="Line 122"/>
                      <p:cNvSpPr>
                        <a:spLocks noChangeShapeType="1"/>
                      </p:cNvSpPr>
                      <p:nvPr/>
                    </p:nvSpPr>
                    <p:spPr bwMode="auto">
                      <a:xfrm>
                        <a:off x="3619" y="2122"/>
                        <a:ext cx="1" cy="104"/>
                      </a:xfrm>
                      <a:prstGeom prst="line">
                        <a:avLst/>
                      </a:prstGeom>
                      <a:noFill/>
                      <a:ln w="23813">
                        <a:solidFill>
                          <a:srgbClr val="3300AA"/>
                        </a:solidFill>
                        <a:round/>
                        <a:headEnd/>
                        <a:tailEnd/>
                      </a:ln>
                    </p:spPr>
                    <p:txBody>
                      <a:bodyPr/>
                      <a:lstStyle/>
                      <a:p>
                        <a:endParaRPr lang="en-US" dirty="0"/>
                      </a:p>
                    </p:txBody>
                  </p:sp>
                  <p:sp>
                    <p:nvSpPr>
                      <p:cNvPr id="253" name="Line 123"/>
                      <p:cNvSpPr>
                        <a:spLocks noChangeShapeType="1"/>
                      </p:cNvSpPr>
                      <p:nvPr/>
                    </p:nvSpPr>
                    <p:spPr bwMode="auto">
                      <a:xfrm flipV="1">
                        <a:off x="3638" y="1262"/>
                        <a:ext cx="73" cy="983"/>
                      </a:xfrm>
                      <a:prstGeom prst="line">
                        <a:avLst/>
                      </a:prstGeom>
                      <a:noFill/>
                      <a:ln w="66675">
                        <a:solidFill>
                          <a:srgbClr val="000080"/>
                        </a:solidFill>
                        <a:round/>
                        <a:headEnd/>
                        <a:tailEnd/>
                      </a:ln>
                    </p:spPr>
                    <p:txBody>
                      <a:bodyPr/>
                      <a:lstStyle/>
                      <a:p>
                        <a:endParaRPr lang="en-US" dirty="0"/>
                      </a:p>
                    </p:txBody>
                  </p:sp>
                  <p:sp>
                    <p:nvSpPr>
                      <p:cNvPr id="254" name="Line 124"/>
                      <p:cNvSpPr>
                        <a:spLocks noChangeShapeType="1"/>
                      </p:cNvSpPr>
                      <p:nvPr/>
                    </p:nvSpPr>
                    <p:spPr bwMode="auto">
                      <a:xfrm>
                        <a:off x="3651" y="1258"/>
                        <a:ext cx="119" cy="1"/>
                      </a:xfrm>
                      <a:prstGeom prst="line">
                        <a:avLst/>
                      </a:prstGeom>
                      <a:noFill/>
                      <a:ln w="23813">
                        <a:solidFill>
                          <a:schemeClr val="accent2"/>
                        </a:solidFill>
                        <a:round/>
                        <a:headEnd/>
                        <a:tailEnd/>
                      </a:ln>
                    </p:spPr>
                    <p:txBody>
                      <a:bodyPr/>
                      <a:lstStyle/>
                      <a:p>
                        <a:endParaRPr lang="en-US" dirty="0"/>
                      </a:p>
                    </p:txBody>
                  </p:sp>
                  <p:sp>
                    <p:nvSpPr>
                      <p:cNvPr id="255" name="Line 125"/>
                      <p:cNvSpPr>
                        <a:spLocks noChangeShapeType="1"/>
                      </p:cNvSpPr>
                      <p:nvPr/>
                    </p:nvSpPr>
                    <p:spPr bwMode="auto">
                      <a:xfrm>
                        <a:off x="3651" y="1322"/>
                        <a:ext cx="112" cy="1"/>
                      </a:xfrm>
                      <a:prstGeom prst="line">
                        <a:avLst/>
                      </a:prstGeom>
                      <a:noFill/>
                      <a:ln w="23876">
                        <a:solidFill>
                          <a:schemeClr val="accent2"/>
                        </a:solidFill>
                        <a:round/>
                        <a:headEnd/>
                        <a:tailEnd/>
                      </a:ln>
                    </p:spPr>
                    <p:txBody>
                      <a:bodyPr/>
                      <a:lstStyle/>
                      <a:p>
                        <a:endParaRPr lang="en-US" dirty="0"/>
                      </a:p>
                    </p:txBody>
                  </p:sp>
                  <p:sp>
                    <p:nvSpPr>
                      <p:cNvPr id="256" name="Line 126"/>
                      <p:cNvSpPr>
                        <a:spLocks noChangeShapeType="1"/>
                      </p:cNvSpPr>
                      <p:nvPr/>
                    </p:nvSpPr>
                    <p:spPr bwMode="auto">
                      <a:xfrm>
                        <a:off x="3642" y="1377"/>
                        <a:ext cx="113" cy="1"/>
                      </a:xfrm>
                      <a:prstGeom prst="line">
                        <a:avLst/>
                      </a:prstGeom>
                      <a:noFill/>
                      <a:ln w="23813">
                        <a:solidFill>
                          <a:schemeClr val="accent2"/>
                        </a:solidFill>
                        <a:round/>
                        <a:headEnd/>
                        <a:tailEnd/>
                      </a:ln>
                    </p:spPr>
                    <p:txBody>
                      <a:bodyPr/>
                      <a:lstStyle/>
                      <a:p>
                        <a:endParaRPr lang="en-US" dirty="0"/>
                      </a:p>
                    </p:txBody>
                  </p:sp>
                  <p:sp>
                    <p:nvSpPr>
                      <p:cNvPr id="257" name="Line 127"/>
                      <p:cNvSpPr>
                        <a:spLocks noChangeShapeType="1"/>
                      </p:cNvSpPr>
                      <p:nvPr/>
                    </p:nvSpPr>
                    <p:spPr bwMode="auto">
                      <a:xfrm>
                        <a:off x="3642" y="1443"/>
                        <a:ext cx="105" cy="1"/>
                      </a:xfrm>
                      <a:prstGeom prst="line">
                        <a:avLst/>
                      </a:prstGeom>
                      <a:noFill/>
                      <a:ln w="23813">
                        <a:solidFill>
                          <a:schemeClr val="accent2"/>
                        </a:solidFill>
                        <a:round/>
                        <a:headEnd/>
                        <a:tailEnd/>
                      </a:ln>
                    </p:spPr>
                    <p:txBody>
                      <a:bodyPr/>
                      <a:lstStyle/>
                      <a:p>
                        <a:endParaRPr lang="en-US" dirty="0"/>
                      </a:p>
                    </p:txBody>
                  </p:sp>
                  <p:sp>
                    <p:nvSpPr>
                      <p:cNvPr id="258" name="Line 128"/>
                      <p:cNvSpPr>
                        <a:spLocks noChangeShapeType="1"/>
                      </p:cNvSpPr>
                      <p:nvPr/>
                    </p:nvSpPr>
                    <p:spPr bwMode="auto">
                      <a:xfrm>
                        <a:off x="3642" y="1506"/>
                        <a:ext cx="96" cy="1"/>
                      </a:xfrm>
                      <a:prstGeom prst="line">
                        <a:avLst/>
                      </a:prstGeom>
                      <a:noFill/>
                      <a:ln w="23876">
                        <a:solidFill>
                          <a:srgbClr val="333399"/>
                        </a:solidFill>
                        <a:round/>
                        <a:headEnd/>
                        <a:tailEnd/>
                      </a:ln>
                    </p:spPr>
                    <p:txBody>
                      <a:bodyPr/>
                      <a:lstStyle/>
                      <a:p>
                        <a:endParaRPr lang="en-US" dirty="0"/>
                      </a:p>
                    </p:txBody>
                  </p:sp>
                  <p:sp>
                    <p:nvSpPr>
                      <p:cNvPr id="259" name="Line 129"/>
                      <p:cNvSpPr>
                        <a:spLocks noChangeShapeType="1"/>
                      </p:cNvSpPr>
                      <p:nvPr/>
                    </p:nvSpPr>
                    <p:spPr bwMode="auto">
                      <a:xfrm>
                        <a:off x="3642" y="1562"/>
                        <a:ext cx="80" cy="1"/>
                      </a:xfrm>
                      <a:prstGeom prst="line">
                        <a:avLst/>
                      </a:prstGeom>
                      <a:noFill/>
                      <a:ln w="23813">
                        <a:solidFill>
                          <a:schemeClr val="accent2"/>
                        </a:solidFill>
                        <a:round/>
                        <a:headEnd/>
                        <a:tailEnd/>
                      </a:ln>
                    </p:spPr>
                    <p:txBody>
                      <a:bodyPr/>
                      <a:lstStyle/>
                      <a:p>
                        <a:endParaRPr lang="en-US" dirty="0"/>
                      </a:p>
                    </p:txBody>
                  </p:sp>
                  <p:sp>
                    <p:nvSpPr>
                      <p:cNvPr id="260" name="Line 130"/>
                      <p:cNvSpPr>
                        <a:spLocks noChangeShapeType="1"/>
                      </p:cNvSpPr>
                      <p:nvPr/>
                    </p:nvSpPr>
                    <p:spPr bwMode="auto">
                      <a:xfrm>
                        <a:off x="3634" y="1617"/>
                        <a:ext cx="96" cy="10"/>
                      </a:xfrm>
                      <a:prstGeom prst="line">
                        <a:avLst/>
                      </a:prstGeom>
                      <a:noFill/>
                      <a:ln w="23813">
                        <a:solidFill>
                          <a:schemeClr val="accent2"/>
                        </a:solidFill>
                        <a:round/>
                        <a:headEnd/>
                        <a:tailEnd/>
                      </a:ln>
                    </p:spPr>
                    <p:txBody>
                      <a:bodyPr/>
                      <a:lstStyle/>
                      <a:p>
                        <a:endParaRPr lang="en-US" dirty="0"/>
                      </a:p>
                    </p:txBody>
                  </p:sp>
                  <p:sp>
                    <p:nvSpPr>
                      <p:cNvPr id="261" name="Line 131"/>
                      <p:cNvSpPr>
                        <a:spLocks noChangeShapeType="1"/>
                      </p:cNvSpPr>
                      <p:nvPr/>
                    </p:nvSpPr>
                    <p:spPr bwMode="auto">
                      <a:xfrm>
                        <a:off x="3634" y="1683"/>
                        <a:ext cx="96" cy="7"/>
                      </a:xfrm>
                      <a:prstGeom prst="line">
                        <a:avLst/>
                      </a:prstGeom>
                      <a:noFill/>
                      <a:ln w="23813">
                        <a:solidFill>
                          <a:schemeClr val="accent2"/>
                        </a:solidFill>
                        <a:round/>
                        <a:headEnd/>
                        <a:tailEnd/>
                      </a:ln>
                    </p:spPr>
                    <p:txBody>
                      <a:bodyPr/>
                      <a:lstStyle/>
                      <a:p>
                        <a:endParaRPr lang="en-US" dirty="0"/>
                      </a:p>
                    </p:txBody>
                  </p:sp>
                  <p:sp>
                    <p:nvSpPr>
                      <p:cNvPr id="262" name="Line 132"/>
                      <p:cNvSpPr>
                        <a:spLocks noChangeShapeType="1"/>
                      </p:cNvSpPr>
                      <p:nvPr/>
                    </p:nvSpPr>
                    <p:spPr bwMode="auto">
                      <a:xfrm>
                        <a:off x="3626" y="1738"/>
                        <a:ext cx="96" cy="8"/>
                      </a:xfrm>
                      <a:prstGeom prst="line">
                        <a:avLst/>
                      </a:prstGeom>
                      <a:noFill/>
                      <a:ln w="23813">
                        <a:solidFill>
                          <a:schemeClr val="accent2"/>
                        </a:solidFill>
                        <a:round/>
                        <a:headEnd/>
                        <a:tailEnd/>
                      </a:ln>
                    </p:spPr>
                    <p:txBody>
                      <a:bodyPr/>
                      <a:lstStyle/>
                      <a:p>
                        <a:endParaRPr lang="en-US" dirty="0"/>
                      </a:p>
                    </p:txBody>
                  </p:sp>
                  <p:sp>
                    <p:nvSpPr>
                      <p:cNvPr id="263" name="Line 133"/>
                      <p:cNvSpPr>
                        <a:spLocks noChangeShapeType="1"/>
                      </p:cNvSpPr>
                      <p:nvPr/>
                    </p:nvSpPr>
                    <p:spPr bwMode="auto">
                      <a:xfrm>
                        <a:off x="3619" y="1794"/>
                        <a:ext cx="96" cy="8"/>
                      </a:xfrm>
                      <a:prstGeom prst="line">
                        <a:avLst/>
                      </a:prstGeom>
                      <a:noFill/>
                      <a:ln w="23813">
                        <a:solidFill>
                          <a:schemeClr val="accent2"/>
                        </a:solidFill>
                        <a:round/>
                        <a:headEnd/>
                        <a:tailEnd/>
                      </a:ln>
                    </p:spPr>
                    <p:txBody>
                      <a:bodyPr/>
                      <a:lstStyle/>
                      <a:p>
                        <a:endParaRPr lang="en-US" dirty="0"/>
                      </a:p>
                    </p:txBody>
                  </p:sp>
                  <p:sp>
                    <p:nvSpPr>
                      <p:cNvPr id="264" name="Line 134"/>
                      <p:cNvSpPr>
                        <a:spLocks noChangeShapeType="1"/>
                      </p:cNvSpPr>
                      <p:nvPr/>
                    </p:nvSpPr>
                    <p:spPr bwMode="auto">
                      <a:xfrm>
                        <a:off x="3611" y="1850"/>
                        <a:ext cx="96" cy="7"/>
                      </a:xfrm>
                      <a:prstGeom prst="line">
                        <a:avLst/>
                      </a:prstGeom>
                      <a:noFill/>
                      <a:ln w="23813">
                        <a:solidFill>
                          <a:schemeClr val="accent2"/>
                        </a:solidFill>
                        <a:round/>
                        <a:headEnd/>
                        <a:tailEnd/>
                      </a:ln>
                    </p:spPr>
                    <p:txBody>
                      <a:bodyPr/>
                      <a:lstStyle/>
                      <a:p>
                        <a:endParaRPr lang="en-US" dirty="0"/>
                      </a:p>
                    </p:txBody>
                  </p:sp>
                  <p:sp>
                    <p:nvSpPr>
                      <p:cNvPr id="265" name="Line 135"/>
                      <p:cNvSpPr>
                        <a:spLocks noChangeShapeType="1"/>
                      </p:cNvSpPr>
                      <p:nvPr/>
                    </p:nvSpPr>
                    <p:spPr bwMode="auto">
                      <a:xfrm>
                        <a:off x="3611" y="1915"/>
                        <a:ext cx="96" cy="8"/>
                      </a:xfrm>
                      <a:prstGeom prst="line">
                        <a:avLst/>
                      </a:prstGeom>
                      <a:noFill/>
                      <a:ln w="23813">
                        <a:solidFill>
                          <a:schemeClr val="accent2"/>
                        </a:solidFill>
                        <a:round/>
                        <a:headEnd/>
                        <a:tailEnd/>
                      </a:ln>
                    </p:spPr>
                    <p:txBody>
                      <a:bodyPr/>
                      <a:lstStyle/>
                      <a:p>
                        <a:endParaRPr lang="en-US" dirty="0"/>
                      </a:p>
                    </p:txBody>
                  </p:sp>
                  <p:sp>
                    <p:nvSpPr>
                      <p:cNvPr id="266" name="Line 136"/>
                      <p:cNvSpPr>
                        <a:spLocks noChangeShapeType="1"/>
                      </p:cNvSpPr>
                      <p:nvPr/>
                    </p:nvSpPr>
                    <p:spPr bwMode="auto">
                      <a:xfrm>
                        <a:off x="3611" y="1978"/>
                        <a:ext cx="96" cy="8"/>
                      </a:xfrm>
                      <a:prstGeom prst="line">
                        <a:avLst/>
                      </a:prstGeom>
                      <a:noFill/>
                      <a:ln w="23813">
                        <a:solidFill>
                          <a:schemeClr val="accent2"/>
                        </a:solidFill>
                        <a:round/>
                        <a:headEnd/>
                        <a:tailEnd/>
                      </a:ln>
                    </p:spPr>
                    <p:txBody>
                      <a:bodyPr/>
                      <a:lstStyle/>
                      <a:p>
                        <a:endParaRPr lang="en-US" dirty="0"/>
                      </a:p>
                    </p:txBody>
                  </p:sp>
                  <p:sp>
                    <p:nvSpPr>
                      <p:cNvPr id="267" name="Line 137"/>
                      <p:cNvSpPr>
                        <a:spLocks noChangeShapeType="1"/>
                      </p:cNvSpPr>
                      <p:nvPr/>
                    </p:nvSpPr>
                    <p:spPr bwMode="auto">
                      <a:xfrm>
                        <a:off x="3611" y="2042"/>
                        <a:ext cx="96" cy="7"/>
                      </a:xfrm>
                      <a:prstGeom prst="line">
                        <a:avLst/>
                      </a:prstGeom>
                      <a:noFill/>
                      <a:ln w="23813">
                        <a:solidFill>
                          <a:schemeClr val="accent2"/>
                        </a:solidFill>
                        <a:round/>
                        <a:headEnd/>
                        <a:tailEnd/>
                      </a:ln>
                    </p:spPr>
                    <p:txBody>
                      <a:bodyPr/>
                      <a:lstStyle/>
                      <a:p>
                        <a:endParaRPr lang="en-US" dirty="0"/>
                      </a:p>
                    </p:txBody>
                  </p:sp>
                  <p:sp>
                    <p:nvSpPr>
                      <p:cNvPr id="268" name="Line 138"/>
                      <p:cNvSpPr>
                        <a:spLocks noChangeShapeType="1"/>
                      </p:cNvSpPr>
                      <p:nvPr/>
                    </p:nvSpPr>
                    <p:spPr bwMode="auto">
                      <a:xfrm>
                        <a:off x="3594" y="2107"/>
                        <a:ext cx="96" cy="8"/>
                      </a:xfrm>
                      <a:prstGeom prst="line">
                        <a:avLst/>
                      </a:prstGeom>
                      <a:noFill/>
                      <a:ln w="23813">
                        <a:solidFill>
                          <a:schemeClr val="accent2"/>
                        </a:solidFill>
                        <a:round/>
                        <a:headEnd/>
                        <a:tailEnd/>
                      </a:ln>
                    </p:spPr>
                    <p:txBody>
                      <a:bodyPr/>
                      <a:lstStyle/>
                      <a:p>
                        <a:endParaRPr lang="en-US" dirty="0"/>
                      </a:p>
                    </p:txBody>
                  </p:sp>
                </p:grpSp>
              </p:grpSp>
              <p:grpSp>
                <p:nvGrpSpPr>
                  <p:cNvPr id="205" name="Group 139"/>
                  <p:cNvGrpSpPr>
                    <a:grpSpLocks/>
                  </p:cNvGrpSpPr>
                  <p:nvPr/>
                </p:nvGrpSpPr>
                <p:grpSpPr bwMode="auto">
                  <a:xfrm>
                    <a:off x="4176" y="2448"/>
                    <a:ext cx="1344" cy="1396"/>
                    <a:chOff x="3504" y="2252"/>
                    <a:chExt cx="1344" cy="1396"/>
                  </a:xfrm>
                </p:grpSpPr>
                <p:grpSp>
                  <p:nvGrpSpPr>
                    <p:cNvPr id="206" name="Group 140"/>
                    <p:cNvGrpSpPr>
                      <a:grpSpLocks/>
                    </p:cNvGrpSpPr>
                    <p:nvPr/>
                  </p:nvGrpSpPr>
                  <p:grpSpPr bwMode="auto">
                    <a:xfrm>
                      <a:off x="3552" y="2252"/>
                      <a:ext cx="1296" cy="1396"/>
                      <a:chOff x="3408" y="2123"/>
                      <a:chExt cx="1296" cy="1396"/>
                    </a:xfrm>
                  </p:grpSpPr>
                  <p:grpSp>
                    <p:nvGrpSpPr>
                      <p:cNvPr id="212" name="Group 141"/>
                      <p:cNvGrpSpPr>
                        <a:grpSpLocks/>
                      </p:cNvGrpSpPr>
                      <p:nvPr/>
                    </p:nvGrpSpPr>
                    <p:grpSpPr bwMode="auto">
                      <a:xfrm>
                        <a:off x="3458" y="2123"/>
                        <a:ext cx="1246" cy="1282"/>
                        <a:chOff x="3458" y="2123"/>
                        <a:chExt cx="1246" cy="1282"/>
                      </a:xfrm>
                    </p:grpSpPr>
                    <p:sp>
                      <p:nvSpPr>
                        <p:cNvPr id="235" name="Arc 142"/>
                        <p:cNvSpPr>
                          <a:spLocks/>
                        </p:cNvSpPr>
                        <p:nvPr/>
                      </p:nvSpPr>
                      <p:spPr bwMode="auto">
                        <a:xfrm>
                          <a:off x="4059" y="2876"/>
                          <a:ext cx="163" cy="264"/>
                        </a:xfrm>
                        <a:custGeom>
                          <a:avLst/>
                          <a:gdLst>
                            <a:gd name="T0" fmla="*/ 0 w 21600"/>
                            <a:gd name="T1" fmla="*/ 0 h 21674"/>
                            <a:gd name="T2" fmla="*/ 0 w 21600"/>
                            <a:gd name="T3" fmla="*/ 0 h 21674"/>
                            <a:gd name="T4" fmla="*/ 0 w 21600"/>
                            <a:gd name="T5" fmla="*/ 0 h 21674"/>
                            <a:gd name="T6" fmla="*/ 0 60000 65536"/>
                            <a:gd name="T7" fmla="*/ 0 60000 65536"/>
                            <a:gd name="T8" fmla="*/ 0 60000 65536"/>
                            <a:gd name="T9" fmla="*/ 0 w 21600"/>
                            <a:gd name="T10" fmla="*/ 0 h 21674"/>
                            <a:gd name="T11" fmla="*/ 21600 w 21600"/>
                            <a:gd name="T12" fmla="*/ 21674 h 21674"/>
                          </a:gdLst>
                          <a:ahLst/>
                          <a:cxnLst>
                            <a:cxn ang="T6">
                              <a:pos x="T0" y="T1"/>
                            </a:cxn>
                            <a:cxn ang="T7">
                              <a:pos x="T2" y="T3"/>
                            </a:cxn>
                            <a:cxn ang="T8">
                              <a:pos x="T4" y="T5"/>
                            </a:cxn>
                          </a:cxnLst>
                          <a:rect l="T9" t="T10" r="T11" b="T12"/>
                          <a:pathLst>
                            <a:path w="21600" h="21674" fill="none" extrusionOk="0">
                              <a:moveTo>
                                <a:pt x="21476" y="21673"/>
                              </a:moveTo>
                              <a:cubicBezTo>
                                <a:pt x="9595" y="21605"/>
                                <a:pt x="0" y="11954"/>
                                <a:pt x="0" y="74"/>
                              </a:cubicBezTo>
                              <a:cubicBezTo>
                                <a:pt x="-1" y="49"/>
                                <a:pt x="0" y="24"/>
                                <a:pt x="0" y="0"/>
                              </a:cubicBezTo>
                            </a:path>
                            <a:path w="21600" h="21674" stroke="0" extrusionOk="0">
                              <a:moveTo>
                                <a:pt x="21476" y="21673"/>
                              </a:moveTo>
                              <a:cubicBezTo>
                                <a:pt x="9595" y="21605"/>
                                <a:pt x="0" y="11954"/>
                                <a:pt x="0" y="74"/>
                              </a:cubicBezTo>
                              <a:cubicBezTo>
                                <a:pt x="-1" y="49"/>
                                <a:pt x="0" y="24"/>
                                <a:pt x="0" y="0"/>
                              </a:cubicBezTo>
                              <a:lnTo>
                                <a:pt x="21600" y="74"/>
                              </a:lnTo>
                              <a:close/>
                            </a:path>
                          </a:pathLst>
                        </a:custGeom>
                        <a:noFill/>
                        <a:ln w="47625">
                          <a:solidFill>
                            <a:srgbClr val="336600"/>
                          </a:solidFill>
                          <a:round/>
                          <a:headEnd/>
                          <a:tailEnd/>
                        </a:ln>
                      </p:spPr>
                      <p:txBody>
                        <a:bodyPr/>
                        <a:lstStyle/>
                        <a:p>
                          <a:endParaRPr lang="en-US" dirty="0"/>
                        </a:p>
                      </p:txBody>
                    </p:sp>
                    <p:sp>
                      <p:nvSpPr>
                        <p:cNvPr id="236" name="Arc 143"/>
                        <p:cNvSpPr>
                          <a:spLocks/>
                        </p:cNvSpPr>
                        <p:nvPr/>
                      </p:nvSpPr>
                      <p:spPr bwMode="auto">
                        <a:xfrm>
                          <a:off x="3458" y="2123"/>
                          <a:ext cx="356" cy="386"/>
                        </a:xfrm>
                        <a:custGeom>
                          <a:avLst/>
                          <a:gdLst>
                            <a:gd name="T0" fmla="*/ 0 w 21600"/>
                            <a:gd name="T1" fmla="*/ 0 h 34194"/>
                            <a:gd name="T2" fmla="*/ 0 w 21600"/>
                            <a:gd name="T3" fmla="*/ 0 h 34194"/>
                            <a:gd name="T4" fmla="*/ 0 w 21600"/>
                            <a:gd name="T5" fmla="*/ 0 h 34194"/>
                            <a:gd name="T6" fmla="*/ 0 60000 65536"/>
                            <a:gd name="T7" fmla="*/ 0 60000 65536"/>
                            <a:gd name="T8" fmla="*/ 0 60000 65536"/>
                            <a:gd name="T9" fmla="*/ 0 w 21600"/>
                            <a:gd name="T10" fmla="*/ 0 h 34194"/>
                            <a:gd name="T11" fmla="*/ 21600 w 21600"/>
                            <a:gd name="T12" fmla="*/ 34194 h 34194"/>
                          </a:gdLst>
                          <a:ahLst/>
                          <a:cxnLst>
                            <a:cxn ang="T6">
                              <a:pos x="T0" y="T1"/>
                            </a:cxn>
                            <a:cxn ang="T7">
                              <a:pos x="T2" y="T3"/>
                            </a:cxn>
                            <a:cxn ang="T8">
                              <a:pos x="T4" y="T5"/>
                            </a:cxn>
                          </a:cxnLst>
                          <a:rect l="T9" t="T10" r="T11" b="T12"/>
                          <a:pathLst>
                            <a:path w="21600" h="34194" fill="none" extrusionOk="0">
                              <a:moveTo>
                                <a:pt x="21600" y="34194"/>
                              </a:moveTo>
                              <a:cubicBezTo>
                                <a:pt x="9670" y="34194"/>
                                <a:pt x="0" y="24523"/>
                                <a:pt x="0" y="12594"/>
                              </a:cubicBezTo>
                              <a:cubicBezTo>
                                <a:pt x="-1" y="8075"/>
                                <a:pt x="1416" y="3671"/>
                                <a:pt x="4051" y="0"/>
                              </a:cubicBezTo>
                            </a:path>
                            <a:path w="21600" h="34194" stroke="0" extrusionOk="0">
                              <a:moveTo>
                                <a:pt x="21600" y="34194"/>
                              </a:moveTo>
                              <a:cubicBezTo>
                                <a:pt x="9670" y="34194"/>
                                <a:pt x="0" y="24523"/>
                                <a:pt x="0" y="12594"/>
                              </a:cubicBezTo>
                              <a:cubicBezTo>
                                <a:pt x="-1" y="8075"/>
                                <a:pt x="1416" y="3671"/>
                                <a:pt x="4051" y="0"/>
                              </a:cubicBezTo>
                              <a:lnTo>
                                <a:pt x="21600" y="12594"/>
                              </a:lnTo>
                              <a:close/>
                            </a:path>
                          </a:pathLst>
                        </a:custGeom>
                        <a:noFill/>
                        <a:ln w="47625">
                          <a:solidFill>
                            <a:srgbClr val="336600"/>
                          </a:solidFill>
                          <a:round/>
                          <a:headEnd/>
                          <a:tailEnd/>
                        </a:ln>
                      </p:spPr>
                      <p:txBody>
                        <a:bodyPr/>
                        <a:lstStyle/>
                        <a:p>
                          <a:endParaRPr lang="en-US" dirty="0"/>
                        </a:p>
                      </p:txBody>
                    </p:sp>
                    <p:sp>
                      <p:nvSpPr>
                        <p:cNvPr id="237" name="Arc 144"/>
                        <p:cNvSpPr>
                          <a:spLocks/>
                        </p:cNvSpPr>
                        <p:nvPr/>
                      </p:nvSpPr>
                      <p:spPr bwMode="auto">
                        <a:xfrm>
                          <a:off x="3804" y="2501"/>
                          <a:ext cx="253" cy="445"/>
                        </a:xfrm>
                        <a:custGeom>
                          <a:avLst/>
                          <a:gdLst>
                            <a:gd name="T0" fmla="*/ 0 w 21764"/>
                            <a:gd name="T1" fmla="*/ 0 h 21600"/>
                            <a:gd name="T2" fmla="*/ 0 w 21764"/>
                            <a:gd name="T3" fmla="*/ 0 h 21600"/>
                            <a:gd name="T4" fmla="*/ 0 w 21764"/>
                            <a:gd name="T5" fmla="*/ 0 h 21600"/>
                            <a:gd name="T6" fmla="*/ 0 60000 65536"/>
                            <a:gd name="T7" fmla="*/ 0 60000 65536"/>
                            <a:gd name="T8" fmla="*/ 0 60000 65536"/>
                            <a:gd name="T9" fmla="*/ 0 w 21764"/>
                            <a:gd name="T10" fmla="*/ 0 h 21600"/>
                            <a:gd name="T11" fmla="*/ 21764 w 21764"/>
                            <a:gd name="T12" fmla="*/ 21600 h 21600"/>
                          </a:gdLst>
                          <a:ahLst/>
                          <a:cxnLst>
                            <a:cxn ang="T6">
                              <a:pos x="T0" y="T1"/>
                            </a:cxn>
                            <a:cxn ang="T7">
                              <a:pos x="T2" y="T3"/>
                            </a:cxn>
                            <a:cxn ang="T8">
                              <a:pos x="T4" y="T5"/>
                            </a:cxn>
                          </a:cxnLst>
                          <a:rect l="T9" t="T10" r="T11" b="T12"/>
                          <a:pathLst>
                            <a:path w="21764" h="21600" fill="none" extrusionOk="0">
                              <a:moveTo>
                                <a:pt x="-1" y="0"/>
                              </a:moveTo>
                              <a:cubicBezTo>
                                <a:pt x="54" y="0"/>
                                <a:pt x="109" y="-1"/>
                                <a:pt x="164" y="0"/>
                              </a:cubicBezTo>
                              <a:cubicBezTo>
                                <a:pt x="12075" y="0"/>
                                <a:pt x="21738" y="9642"/>
                                <a:pt x="21763" y="21554"/>
                              </a:cubicBezTo>
                            </a:path>
                            <a:path w="21764" h="21600" stroke="0" extrusionOk="0">
                              <a:moveTo>
                                <a:pt x="-1" y="0"/>
                              </a:moveTo>
                              <a:cubicBezTo>
                                <a:pt x="54" y="0"/>
                                <a:pt x="109" y="-1"/>
                                <a:pt x="164" y="0"/>
                              </a:cubicBezTo>
                              <a:cubicBezTo>
                                <a:pt x="12075" y="0"/>
                                <a:pt x="21738" y="9642"/>
                                <a:pt x="21763" y="21554"/>
                              </a:cubicBezTo>
                              <a:lnTo>
                                <a:pt x="164" y="21600"/>
                              </a:lnTo>
                              <a:close/>
                            </a:path>
                          </a:pathLst>
                        </a:custGeom>
                        <a:noFill/>
                        <a:ln w="47625">
                          <a:solidFill>
                            <a:srgbClr val="336600"/>
                          </a:solidFill>
                          <a:round/>
                          <a:headEnd/>
                          <a:tailEnd/>
                        </a:ln>
                      </p:spPr>
                      <p:txBody>
                        <a:bodyPr/>
                        <a:lstStyle/>
                        <a:p>
                          <a:endParaRPr lang="en-US" dirty="0"/>
                        </a:p>
                      </p:txBody>
                    </p:sp>
                    <p:sp>
                      <p:nvSpPr>
                        <p:cNvPr id="238" name="Arc 145"/>
                        <p:cNvSpPr>
                          <a:spLocks/>
                        </p:cNvSpPr>
                        <p:nvPr/>
                      </p:nvSpPr>
                      <p:spPr bwMode="auto">
                        <a:xfrm>
                          <a:off x="4198" y="3120"/>
                          <a:ext cx="109" cy="1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47625">
                          <a:solidFill>
                            <a:srgbClr val="336600"/>
                          </a:solidFill>
                          <a:round/>
                          <a:headEnd/>
                          <a:tailEnd/>
                        </a:ln>
                      </p:spPr>
                      <p:txBody>
                        <a:bodyPr/>
                        <a:lstStyle/>
                        <a:p>
                          <a:endParaRPr lang="en-US" dirty="0"/>
                        </a:p>
                      </p:txBody>
                    </p:sp>
                    <p:sp>
                      <p:nvSpPr>
                        <p:cNvPr id="239" name="Arc 146"/>
                        <p:cNvSpPr>
                          <a:spLocks/>
                        </p:cNvSpPr>
                        <p:nvPr/>
                      </p:nvSpPr>
                      <p:spPr bwMode="auto">
                        <a:xfrm>
                          <a:off x="4304" y="3216"/>
                          <a:ext cx="400" cy="189"/>
                        </a:xfrm>
                        <a:custGeom>
                          <a:avLst/>
                          <a:gdLst>
                            <a:gd name="T0" fmla="*/ 0 w 21600"/>
                            <a:gd name="T1" fmla="*/ 0 h 21710"/>
                            <a:gd name="T2" fmla="*/ 0 w 21600"/>
                            <a:gd name="T3" fmla="*/ 0 h 21710"/>
                            <a:gd name="T4" fmla="*/ 0 w 21600"/>
                            <a:gd name="T5" fmla="*/ 0 h 21710"/>
                            <a:gd name="T6" fmla="*/ 0 60000 65536"/>
                            <a:gd name="T7" fmla="*/ 0 60000 65536"/>
                            <a:gd name="T8" fmla="*/ 0 60000 65536"/>
                            <a:gd name="T9" fmla="*/ 0 w 21600"/>
                            <a:gd name="T10" fmla="*/ 0 h 21710"/>
                            <a:gd name="T11" fmla="*/ 21600 w 21600"/>
                            <a:gd name="T12" fmla="*/ 21710 h 21710"/>
                          </a:gdLst>
                          <a:ahLst/>
                          <a:cxnLst>
                            <a:cxn ang="T6">
                              <a:pos x="T0" y="T1"/>
                            </a:cxn>
                            <a:cxn ang="T7">
                              <a:pos x="T2" y="T3"/>
                            </a:cxn>
                            <a:cxn ang="T8">
                              <a:pos x="T4" y="T5"/>
                            </a:cxn>
                          </a:cxnLst>
                          <a:rect l="T9" t="T10" r="T11" b="T12"/>
                          <a:pathLst>
                            <a:path w="21600" h="21710" fill="none" extrusionOk="0">
                              <a:moveTo>
                                <a:pt x="21550" y="21709"/>
                              </a:moveTo>
                              <a:cubicBezTo>
                                <a:pt x="9640" y="21682"/>
                                <a:pt x="0" y="12019"/>
                                <a:pt x="0" y="110"/>
                              </a:cubicBezTo>
                              <a:cubicBezTo>
                                <a:pt x="-1" y="73"/>
                                <a:pt x="0" y="36"/>
                                <a:pt x="0" y="0"/>
                              </a:cubicBezTo>
                            </a:path>
                            <a:path w="21600" h="21710" stroke="0" extrusionOk="0">
                              <a:moveTo>
                                <a:pt x="21550" y="21709"/>
                              </a:moveTo>
                              <a:cubicBezTo>
                                <a:pt x="9640" y="21682"/>
                                <a:pt x="0" y="12019"/>
                                <a:pt x="0" y="110"/>
                              </a:cubicBezTo>
                              <a:cubicBezTo>
                                <a:pt x="-1" y="73"/>
                                <a:pt x="0" y="36"/>
                                <a:pt x="0" y="0"/>
                              </a:cubicBezTo>
                              <a:lnTo>
                                <a:pt x="21600" y="110"/>
                              </a:lnTo>
                              <a:close/>
                            </a:path>
                          </a:pathLst>
                        </a:custGeom>
                        <a:noFill/>
                        <a:ln w="47625">
                          <a:solidFill>
                            <a:srgbClr val="336600"/>
                          </a:solidFill>
                          <a:round/>
                          <a:headEnd/>
                          <a:tailEnd/>
                        </a:ln>
                      </p:spPr>
                      <p:txBody>
                        <a:bodyPr/>
                        <a:lstStyle/>
                        <a:p>
                          <a:endParaRPr lang="en-US" dirty="0"/>
                        </a:p>
                      </p:txBody>
                    </p:sp>
                  </p:grpSp>
                  <p:grpSp>
                    <p:nvGrpSpPr>
                      <p:cNvPr id="213" name="Group 147"/>
                      <p:cNvGrpSpPr>
                        <a:grpSpLocks/>
                      </p:cNvGrpSpPr>
                      <p:nvPr/>
                    </p:nvGrpSpPr>
                    <p:grpSpPr bwMode="auto">
                      <a:xfrm>
                        <a:off x="3408" y="2304"/>
                        <a:ext cx="1256" cy="1215"/>
                        <a:chOff x="3408" y="2304"/>
                        <a:chExt cx="1256" cy="1215"/>
                      </a:xfrm>
                    </p:grpSpPr>
                    <p:sp>
                      <p:nvSpPr>
                        <p:cNvPr id="214" name="Line 148"/>
                        <p:cNvSpPr>
                          <a:spLocks noChangeShapeType="1"/>
                        </p:cNvSpPr>
                        <p:nvPr/>
                      </p:nvSpPr>
                      <p:spPr bwMode="auto">
                        <a:xfrm flipV="1">
                          <a:off x="3408" y="2304"/>
                          <a:ext cx="152" cy="56"/>
                        </a:xfrm>
                        <a:prstGeom prst="line">
                          <a:avLst/>
                        </a:prstGeom>
                        <a:noFill/>
                        <a:ln w="30163">
                          <a:solidFill>
                            <a:srgbClr val="336600"/>
                          </a:solidFill>
                          <a:round/>
                          <a:headEnd/>
                          <a:tailEnd/>
                        </a:ln>
                      </p:spPr>
                      <p:txBody>
                        <a:bodyPr/>
                        <a:lstStyle/>
                        <a:p>
                          <a:endParaRPr lang="en-US" dirty="0"/>
                        </a:p>
                      </p:txBody>
                    </p:sp>
                    <p:sp>
                      <p:nvSpPr>
                        <p:cNvPr id="215" name="Line 149"/>
                        <p:cNvSpPr>
                          <a:spLocks noChangeShapeType="1"/>
                        </p:cNvSpPr>
                        <p:nvPr/>
                      </p:nvSpPr>
                      <p:spPr bwMode="auto">
                        <a:xfrm flipV="1">
                          <a:off x="3552" y="2448"/>
                          <a:ext cx="104" cy="79"/>
                        </a:xfrm>
                        <a:prstGeom prst="line">
                          <a:avLst/>
                        </a:prstGeom>
                        <a:noFill/>
                        <a:ln w="33338">
                          <a:solidFill>
                            <a:srgbClr val="336600"/>
                          </a:solidFill>
                          <a:round/>
                          <a:headEnd/>
                          <a:tailEnd/>
                        </a:ln>
                      </p:spPr>
                      <p:txBody>
                        <a:bodyPr/>
                        <a:lstStyle/>
                        <a:p>
                          <a:endParaRPr lang="en-US" dirty="0"/>
                        </a:p>
                      </p:txBody>
                    </p:sp>
                    <p:sp>
                      <p:nvSpPr>
                        <p:cNvPr id="216" name="Line 150"/>
                        <p:cNvSpPr>
                          <a:spLocks noChangeShapeType="1"/>
                        </p:cNvSpPr>
                        <p:nvPr/>
                      </p:nvSpPr>
                      <p:spPr bwMode="auto">
                        <a:xfrm flipV="1">
                          <a:off x="3888" y="2504"/>
                          <a:ext cx="64" cy="88"/>
                        </a:xfrm>
                        <a:prstGeom prst="line">
                          <a:avLst/>
                        </a:prstGeom>
                        <a:noFill/>
                        <a:ln w="33338">
                          <a:solidFill>
                            <a:srgbClr val="336600"/>
                          </a:solidFill>
                          <a:round/>
                          <a:headEnd/>
                          <a:tailEnd/>
                        </a:ln>
                      </p:spPr>
                      <p:txBody>
                        <a:bodyPr/>
                        <a:lstStyle/>
                        <a:p>
                          <a:endParaRPr lang="en-US" dirty="0"/>
                        </a:p>
                      </p:txBody>
                    </p:sp>
                    <p:sp>
                      <p:nvSpPr>
                        <p:cNvPr id="217" name="Line 151"/>
                        <p:cNvSpPr>
                          <a:spLocks noChangeShapeType="1"/>
                        </p:cNvSpPr>
                        <p:nvPr/>
                      </p:nvSpPr>
                      <p:spPr bwMode="auto">
                        <a:xfrm rot="2078834" flipV="1">
                          <a:off x="3840" y="2466"/>
                          <a:ext cx="56" cy="126"/>
                        </a:xfrm>
                        <a:prstGeom prst="line">
                          <a:avLst/>
                        </a:prstGeom>
                        <a:noFill/>
                        <a:ln w="30163">
                          <a:solidFill>
                            <a:srgbClr val="336600"/>
                          </a:solidFill>
                          <a:round/>
                          <a:headEnd/>
                          <a:tailEnd/>
                        </a:ln>
                      </p:spPr>
                      <p:txBody>
                        <a:bodyPr/>
                        <a:lstStyle/>
                        <a:p>
                          <a:endParaRPr lang="en-US" dirty="0"/>
                        </a:p>
                      </p:txBody>
                    </p:sp>
                    <p:sp>
                      <p:nvSpPr>
                        <p:cNvPr id="218" name="Line 152"/>
                        <p:cNvSpPr>
                          <a:spLocks noChangeShapeType="1"/>
                        </p:cNvSpPr>
                        <p:nvPr/>
                      </p:nvSpPr>
                      <p:spPr bwMode="auto">
                        <a:xfrm rot="1696510" flipV="1">
                          <a:off x="3688" y="2448"/>
                          <a:ext cx="8" cy="126"/>
                        </a:xfrm>
                        <a:prstGeom prst="line">
                          <a:avLst/>
                        </a:prstGeom>
                        <a:noFill/>
                        <a:ln w="23813">
                          <a:solidFill>
                            <a:srgbClr val="336600"/>
                          </a:solidFill>
                          <a:round/>
                          <a:headEnd/>
                          <a:tailEnd/>
                        </a:ln>
                      </p:spPr>
                      <p:txBody>
                        <a:bodyPr/>
                        <a:lstStyle/>
                        <a:p>
                          <a:endParaRPr lang="en-US" dirty="0"/>
                        </a:p>
                      </p:txBody>
                    </p:sp>
                    <p:sp>
                      <p:nvSpPr>
                        <p:cNvPr id="219" name="Line 153"/>
                        <p:cNvSpPr>
                          <a:spLocks noChangeShapeType="1"/>
                        </p:cNvSpPr>
                        <p:nvPr/>
                      </p:nvSpPr>
                      <p:spPr bwMode="auto">
                        <a:xfrm rot="2425844" flipV="1">
                          <a:off x="3775" y="2448"/>
                          <a:ext cx="17" cy="144"/>
                        </a:xfrm>
                        <a:prstGeom prst="line">
                          <a:avLst/>
                        </a:prstGeom>
                        <a:noFill/>
                        <a:ln w="23813">
                          <a:solidFill>
                            <a:srgbClr val="336600"/>
                          </a:solidFill>
                          <a:round/>
                          <a:headEnd/>
                          <a:tailEnd/>
                        </a:ln>
                      </p:spPr>
                      <p:txBody>
                        <a:bodyPr/>
                        <a:lstStyle/>
                        <a:p>
                          <a:endParaRPr lang="en-US" dirty="0"/>
                        </a:p>
                      </p:txBody>
                    </p:sp>
                    <p:sp>
                      <p:nvSpPr>
                        <p:cNvPr id="220" name="Line 154"/>
                        <p:cNvSpPr>
                          <a:spLocks noChangeShapeType="1"/>
                        </p:cNvSpPr>
                        <p:nvPr/>
                      </p:nvSpPr>
                      <p:spPr bwMode="auto">
                        <a:xfrm flipV="1">
                          <a:off x="3936" y="2544"/>
                          <a:ext cx="56" cy="151"/>
                        </a:xfrm>
                        <a:prstGeom prst="line">
                          <a:avLst/>
                        </a:prstGeom>
                        <a:noFill/>
                        <a:ln w="30163">
                          <a:solidFill>
                            <a:srgbClr val="336600"/>
                          </a:solidFill>
                          <a:round/>
                          <a:headEnd/>
                          <a:tailEnd/>
                        </a:ln>
                      </p:spPr>
                      <p:txBody>
                        <a:bodyPr/>
                        <a:lstStyle/>
                        <a:p>
                          <a:endParaRPr lang="en-US" dirty="0"/>
                        </a:p>
                      </p:txBody>
                    </p:sp>
                    <p:sp>
                      <p:nvSpPr>
                        <p:cNvPr id="221" name="Line 155"/>
                        <p:cNvSpPr>
                          <a:spLocks noChangeShapeType="1"/>
                        </p:cNvSpPr>
                        <p:nvPr/>
                      </p:nvSpPr>
                      <p:spPr bwMode="auto">
                        <a:xfrm flipV="1">
                          <a:off x="3984" y="2592"/>
                          <a:ext cx="65" cy="121"/>
                        </a:xfrm>
                        <a:prstGeom prst="line">
                          <a:avLst/>
                        </a:prstGeom>
                        <a:noFill/>
                        <a:ln w="30163">
                          <a:solidFill>
                            <a:srgbClr val="336600"/>
                          </a:solidFill>
                          <a:round/>
                          <a:headEnd/>
                          <a:tailEnd/>
                        </a:ln>
                      </p:spPr>
                      <p:txBody>
                        <a:bodyPr/>
                        <a:lstStyle/>
                        <a:p>
                          <a:endParaRPr lang="en-US" dirty="0"/>
                        </a:p>
                      </p:txBody>
                    </p:sp>
                    <p:sp>
                      <p:nvSpPr>
                        <p:cNvPr id="222" name="Line 156"/>
                        <p:cNvSpPr>
                          <a:spLocks noChangeShapeType="1"/>
                        </p:cNvSpPr>
                        <p:nvPr/>
                      </p:nvSpPr>
                      <p:spPr bwMode="auto">
                        <a:xfrm flipV="1">
                          <a:off x="3984" y="2736"/>
                          <a:ext cx="81" cy="48"/>
                        </a:xfrm>
                        <a:prstGeom prst="line">
                          <a:avLst/>
                        </a:prstGeom>
                        <a:noFill/>
                        <a:ln w="30163">
                          <a:solidFill>
                            <a:srgbClr val="336600"/>
                          </a:solidFill>
                          <a:round/>
                          <a:headEnd/>
                          <a:tailEnd/>
                        </a:ln>
                      </p:spPr>
                      <p:txBody>
                        <a:bodyPr/>
                        <a:lstStyle/>
                        <a:p>
                          <a:endParaRPr lang="en-US" dirty="0"/>
                        </a:p>
                      </p:txBody>
                    </p:sp>
                    <p:sp>
                      <p:nvSpPr>
                        <p:cNvPr id="223" name="Line 157"/>
                        <p:cNvSpPr>
                          <a:spLocks noChangeShapeType="1"/>
                        </p:cNvSpPr>
                        <p:nvPr/>
                      </p:nvSpPr>
                      <p:spPr bwMode="auto">
                        <a:xfrm flipV="1">
                          <a:off x="3984" y="2809"/>
                          <a:ext cx="104" cy="23"/>
                        </a:xfrm>
                        <a:prstGeom prst="line">
                          <a:avLst/>
                        </a:prstGeom>
                        <a:noFill/>
                        <a:ln w="26988">
                          <a:solidFill>
                            <a:srgbClr val="336600"/>
                          </a:solidFill>
                          <a:round/>
                          <a:headEnd/>
                          <a:tailEnd/>
                        </a:ln>
                      </p:spPr>
                      <p:txBody>
                        <a:bodyPr/>
                        <a:lstStyle/>
                        <a:p>
                          <a:endParaRPr lang="en-US" dirty="0"/>
                        </a:p>
                      </p:txBody>
                    </p:sp>
                    <p:sp>
                      <p:nvSpPr>
                        <p:cNvPr id="224" name="Line 158"/>
                        <p:cNvSpPr>
                          <a:spLocks noChangeShapeType="1"/>
                        </p:cNvSpPr>
                        <p:nvPr/>
                      </p:nvSpPr>
                      <p:spPr bwMode="auto">
                        <a:xfrm flipV="1">
                          <a:off x="4007" y="2857"/>
                          <a:ext cx="121" cy="23"/>
                        </a:xfrm>
                        <a:prstGeom prst="line">
                          <a:avLst/>
                        </a:prstGeom>
                        <a:noFill/>
                        <a:ln w="26988">
                          <a:solidFill>
                            <a:srgbClr val="336600"/>
                          </a:solidFill>
                          <a:round/>
                          <a:headEnd/>
                          <a:tailEnd/>
                        </a:ln>
                      </p:spPr>
                      <p:txBody>
                        <a:bodyPr/>
                        <a:lstStyle/>
                        <a:p>
                          <a:endParaRPr lang="en-US" dirty="0"/>
                        </a:p>
                      </p:txBody>
                    </p:sp>
                    <p:sp>
                      <p:nvSpPr>
                        <p:cNvPr id="225" name="Line 159"/>
                        <p:cNvSpPr>
                          <a:spLocks noChangeShapeType="1"/>
                        </p:cNvSpPr>
                        <p:nvPr/>
                      </p:nvSpPr>
                      <p:spPr bwMode="auto">
                        <a:xfrm flipV="1">
                          <a:off x="4272" y="3264"/>
                          <a:ext cx="96" cy="48"/>
                        </a:xfrm>
                        <a:prstGeom prst="line">
                          <a:avLst/>
                        </a:prstGeom>
                        <a:noFill/>
                        <a:ln w="30163">
                          <a:solidFill>
                            <a:srgbClr val="336600"/>
                          </a:solidFill>
                          <a:round/>
                          <a:headEnd/>
                          <a:tailEnd/>
                        </a:ln>
                      </p:spPr>
                      <p:txBody>
                        <a:bodyPr/>
                        <a:lstStyle/>
                        <a:p>
                          <a:endParaRPr lang="en-US" dirty="0"/>
                        </a:p>
                      </p:txBody>
                    </p:sp>
                    <p:sp>
                      <p:nvSpPr>
                        <p:cNvPr id="226" name="Line 160"/>
                        <p:cNvSpPr>
                          <a:spLocks noChangeShapeType="1"/>
                        </p:cNvSpPr>
                        <p:nvPr/>
                      </p:nvSpPr>
                      <p:spPr bwMode="auto">
                        <a:xfrm flipV="1">
                          <a:off x="4128" y="3072"/>
                          <a:ext cx="96" cy="48"/>
                        </a:xfrm>
                        <a:prstGeom prst="line">
                          <a:avLst/>
                        </a:prstGeom>
                        <a:noFill/>
                        <a:ln w="30163">
                          <a:solidFill>
                            <a:srgbClr val="336600"/>
                          </a:solidFill>
                          <a:round/>
                          <a:headEnd/>
                          <a:tailEnd/>
                        </a:ln>
                      </p:spPr>
                      <p:txBody>
                        <a:bodyPr/>
                        <a:lstStyle/>
                        <a:p>
                          <a:endParaRPr lang="en-US" dirty="0"/>
                        </a:p>
                      </p:txBody>
                    </p:sp>
                    <p:sp>
                      <p:nvSpPr>
                        <p:cNvPr id="227" name="Line 161"/>
                        <p:cNvSpPr>
                          <a:spLocks noChangeShapeType="1"/>
                        </p:cNvSpPr>
                        <p:nvPr/>
                      </p:nvSpPr>
                      <p:spPr bwMode="auto">
                        <a:xfrm flipV="1">
                          <a:off x="4368" y="3360"/>
                          <a:ext cx="96" cy="48"/>
                        </a:xfrm>
                        <a:prstGeom prst="line">
                          <a:avLst/>
                        </a:prstGeom>
                        <a:noFill/>
                        <a:ln w="30163">
                          <a:solidFill>
                            <a:srgbClr val="336600"/>
                          </a:solidFill>
                          <a:round/>
                          <a:headEnd/>
                          <a:tailEnd/>
                        </a:ln>
                      </p:spPr>
                      <p:txBody>
                        <a:bodyPr/>
                        <a:lstStyle/>
                        <a:p>
                          <a:endParaRPr lang="en-US" dirty="0"/>
                        </a:p>
                      </p:txBody>
                    </p:sp>
                    <p:sp>
                      <p:nvSpPr>
                        <p:cNvPr id="228" name="Line 162"/>
                        <p:cNvSpPr>
                          <a:spLocks noChangeShapeType="1"/>
                        </p:cNvSpPr>
                        <p:nvPr/>
                      </p:nvSpPr>
                      <p:spPr bwMode="auto">
                        <a:xfrm flipV="1">
                          <a:off x="4032" y="2976"/>
                          <a:ext cx="103" cy="58"/>
                        </a:xfrm>
                        <a:prstGeom prst="line">
                          <a:avLst/>
                        </a:prstGeom>
                        <a:noFill/>
                        <a:ln w="30226">
                          <a:solidFill>
                            <a:srgbClr val="336600"/>
                          </a:solidFill>
                          <a:round/>
                          <a:headEnd/>
                          <a:tailEnd/>
                        </a:ln>
                      </p:spPr>
                      <p:txBody>
                        <a:bodyPr/>
                        <a:lstStyle/>
                        <a:p>
                          <a:endParaRPr lang="en-US" dirty="0"/>
                        </a:p>
                      </p:txBody>
                    </p:sp>
                    <p:sp>
                      <p:nvSpPr>
                        <p:cNvPr id="229" name="Line 163"/>
                        <p:cNvSpPr>
                          <a:spLocks noChangeShapeType="1"/>
                        </p:cNvSpPr>
                        <p:nvPr/>
                      </p:nvSpPr>
                      <p:spPr bwMode="auto">
                        <a:xfrm rot="1646309" flipV="1">
                          <a:off x="4032" y="2896"/>
                          <a:ext cx="71" cy="80"/>
                        </a:xfrm>
                        <a:prstGeom prst="line">
                          <a:avLst/>
                        </a:prstGeom>
                        <a:noFill/>
                        <a:ln w="33338">
                          <a:solidFill>
                            <a:srgbClr val="336600"/>
                          </a:solidFill>
                          <a:round/>
                          <a:headEnd/>
                          <a:tailEnd/>
                        </a:ln>
                      </p:spPr>
                      <p:txBody>
                        <a:bodyPr/>
                        <a:lstStyle/>
                        <a:p>
                          <a:endParaRPr lang="en-US" dirty="0"/>
                        </a:p>
                      </p:txBody>
                    </p:sp>
                    <p:sp>
                      <p:nvSpPr>
                        <p:cNvPr id="230" name="Line 164"/>
                        <p:cNvSpPr>
                          <a:spLocks noChangeShapeType="1"/>
                        </p:cNvSpPr>
                        <p:nvPr/>
                      </p:nvSpPr>
                      <p:spPr bwMode="auto">
                        <a:xfrm flipV="1">
                          <a:off x="4504" y="3360"/>
                          <a:ext cx="56" cy="96"/>
                        </a:xfrm>
                        <a:prstGeom prst="line">
                          <a:avLst/>
                        </a:prstGeom>
                        <a:noFill/>
                        <a:ln w="30163">
                          <a:solidFill>
                            <a:srgbClr val="336600"/>
                          </a:solidFill>
                          <a:round/>
                          <a:headEnd/>
                          <a:tailEnd/>
                        </a:ln>
                      </p:spPr>
                      <p:txBody>
                        <a:bodyPr/>
                        <a:lstStyle/>
                        <a:p>
                          <a:endParaRPr lang="en-US" dirty="0"/>
                        </a:p>
                      </p:txBody>
                    </p:sp>
                    <p:sp>
                      <p:nvSpPr>
                        <p:cNvPr id="231" name="Line 165"/>
                        <p:cNvSpPr>
                          <a:spLocks noChangeShapeType="1"/>
                        </p:cNvSpPr>
                        <p:nvPr/>
                      </p:nvSpPr>
                      <p:spPr bwMode="auto">
                        <a:xfrm flipV="1">
                          <a:off x="4560" y="3408"/>
                          <a:ext cx="48" cy="104"/>
                        </a:xfrm>
                        <a:prstGeom prst="line">
                          <a:avLst/>
                        </a:prstGeom>
                        <a:noFill/>
                        <a:ln w="30163">
                          <a:solidFill>
                            <a:srgbClr val="336600"/>
                          </a:solidFill>
                          <a:round/>
                          <a:headEnd/>
                          <a:tailEnd/>
                        </a:ln>
                      </p:spPr>
                      <p:txBody>
                        <a:bodyPr/>
                        <a:lstStyle/>
                        <a:p>
                          <a:endParaRPr lang="en-US" dirty="0"/>
                        </a:p>
                      </p:txBody>
                    </p:sp>
                    <p:sp>
                      <p:nvSpPr>
                        <p:cNvPr id="232" name="Line 166"/>
                        <p:cNvSpPr>
                          <a:spLocks noChangeShapeType="1"/>
                        </p:cNvSpPr>
                        <p:nvPr/>
                      </p:nvSpPr>
                      <p:spPr bwMode="auto">
                        <a:xfrm flipV="1">
                          <a:off x="4656" y="3408"/>
                          <a:ext cx="8" cy="111"/>
                        </a:xfrm>
                        <a:prstGeom prst="line">
                          <a:avLst/>
                        </a:prstGeom>
                        <a:noFill/>
                        <a:ln w="23813">
                          <a:solidFill>
                            <a:srgbClr val="336600"/>
                          </a:solidFill>
                          <a:round/>
                          <a:headEnd/>
                          <a:tailEnd/>
                        </a:ln>
                      </p:spPr>
                      <p:txBody>
                        <a:bodyPr/>
                        <a:lstStyle/>
                        <a:p>
                          <a:endParaRPr lang="en-US" dirty="0"/>
                        </a:p>
                      </p:txBody>
                    </p:sp>
                    <p:sp>
                      <p:nvSpPr>
                        <p:cNvPr id="233" name="Line 167"/>
                        <p:cNvSpPr>
                          <a:spLocks noChangeShapeType="1"/>
                        </p:cNvSpPr>
                        <p:nvPr/>
                      </p:nvSpPr>
                      <p:spPr bwMode="auto">
                        <a:xfrm flipV="1">
                          <a:off x="3479" y="2400"/>
                          <a:ext cx="121" cy="55"/>
                        </a:xfrm>
                        <a:prstGeom prst="line">
                          <a:avLst/>
                        </a:prstGeom>
                        <a:noFill/>
                        <a:ln w="30226">
                          <a:solidFill>
                            <a:srgbClr val="336600"/>
                          </a:solidFill>
                          <a:round/>
                          <a:headEnd/>
                          <a:tailEnd/>
                        </a:ln>
                      </p:spPr>
                      <p:txBody>
                        <a:bodyPr/>
                        <a:lstStyle/>
                        <a:p>
                          <a:endParaRPr lang="en-US" dirty="0"/>
                        </a:p>
                      </p:txBody>
                    </p:sp>
                    <p:sp>
                      <p:nvSpPr>
                        <p:cNvPr id="234" name="Line 168"/>
                        <p:cNvSpPr>
                          <a:spLocks noChangeShapeType="1"/>
                        </p:cNvSpPr>
                        <p:nvPr/>
                      </p:nvSpPr>
                      <p:spPr bwMode="auto">
                        <a:xfrm flipV="1">
                          <a:off x="3456" y="2352"/>
                          <a:ext cx="121" cy="38"/>
                        </a:xfrm>
                        <a:prstGeom prst="line">
                          <a:avLst/>
                        </a:prstGeom>
                        <a:noFill/>
                        <a:ln w="30163">
                          <a:solidFill>
                            <a:srgbClr val="336600"/>
                          </a:solidFill>
                          <a:round/>
                          <a:headEnd/>
                          <a:tailEnd/>
                        </a:ln>
                      </p:spPr>
                      <p:txBody>
                        <a:bodyPr/>
                        <a:lstStyle/>
                        <a:p>
                          <a:endParaRPr lang="en-US" dirty="0"/>
                        </a:p>
                      </p:txBody>
                    </p:sp>
                  </p:grpSp>
                </p:grpSp>
                <p:sp>
                  <p:nvSpPr>
                    <p:cNvPr id="207" name="Line 169"/>
                    <p:cNvSpPr>
                      <a:spLocks noChangeShapeType="1"/>
                    </p:cNvSpPr>
                    <p:nvPr/>
                  </p:nvSpPr>
                  <p:spPr bwMode="auto">
                    <a:xfrm flipV="1">
                      <a:off x="4176" y="3120"/>
                      <a:ext cx="96" cy="48"/>
                    </a:xfrm>
                    <a:prstGeom prst="line">
                      <a:avLst/>
                    </a:prstGeom>
                    <a:noFill/>
                    <a:ln w="30226">
                      <a:solidFill>
                        <a:srgbClr val="336600"/>
                      </a:solidFill>
                      <a:round/>
                      <a:headEnd/>
                      <a:tailEnd/>
                    </a:ln>
                  </p:spPr>
                  <p:txBody>
                    <a:bodyPr/>
                    <a:lstStyle/>
                    <a:p>
                      <a:endParaRPr lang="en-US" dirty="0"/>
                    </a:p>
                  </p:txBody>
                </p:sp>
                <p:sp>
                  <p:nvSpPr>
                    <p:cNvPr id="208" name="Line 170"/>
                    <p:cNvSpPr>
                      <a:spLocks noChangeShapeType="1"/>
                    </p:cNvSpPr>
                    <p:nvPr/>
                  </p:nvSpPr>
                  <p:spPr bwMode="auto">
                    <a:xfrm flipV="1">
                      <a:off x="4176" y="3168"/>
                      <a:ext cx="144" cy="48"/>
                    </a:xfrm>
                    <a:prstGeom prst="line">
                      <a:avLst/>
                    </a:prstGeom>
                    <a:noFill/>
                    <a:ln w="30226">
                      <a:solidFill>
                        <a:srgbClr val="336600"/>
                      </a:solidFill>
                      <a:round/>
                      <a:headEnd/>
                      <a:tailEnd/>
                    </a:ln>
                  </p:spPr>
                  <p:txBody>
                    <a:bodyPr/>
                    <a:lstStyle/>
                    <a:p>
                      <a:endParaRPr lang="en-US" dirty="0"/>
                    </a:p>
                  </p:txBody>
                </p:sp>
                <p:sp>
                  <p:nvSpPr>
                    <p:cNvPr id="209" name="Line 171"/>
                    <p:cNvSpPr>
                      <a:spLocks noChangeShapeType="1"/>
                    </p:cNvSpPr>
                    <p:nvPr/>
                  </p:nvSpPr>
                  <p:spPr bwMode="auto">
                    <a:xfrm rot="20584350" flipV="1">
                      <a:off x="3504" y="2352"/>
                      <a:ext cx="144" cy="48"/>
                    </a:xfrm>
                    <a:prstGeom prst="line">
                      <a:avLst/>
                    </a:prstGeom>
                    <a:noFill/>
                    <a:ln w="30226">
                      <a:solidFill>
                        <a:srgbClr val="336600"/>
                      </a:solidFill>
                      <a:round/>
                      <a:headEnd/>
                      <a:tailEnd/>
                    </a:ln>
                  </p:spPr>
                  <p:txBody>
                    <a:bodyPr/>
                    <a:lstStyle/>
                    <a:p>
                      <a:endParaRPr lang="en-US" dirty="0"/>
                    </a:p>
                  </p:txBody>
                </p:sp>
                <p:sp>
                  <p:nvSpPr>
                    <p:cNvPr id="210" name="Line 172"/>
                    <p:cNvSpPr>
                      <a:spLocks noChangeShapeType="1"/>
                    </p:cNvSpPr>
                    <p:nvPr/>
                  </p:nvSpPr>
                  <p:spPr bwMode="auto">
                    <a:xfrm flipV="1">
                      <a:off x="4368" y="3312"/>
                      <a:ext cx="144" cy="48"/>
                    </a:xfrm>
                    <a:prstGeom prst="line">
                      <a:avLst/>
                    </a:prstGeom>
                    <a:noFill/>
                    <a:ln w="30226">
                      <a:solidFill>
                        <a:srgbClr val="336600"/>
                      </a:solidFill>
                      <a:round/>
                      <a:headEnd/>
                      <a:tailEnd/>
                    </a:ln>
                  </p:spPr>
                  <p:txBody>
                    <a:bodyPr/>
                    <a:lstStyle/>
                    <a:p>
                      <a:endParaRPr lang="en-US" dirty="0"/>
                    </a:p>
                  </p:txBody>
                </p:sp>
                <p:sp>
                  <p:nvSpPr>
                    <p:cNvPr id="211" name="Line 173"/>
                    <p:cNvSpPr>
                      <a:spLocks noChangeShapeType="1"/>
                    </p:cNvSpPr>
                    <p:nvPr/>
                  </p:nvSpPr>
                  <p:spPr bwMode="auto">
                    <a:xfrm flipV="1">
                      <a:off x="4320" y="3264"/>
                      <a:ext cx="144" cy="48"/>
                    </a:xfrm>
                    <a:prstGeom prst="line">
                      <a:avLst/>
                    </a:prstGeom>
                    <a:noFill/>
                    <a:ln w="30226">
                      <a:solidFill>
                        <a:srgbClr val="336600"/>
                      </a:solidFill>
                      <a:round/>
                      <a:headEnd/>
                      <a:tailEnd/>
                    </a:ln>
                  </p:spPr>
                  <p:txBody>
                    <a:bodyPr/>
                    <a:lstStyle/>
                    <a:p>
                      <a:endParaRPr lang="en-US" dirty="0"/>
                    </a:p>
                  </p:txBody>
                </p:sp>
              </p:grpSp>
            </p:grpSp>
          </p:grpSp>
        </p:grpSp>
        <p:pic>
          <p:nvPicPr>
            <p:cNvPr id="199" name="Picture 174" descr="csx090402lagrange"/>
            <p:cNvPicPr>
              <a:picLocks noChangeAspect="1" noChangeArrowheads="1"/>
            </p:cNvPicPr>
            <p:nvPr/>
          </p:nvPicPr>
          <p:blipFill>
            <a:blip r:embed="rId3" cstate="print"/>
            <a:srcRect l="6451" t="8136" b="10509"/>
            <a:stretch>
              <a:fillRect/>
            </a:stretch>
          </p:blipFill>
          <p:spPr bwMode="auto">
            <a:xfrm>
              <a:off x="2544" y="2592"/>
              <a:ext cx="696" cy="480"/>
            </a:xfrm>
            <a:prstGeom prst="rect">
              <a:avLst/>
            </a:prstGeom>
            <a:noFill/>
            <a:ln w="9525">
              <a:noFill/>
              <a:miter lim="800000"/>
              <a:headEnd/>
              <a:tailEnd/>
            </a:ln>
          </p:spPr>
        </p:pic>
      </p:grpSp>
      <p:grpSp>
        <p:nvGrpSpPr>
          <p:cNvPr id="337" name="Group 175"/>
          <p:cNvGrpSpPr>
            <a:grpSpLocks/>
          </p:cNvGrpSpPr>
          <p:nvPr/>
        </p:nvGrpSpPr>
        <p:grpSpPr bwMode="auto">
          <a:xfrm>
            <a:off x="1681162" y="2133600"/>
            <a:ext cx="5638800" cy="3295651"/>
            <a:chOff x="1872" y="1920"/>
            <a:chExt cx="3552" cy="2076"/>
          </a:xfrm>
        </p:grpSpPr>
        <p:sp>
          <p:nvSpPr>
            <p:cNvPr id="338" name="Text Box 176"/>
            <p:cNvSpPr txBox="1">
              <a:spLocks noChangeArrowheads="1"/>
            </p:cNvSpPr>
            <p:nvPr/>
          </p:nvSpPr>
          <p:spPr bwMode="auto">
            <a:xfrm>
              <a:off x="1872" y="3600"/>
              <a:ext cx="1680" cy="231"/>
            </a:xfrm>
            <a:prstGeom prst="rect">
              <a:avLst/>
            </a:prstGeom>
            <a:noFill/>
            <a:ln w="9525">
              <a:noFill/>
              <a:miter lim="800000"/>
              <a:headEnd/>
              <a:tailEnd/>
            </a:ln>
          </p:spPr>
          <p:txBody>
            <a:bodyPr>
              <a:spAutoFit/>
            </a:bodyPr>
            <a:lstStyle/>
            <a:p>
              <a:pPr>
                <a:spcBef>
                  <a:spcPct val="50000"/>
                </a:spcBef>
              </a:pPr>
              <a:r>
                <a:rPr lang="en-US" dirty="0">
                  <a:solidFill>
                    <a:srgbClr val="820019"/>
                  </a:solidFill>
                </a:rPr>
                <a:t>-</a:t>
              </a:r>
              <a:r>
                <a:rPr lang="en-US" b="1" dirty="0">
                  <a:solidFill>
                    <a:srgbClr val="820019"/>
                  </a:solidFill>
                  <a:latin typeface="Calibri" pitchFamily="34" charset="0"/>
                </a:rPr>
                <a:t>2 Deep Water Ports</a:t>
              </a:r>
              <a:endParaRPr lang="en-US" sz="1600" b="1" dirty="0">
                <a:solidFill>
                  <a:srgbClr val="820019"/>
                </a:solidFill>
                <a:latin typeface="Calibri" pitchFamily="34" charset="0"/>
              </a:endParaRPr>
            </a:p>
          </p:txBody>
        </p:sp>
        <p:sp>
          <p:nvSpPr>
            <p:cNvPr id="339" name="Text Box 177"/>
            <p:cNvSpPr txBox="1">
              <a:spLocks noChangeArrowheads="1"/>
            </p:cNvSpPr>
            <p:nvPr/>
          </p:nvSpPr>
          <p:spPr bwMode="auto">
            <a:xfrm>
              <a:off x="1872" y="3744"/>
              <a:ext cx="1488" cy="252"/>
            </a:xfrm>
            <a:prstGeom prst="rect">
              <a:avLst/>
            </a:prstGeom>
            <a:noFill/>
            <a:ln w="9525">
              <a:noFill/>
              <a:miter lim="800000"/>
              <a:headEnd/>
              <a:tailEnd/>
            </a:ln>
          </p:spPr>
          <p:txBody>
            <a:bodyPr>
              <a:spAutoFit/>
            </a:bodyPr>
            <a:lstStyle/>
            <a:p>
              <a:pPr>
                <a:spcBef>
                  <a:spcPct val="50000"/>
                </a:spcBef>
              </a:pPr>
              <a:r>
                <a:rPr lang="en-US" sz="2000" dirty="0">
                  <a:solidFill>
                    <a:srgbClr val="006600"/>
                  </a:solidFill>
                  <a:latin typeface="Calibri" pitchFamily="34" charset="0"/>
                </a:rPr>
                <a:t>-</a:t>
              </a:r>
              <a:r>
                <a:rPr lang="en-US" b="1" dirty="0">
                  <a:solidFill>
                    <a:srgbClr val="006600"/>
                  </a:solidFill>
                  <a:latin typeface="Calibri" pitchFamily="34" charset="0"/>
                </a:rPr>
                <a:t>4 Marine Terminals</a:t>
              </a:r>
            </a:p>
          </p:txBody>
        </p:sp>
        <p:pic>
          <p:nvPicPr>
            <p:cNvPr id="340" name="Picture 178" descr="Ship"/>
            <p:cNvPicPr>
              <a:picLocks noChangeAspect="1" noChangeArrowheads="1"/>
            </p:cNvPicPr>
            <p:nvPr/>
          </p:nvPicPr>
          <p:blipFill>
            <a:blip r:embed="rId4" cstate="print"/>
            <a:srcRect/>
            <a:stretch>
              <a:fillRect/>
            </a:stretch>
          </p:blipFill>
          <p:spPr bwMode="auto">
            <a:xfrm>
              <a:off x="4656" y="1920"/>
              <a:ext cx="768" cy="690"/>
            </a:xfrm>
            <a:prstGeom prst="rect">
              <a:avLst/>
            </a:prstGeom>
            <a:noFill/>
            <a:ln w="9525">
              <a:noFill/>
              <a:miter lim="800000"/>
              <a:headEnd/>
              <a:tailEnd/>
            </a:ln>
          </p:spPr>
        </p:pic>
      </p:grpSp>
      <p:grpSp>
        <p:nvGrpSpPr>
          <p:cNvPr id="341" name="Group 179"/>
          <p:cNvGrpSpPr>
            <a:grpSpLocks/>
          </p:cNvGrpSpPr>
          <p:nvPr/>
        </p:nvGrpSpPr>
        <p:grpSpPr bwMode="auto">
          <a:xfrm>
            <a:off x="1681162" y="1447800"/>
            <a:ext cx="4038600" cy="4191000"/>
            <a:chOff x="1872" y="1488"/>
            <a:chExt cx="2544" cy="2640"/>
          </a:xfrm>
        </p:grpSpPr>
        <p:sp>
          <p:nvSpPr>
            <p:cNvPr id="342" name="Text Box 180"/>
            <p:cNvSpPr txBox="1">
              <a:spLocks noChangeArrowheads="1"/>
            </p:cNvSpPr>
            <p:nvPr/>
          </p:nvSpPr>
          <p:spPr bwMode="auto">
            <a:xfrm>
              <a:off x="1872" y="3897"/>
              <a:ext cx="2112" cy="231"/>
            </a:xfrm>
            <a:prstGeom prst="rect">
              <a:avLst/>
            </a:prstGeom>
            <a:noFill/>
            <a:ln w="9525">
              <a:noFill/>
              <a:miter lim="800000"/>
              <a:headEnd/>
              <a:tailEnd/>
            </a:ln>
          </p:spPr>
          <p:txBody>
            <a:bodyPr>
              <a:spAutoFit/>
            </a:bodyPr>
            <a:lstStyle/>
            <a:p>
              <a:pPr>
                <a:spcBef>
                  <a:spcPct val="50000"/>
                </a:spcBef>
              </a:pPr>
              <a:r>
                <a:rPr lang="en-US" dirty="0">
                  <a:solidFill>
                    <a:srgbClr val="440044"/>
                  </a:solidFill>
                </a:rPr>
                <a:t>-</a:t>
              </a:r>
              <a:r>
                <a:rPr lang="en-US" b="1" dirty="0">
                  <a:solidFill>
                    <a:srgbClr val="440044"/>
                  </a:solidFill>
                  <a:latin typeface="Calibri" pitchFamily="34" charset="0"/>
                </a:rPr>
                <a:t>Growing International Airport</a:t>
              </a:r>
              <a:endParaRPr lang="en-US" sz="1600" b="1" dirty="0">
                <a:solidFill>
                  <a:srgbClr val="440044"/>
                </a:solidFill>
                <a:latin typeface="Calibri" pitchFamily="34" charset="0"/>
              </a:endParaRPr>
            </a:p>
          </p:txBody>
        </p:sp>
        <p:pic>
          <p:nvPicPr>
            <p:cNvPr id="343" name="Picture 181" descr="Export Wizard-1"/>
            <p:cNvPicPr>
              <a:picLocks noChangeAspect="1" noChangeArrowheads="1"/>
            </p:cNvPicPr>
            <p:nvPr/>
          </p:nvPicPr>
          <p:blipFill>
            <a:blip r:embed="rId5" cstate="print"/>
            <a:srcRect/>
            <a:stretch>
              <a:fillRect/>
            </a:stretch>
          </p:blipFill>
          <p:spPr bwMode="auto">
            <a:xfrm>
              <a:off x="3120" y="1488"/>
              <a:ext cx="1296" cy="655"/>
            </a:xfrm>
            <a:prstGeom prst="rect">
              <a:avLst/>
            </a:prstGeom>
            <a:noFill/>
            <a:ln w="9525">
              <a:noFill/>
              <a:miter lim="800000"/>
              <a:headEnd/>
              <a:tailEnd/>
            </a:ln>
          </p:spPr>
        </p:pic>
      </p:grpSp>
      <p:grpSp>
        <p:nvGrpSpPr>
          <p:cNvPr id="344" name="Group 184"/>
          <p:cNvGrpSpPr>
            <a:grpSpLocks/>
          </p:cNvGrpSpPr>
          <p:nvPr/>
        </p:nvGrpSpPr>
        <p:grpSpPr bwMode="auto">
          <a:xfrm>
            <a:off x="1714500" y="2590800"/>
            <a:ext cx="4157662" cy="717550"/>
            <a:chOff x="1893" y="2208"/>
            <a:chExt cx="2619" cy="452"/>
          </a:xfrm>
        </p:grpSpPr>
        <p:sp>
          <p:nvSpPr>
            <p:cNvPr id="345" name="Arc 185"/>
            <p:cNvSpPr>
              <a:spLocks/>
            </p:cNvSpPr>
            <p:nvPr/>
          </p:nvSpPr>
          <p:spPr bwMode="auto">
            <a:xfrm>
              <a:off x="3236" y="2208"/>
              <a:ext cx="1276" cy="240"/>
            </a:xfrm>
            <a:custGeom>
              <a:avLst/>
              <a:gdLst>
                <a:gd name="T0" fmla="*/ 3 w 27867"/>
                <a:gd name="T1" fmla="*/ 0 h 21600"/>
                <a:gd name="T2" fmla="*/ 0 w 27867"/>
                <a:gd name="T3" fmla="*/ 0 h 21600"/>
                <a:gd name="T4" fmla="*/ 1 w 27867"/>
                <a:gd name="T5" fmla="*/ 0 h 21600"/>
                <a:gd name="T6" fmla="*/ 0 60000 65536"/>
                <a:gd name="T7" fmla="*/ 0 60000 65536"/>
                <a:gd name="T8" fmla="*/ 0 60000 65536"/>
                <a:gd name="T9" fmla="*/ 0 w 27867"/>
                <a:gd name="T10" fmla="*/ 0 h 21600"/>
                <a:gd name="T11" fmla="*/ 27867 w 27867"/>
                <a:gd name="T12" fmla="*/ 21600 h 21600"/>
              </a:gdLst>
              <a:ahLst/>
              <a:cxnLst>
                <a:cxn ang="T6">
                  <a:pos x="T0" y="T1"/>
                </a:cxn>
                <a:cxn ang="T7">
                  <a:pos x="T2" y="T3"/>
                </a:cxn>
                <a:cxn ang="T8">
                  <a:pos x="T4" y="T5"/>
                </a:cxn>
              </a:cxnLst>
              <a:rect l="T9" t="T10" r="T11" b="T12"/>
              <a:pathLst>
                <a:path w="27867" h="21600" fill="none" extrusionOk="0">
                  <a:moveTo>
                    <a:pt x="27866" y="16130"/>
                  </a:moveTo>
                  <a:cubicBezTo>
                    <a:pt x="23911" y="19653"/>
                    <a:pt x="18798" y="21599"/>
                    <a:pt x="13502" y="21600"/>
                  </a:cubicBezTo>
                  <a:cubicBezTo>
                    <a:pt x="8593" y="21600"/>
                    <a:pt x="3831" y="19928"/>
                    <a:pt x="0" y="16859"/>
                  </a:cubicBezTo>
                </a:path>
                <a:path w="27867" h="21600" stroke="0" extrusionOk="0">
                  <a:moveTo>
                    <a:pt x="27866" y="16130"/>
                  </a:moveTo>
                  <a:cubicBezTo>
                    <a:pt x="23911" y="19653"/>
                    <a:pt x="18798" y="21599"/>
                    <a:pt x="13502" y="21600"/>
                  </a:cubicBezTo>
                  <a:cubicBezTo>
                    <a:pt x="8593" y="21600"/>
                    <a:pt x="3831" y="19928"/>
                    <a:pt x="0" y="16859"/>
                  </a:cubicBezTo>
                  <a:lnTo>
                    <a:pt x="13502" y="0"/>
                  </a:lnTo>
                  <a:close/>
                </a:path>
              </a:pathLst>
            </a:custGeom>
            <a:noFill/>
            <a:ln w="38100">
              <a:solidFill>
                <a:srgbClr val="361B00"/>
              </a:solidFill>
              <a:round/>
              <a:headEnd/>
              <a:tailEnd/>
            </a:ln>
          </p:spPr>
          <p:txBody>
            <a:bodyPr/>
            <a:lstStyle/>
            <a:p>
              <a:endParaRPr lang="en-US" dirty="0"/>
            </a:p>
          </p:txBody>
        </p:sp>
        <p:sp>
          <p:nvSpPr>
            <p:cNvPr id="346" name="Arc 186"/>
            <p:cNvSpPr>
              <a:spLocks/>
            </p:cNvSpPr>
            <p:nvPr/>
          </p:nvSpPr>
          <p:spPr bwMode="auto">
            <a:xfrm>
              <a:off x="2784" y="2400"/>
              <a:ext cx="509" cy="260"/>
            </a:xfrm>
            <a:custGeom>
              <a:avLst/>
              <a:gdLst>
                <a:gd name="T0" fmla="*/ 0 w 8698"/>
                <a:gd name="T1" fmla="*/ 0 h 21600"/>
                <a:gd name="T2" fmla="*/ 2 w 8698"/>
                <a:gd name="T3" fmla="*/ 0 h 21600"/>
                <a:gd name="T4" fmla="*/ 2 w 8698"/>
                <a:gd name="T5" fmla="*/ 0 h 21600"/>
                <a:gd name="T6" fmla="*/ 0 60000 65536"/>
                <a:gd name="T7" fmla="*/ 0 60000 65536"/>
                <a:gd name="T8" fmla="*/ 0 60000 65536"/>
                <a:gd name="T9" fmla="*/ 0 w 8698"/>
                <a:gd name="T10" fmla="*/ 0 h 21600"/>
                <a:gd name="T11" fmla="*/ 8698 w 8698"/>
                <a:gd name="T12" fmla="*/ 21600 h 21600"/>
              </a:gdLst>
              <a:ahLst/>
              <a:cxnLst>
                <a:cxn ang="T6">
                  <a:pos x="T0" y="T1"/>
                </a:cxn>
                <a:cxn ang="T7">
                  <a:pos x="T2" y="T3"/>
                </a:cxn>
                <a:cxn ang="T8">
                  <a:pos x="T4" y="T5"/>
                </a:cxn>
              </a:cxnLst>
              <a:rect l="T9" t="T10" r="T11" b="T12"/>
              <a:pathLst>
                <a:path w="8698" h="21600" fill="none" extrusionOk="0">
                  <a:moveTo>
                    <a:pt x="-1" y="1828"/>
                  </a:moveTo>
                  <a:cubicBezTo>
                    <a:pt x="2735" y="625"/>
                    <a:pt x="5691" y="2"/>
                    <a:pt x="8681" y="0"/>
                  </a:cubicBezTo>
                </a:path>
                <a:path w="8698" h="21600" stroke="0" extrusionOk="0">
                  <a:moveTo>
                    <a:pt x="-1" y="1828"/>
                  </a:moveTo>
                  <a:cubicBezTo>
                    <a:pt x="2735" y="625"/>
                    <a:pt x="5691" y="2"/>
                    <a:pt x="8681" y="0"/>
                  </a:cubicBezTo>
                  <a:lnTo>
                    <a:pt x="8698" y="21600"/>
                  </a:lnTo>
                  <a:close/>
                </a:path>
              </a:pathLst>
            </a:custGeom>
            <a:noFill/>
            <a:ln w="38100">
              <a:solidFill>
                <a:srgbClr val="361B00"/>
              </a:solidFill>
              <a:round/>
              <a:headEnd/>
              <a:tailEnd/>
            </a:ln>
          </p:spPr>
          <p:txBody>
            <a:bodyPr/>
            <a:lstStyle/>
            <a:p>
              <a:endParaRPr lang="en-US" dirty="0"/>
            </a:p>
          </p:txBody>
        </p:sp>
        <p:sp>
          <p:nvSpPr>
            <p:cNvPr id="347" name="Freeform 187"/>
            <p:cNvSpPr>
              <a:spLocks/>
            </p:cNvSpPr>
            <p:nvPr/>
          </p:nvSpPr>
          <p:spPr bwMode="auto">
            <a:xfrm>
              <a:off x="1893" y="2359"/>
              <a:ext cx="948" cy="65"/>
            </a:xfrm>
            <a:custGeom>
              <a:avLst/>
              <a:gdLst>
                <a:gd name="T0" fmla="*/ 948 w 948"/>
                <a:gd name="T1" fmla="*/ 56 h 65"/>
                <a:gd name="T2" fmla="*/ 882 w 948"/>
                <a:gd name="T3" fmla="*/ 62 h 65"/>
                <a:gd name="T4" fmla="*/ 750 w 948"/>
                <a:gd name="T5" fmla="*/ 47 h 65"/>
                <a:gd name="T6" fmla="*/ 657 w 948"/>
                <a:gd name="T7" fmla="*/ 44 h 65"/>
                <a:gd name="T8" fmla="*/ 393 w 948"/>
                <a:gd name="T9" fmla="*/ 27 h 65"/>
                <a:gd name="T10" fmla="*/ 292 w 948"/>
                <a:gd name="T11" fmla="*/ 0 h 65"/>
                <a:gd name="T12" fmla="*/ 0 w 948"/>
                <a:gd name="T13" fmla="*/ 18 h 65"/>
                <a:gd name="T14" fmla="*/ 0 60000 65536"/>
                <a:gd name="T15" fmla="*/ 0 60000 65536"/>
                <a:gd name="T16" fmla="*/ 0 60000 65536"/>
                <a:gd name="T17" fmla="*/ 0 60000 65536"/>
                <a:gd name="T18" fmla="*/ 0 60000 65536"/>
                <a:gd name="T19" fmla="*/ 0 60000 65536"/>
                <a:gd name="T20" fmla="*/ 0 60000 65536"/>
                <a:gd name="T21" fmla="*/ 0 w 948"/>
                <a:gd name="T22" fmla="*/ 0 h 65"/>
                <a:gd name="T23" fmla="*/ 948 w 948"/>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8" h="65">
                  <a:moveTo>
                    <a:pt x="948" y="56"/>
                  </a:moveTo>
                  <a:cubicBezTo>
                    <a:pt x="936" y="55"/>
                    <a:pt x="925" y="65"/>
                    <a:pt x="882" y="62"/>
                  </a:cubicBezTo>
                  <a:cubicBezTo>
                    <a:pt x="849" y="61"/>
                    <a:pt x="787" y="50"/>
                    <a:pt x="750" y="47"/>
                  </a:cubicBezTo>
                  <a:cubicBezTo>
                    <a:pt x="713" y="44"/>
                    <a:pt x="716" y="47"/>
                    <a:pt x="657" y="44"/>
                  </a:cubicBezTo>
                  <a:cubicBezTo>
                    <a:pt x="598" y="41"/>
                    <a:pt x="454" y="34"/>
                    <a:pt x="393" y="27"/>
                  </a:cubicBezTo>
                  <a:cubicBezTo>
                    <a:pt x="360" y="16"/>
                    <a:pt x="292" y="0"/>
                    <a:pt x="292" y="0"/>
                  </a:cubicBezTo>
                  <a:cubicBezTo>
                    <a:pt x="188" y="5"/>
                    <a:pt x="101" y="18"/>
                    <a:pt x="0" y="18"/>
                  </a:cubicBezTo>
                </a:path>
              </a:pathLst>
            </a:custGeom>
            <a:noFill/>
            <a:ln w="38100">
              <a:solidFill>
                <a:srgbClr val="2E1700"/>
              </a:solidFill>
              <a:round/>
              <a:headEnd/>
              <a:tailEnd/>
            </a:ln>
          </p:spPr>
          <p:txBody>
            <a:bodyPr/>
            <a:lstStyle/>
            <a:p>
              <a:endParaRPr lang="en-US" dirty="0"/>
            </a:p>
          </p:txBody>
        </p:sp>
        <p:grpSp>
          <p:nvGrpSpPr>
            <p:cNvPr id="348" name="Group 188"/>
            <p:cNvGrpSpPr>
              <a:grpSpLocks/>
            </p:cNvGrpSpPr>
            <p:nvPr/>
          </p:nvGrpSpPr>
          <p:grpSpPr bwMode="auto">
            <a:xfrm>
              <a:off x="2112" y="2208"/>
              <a:ext cx="240" cy="240"/>
              <a:chOff x="4201" y="3426"/>
              <a:chExt cx="334" cy="318"/>
            </a:xfrm>
          </p:grpSpPr>
          <p:sp>
            <p:nvSpPr>
              <p:cNvPr id="349" name="Freeform 189"/>
              <p:cNvSpPr>
                <a:spLocks/>
              </p:cNvSpPr>
              <p:nvPr/>
            </p:nvSpPr>
            <p:spPr bwMode="auto">
              <a:xfrm>
                <a:off x="4201" y="3426"/>
                <a:ext cx="334" cy="318"/>
              </a:xfrm>
              <a:custGeom>
                <a:avLst/>
                <a:gdLst>
                  <a:gd name="T0" fmla="*/ 165 w 334"/>
                  <a:gd name="T1" fmla="*/ 3 h 303"/>
                  <a:gd name="T2" fmla="*/ 161 w 334"/>
                  <a:gd name="T3" fmla="*/ 7 h 303"/>
                  <a:gd name="T4" fmla="*/ 154 w 334"/>
                  <a:gd name="T5" fmla="*/ 15 h 303"/>
                  <a:gd name="T6" fmla="*/ 144 w 334"/>
                  <a:gd name="T7" fmla="*/ 21 h 303"/>
                  <a:gd name="T8" fmla="*/ 134 w 334"/>
                  <a:gd name="T9" fmla="*/ 25 h 303"/>
                  <a:gd name="T10" fmla="*/ 125 w 334"/>
                  <a:gd name="T11" fmla="*/ 28 h 303"/>
                  <a:gd name="T12" fmla="*/ 117 w 334"/>
                  <a:gd name="T13" fmla="*/ 30 h 303"/>
                  <a:gd name="T14" fmla="*/ 102 w 334"/>
                  <a:gd name="T15" fmla="*/ 33 h 303"/>
                  <a:gd name="T16" fmla="*/ 88 w 334"/>
                  <a:gd name="T17" fmla="*/ 36 h 303"/>
                  <a:gd name="T18" fmla="*/ 79 w 334"/>
                  <a:gd name="T19" fmla="*/ 36 h 303"/>
                  <a:gd name="T20" fmla="*/ 69 w 334"/>
                  <a:gd name="T21" fmla="*/ 33 h 303"/>
                  <a:gd name="T22" fmla="*/ 56 w 334"/>
                  <a:gd name="T23" fmla="*/ 30 h 303"/>
                  <a:gd name="T24" fmla="*/ 42 w 334"/>
                  <a:gd name="T25" fmla="*/ 27 h 303"/>
                  <a:gd name="T26" fmla="*/ 33 w 334"/>
                  <a:gd name="T27" fmla="*/ 21 h 303"/>
                  <a:gd name="T28" fmla="*/ 19 w 334"/>
                  <a:gd name="T29" fmla="*/ 17 h 303"/>
                  <a:gd name="T30" fmla="*/ 10 w 334"/>
                  <a:gd name="T31" fmla="*/ 7 h 303"/>
                  <a:gd name="T32" fmla="*/ 0 w 334"/>
                  <a:gd name="T33" fmla="*/ 0 h 303"/>
                  <a:gd name="T34" fmla="*/ 0 w 334"/>
                  <a:gd name="T35" fmla="*/ 134 h 303"/>
                  <a:gd name="T36" fmla="*/ 6 w 334"/>
                  <a:gd name="T37" fmla="*/ 164 h 303"/>
                  <a:gd name="T38" fmla="*/ 11 w 334"/>
                  <a:gd name="T39" fmla="*/ 192 h 303"/>
                  <a:gd name="T40" fmla="*/ 23 w 334"/>
                  <a:gd name="T41" fmla="*/ 219 h 303"/>
                  <a:gd name="T42" fmla="*/ 35 w 334"/>
                  <a:gd name="T43" fmla="*/ 239 h 303"/>
                  <a:gd name="T44" fmla="*/ 50 w 334"/>
                  <a:gd name="T45" fmla="*/ 260 h 303"/>
                  <a:gd name="T46" fmla="*/ 63 w 334"/>
                  <a:gd name="T47" fmla="*/ 274 h 303"/>
                  <a:gd name="T48" fmla="*/ 83 w 334"/>
                  <a:gd name="T49" fmla="*/ 293 h 303"/>
                  <a:gd name="T50" fmla="*/ 102 w 334"/>
                  <a:gd name="T51" fmla="*/ 304 h 303"/>
                  <a:gd name="T52" fmla="*/ 125 w 334"/>
                  <a:gd name="T53" fmla="*/ 317 h 303"/>
                  <a:gd name="T54" fmla="*/ 146 w 334"/>
                  <a:gd name="T55" fmla="*/ 327 h 303"/>
                  <a:gd name="T56" fmla="*/ 167 w 334"/>
                  <a:gd name="T57" fmla="*/ 334 h 303"/>
                  <a:gd name="T58" fmla="*/ 184 w 334"/>
                  <a:gd name="T59" fmla="*/ 330 h 303"/>
                  <a:gd name="T60" fmla="*/ 207 w 334"/>
                  <a:gd name="T61" fmla="*/ 319 h 303"/>
                  <a:gd name="T62" fmla="*/ 236 w 334"/>
                  <a:gd name="T63" fmla="*/ 302 h 303"/>
                  <a:gd name="T64" fmla="*/ 255 w 334"/>
                  <a:gd name="T65" fmla="*/ 290 h 303"/>
                  <a:gd name="T66" fmla="*/ 271 w 334"/>
                  <a:gd name="T67" fmla="*/ 274 h 303"/>
                  <a:gd name="T68" fmla="*/ 284 w 334"/>
                  <a:gd name="T69" fmla="*/ 258 h 303"/>
                  <a:gd name="T70" fmla="*/ 299 w 334"/>
                  <a:gd name="T71" fmla="*/ 239 h 303"/>
                  <a:gd name="T72" fmla="*/ 311 w 334"/>
                  <a:gd name="T73" fmla="*/ 217 h 303"/>
                  <a:gd name="T74" fmla="*/ 323 w 334"/>
                  <a:gd name="T75" fmla="*/ 192 h 303"/>
                  <a:gd name="T76" fmla="*/ 328 w 334"/>
                  <a:gd name="T77" fmla="*/ 164 h 303"/>
                  <a:gd name="T78" fmla="*/ 332 w 334"/>
                  <a:gd name="T79" fmla="*/ 134 h 303"/>
                  <a:gd name="T80" fmla="*/ 334 w 334"/>
                  <a:gd name="T81" fmla="*/ 0 h 303"/>
                  <a:gd name="T82" fmla="*/ 324 w 334"/>
                  <a:gd name="T83" fmla="*/ 7 h 303"/>
                  <a:gd name="T84" fmla="*/ 305 w 334"/>
                  <a:gd name="T85" fmla="*/ 21 h 303"/>
                  <a:gd name="T86" fmla="*/ 292 w 334"/>
                  <a:gd name="T87" fmla="*/ 27 h 303"/>
                  <a:gd name="T88" fmla="*/ 273 w 334"/>
                  <a:gd name="T89" fmla="*/ 33 h 303"/>
                  <a:gd name="T90" fmla="*/ 253 w 334"/>
                  <a:gd name="T91" fmla="*/ 36 h 303"/>
                  <a:gd name="T92" fmla="*/ 232 w 334"/>
                  <a:gd name="T93" fmla="*/ 33 h 303"/>
                  <a:gd name="T94" fmla="*/ 215 w 334"/>
                  <a:gd name="T95" fmla="*/ 30 h 303"/>
                  <a:gd name="T96" fmla="*/ 200 w 334"/>
                  <a:gd name="T97" fmla="*/ 25 h 303"/>
                  <a:gd name="T98" fmla="*/ 186 w 334"/>
                  <a:gd name="T99" fmla="*/ 19 h 303"/>
                  <a:gd name="T100" fmla="*/ 171 w 334"/>
                  <a:gd name="T101" fmla="*/ 5 h 3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34"/>
                  <a:gd name="T154" fmla="*/ 0 h 303"/>
                  <a:gd name="T155" fmla="*/ 334 w 334"/>
                  <a:gd name="T156" fmla="*/ 303 h 3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34" h="303">
                    <a:moveTo>
                      <a:pt x="169" y="0"/>
                    </a:moveTo>
                    <a:lnTo>
                      <a:pt x="169" y="0"/>
                    </a:lnTo>
                    <a:lnTo>
                      <a:pt x="167" y="1"/>
                    </a:lnTo>
                    <a:lnTo>
                      <a:pt x="165" y="3"/>
                    </a:lnTo>
                    <a:lnTo>
                      <a:pt x="163" y="5"/>
                    </a:lnTo>
                    <a:lnTo>
                      <a:pt x="161" y="7"/>
                    </a:lnTo>
                    <a:lnTo>
                      <a:pt x="159" y="9"/>
                    </a:lnTo>
                    <a:lnTo>
                      <a:pt x="157" y="11"/>
                    </a:lnTo>
                    <a:lnTo>
                      <a:pt x="155" y="11"/>
                    </a:lnTo>
                    <a:lnTo>
                      <a:pt x="154" y="13"/>
                    </a:lnTo>
                    <a:lnTo>
                      <a:pt x="152" y="15"/>
                    </a:lnTo>
                    <a:lnTo>
                      <a:pt x="148" y="17"/>
                    </a:lnTo>
                    <a:lnTo>
                      <a:pt x="146" y="17"/>
                    </a:lnTo>
                    <a:lnTo>
                      <a:pt x="144" y="19"/>
                    </a:lnTo>
                    <a:lnTo>
                      <a:pt x="142" y="19"/>
                    </a:lnTo>
                    <a:lnTo>
                      <a:pt x="140" y="21"/>
                    </a:lnTo>
                    <a:lnTo>
                      <a:pt x="138" y="21"/>
                    </a:lnTo>
                    <a:lnTo>
                      <a:pt x="134" y="23"/>
                    </a:lnTo>
                    <a:lnTo>
                      <a:pt x="131" y="25"/>
                    </a:lnTo>
                    <a:lnTo>
                      <a:pt x="129" y="25"/>
                    </a:lnTo>
                    <a:lnTo>
                      <a:pt x="125" y="26"/>
                    </a:lnTo>
                    <a:lnTo>
                      <a:pt x="123" y="26"/>
                    </a:lnTo>
                    <a:lnTo>
                      <a:pt x="121" y="28"/>
                    </a:lnTo>
                    <a:lnTo>
                      <a:pt x="117" y="28"/>
                    </a:lnTo>
                    <a:lnTo>
                      <a:pt x="113" y="30"/>
                    </a:lnTo>
                    <a:lnTo>
                      <a:pt x="107" y="30"/>
                    </a:lnTo>
                    <a:lnTo>
                      <a:pt x="106" y="30"/>
                    </a:lnTo>
                    <a:lnTo>
                      <a:pt x="102" y="30"/>
                    </a:lnTo>
                    <a:lnTo>
                      <a:pt x="100" y="32"/>
                    </a:lnTo>
                    <a:lnTo>
                      <a:pt x="94" y="32"/>
                    </a:lnTo>
                    <a:lnTo>
                      <a:pt x="90" y="32"/>
                    </a:lnTo>
                    <a:lnTo>
                      <a:pt x="88" y="32"/>
                    </a:lnTo>
                    <a:lnTo>
                      <a:pt x="84" y="32"/>
                    </a:lnTo>
                    <a:lnTo>
                      <a:pt x="83" y="32"/>
                    </a:lnTo>
                    <a:lnTo>
                      <a:pt x="79" y="32"/>
                    </a:lnTo>
                    <a:lnTo>
                      <a:pt x="77" y="32"/>
                    </a:lnTo>
                    <a:lnTo>
                      <a:pt x="73" y="30"/>
                    </a:lnTo>
                    <a:lnTo>
                      <a:pt x="71" y="30"/>
                    </a:lnTo>
                    <a:lnTo>
                      <a:pt x="69" y="30"/>
                    </a:lnTo>
                    <a:lnTo>
                      <a:pt x="63" y="30"/>
                    </a:lnTo>
                    <a:lnTo>
                      <a:pt x="61" y="28"/>
                    </a:lnTo>
                    <a:lnTo>
                      <a:pt x="58" y="28"/>
                    </a:lnTo>
                    <a:lnTo>
                      <a:pt x="56" y="28"/>
                    </a:lnTo>
                    <a:lnTo>
                      <a:pt x="54" y="26"/>
                    </a:lnTo>
                    <a:lnTo>
                      <a:pt x="52" y="26"/>
                    </a:lnTo>
                    <a:lnTo>
                      <a:pt x="46" y="25"/>
                    </a:lnTo>
                    <a:lnTo>
                      <a:pt x="42" y="25"/>
                    </a:lnTo>
                    <a:lnTo>
                      <a:pt x="40" y="23"/>
                    </a:lnTo>
                    <a:lnTo>
                      <a:pt x="38" y="23"/>
                    </a:lnTo>
                    <a:lnTo>
                      <a:pt x="35" y="21"/>
                    </a:lnTo>
                    <a:lnTo>
                      <a:pt x="33" y="19"/>
                    </a:lnTo>
                    <a:lnTo>
                      <a:pt x="29" y="19"/>
                    </a:lnTo>
                    <a:lnTo>
                      <a:pt x="27" y="17"/>
                    </a:lnTo>
                    <a:lnTo>
                      <a:pt x="23" y="17"/>
                    </a:lnTo>
                    <a:lnTo>
                      <a:pt x="19" y="15"/>
                    </a:lnTo>
                    <a:lnTo>
                      <a:pt x="17" y="13"/>
                    </a:lnTo>
                    <a:lnTo>
                      <a:pt x="15" y="11"/>
                    </a:lnTo>
                    <a:lnTo>
                      <a:pt x="11" y="11"/>
                    </a:lnTo>
                    <a:lnTo>
                      <a:pt x="10" y="7"/>
                    </a:lnTo>
                    <a:lnTo>
                      <a:pt x="6" y="5"/>
                    </a:lnTo>
                    <a:lnTo>
                      <a:pt x="4" y="3"/>
                    </a:lnTo>
                    <a:lnTo>
                      <a:pt x="2" y="1"/>
                    </a:lnTo>
                    <a:lnTo>
                      <a:pt x="0" y="0"/>
                    </a:lnTo>
                    <a:lnTo>
                      <a:pt x="0" y="98"/>
                    </a:lnTo>
                    <a:lnTo>
                      <a:pt x="0" y="105"/>
                    </a:lnTo>
                    <a:lnTo>
                      <a:pt x="0" y="115"/>
                    </a:lnTo>
                    <a:lnTo>
                      <a:pt x="0" y="122"/>
                    </a:lnTo>
                    <a:lnTo>
                      <a:pt x="2" y="128"/>
                    </a:lnTo>
                    <a:lnTo>
                      <a:pt x="4" y="136"/>
                    </a:lnTo>
                    <a:lnTo>
                      <a:pt x="4" y="144"/>
                    </a:lnTo>
                    <a:lnTo>
                      <a:pt x="6" y="149"/>
                    </a:lnTo>
                    <a:lnTo>
                      <a:pt x="8" y="157"/>
                    </a:lnTo>
                    <a:lnTo>
                      <a:pt x="10" y="163"/>
                    </a:lnTo>
                    <a:lnTo>
                      <a:pt x="11" y="169"/>
                    </a:lnTo>
                    <a:lnTo>
                      <a:pt x="11" y="174"/>
                    </a:lnTo>
                    <a:lnTo>
                      <a:pt x="15" y="182"/>
                    </a:lnTo>
                    <a:lnTo>
                      <a:pt x="17" y="188"/>
                    </a:lnTo>
                    <a:lnTo>
                      <a:pt x="21" y="194"/>
                    </a:lnTo>
                    <a:lnTo>
                      <a:pt x="23" y="199"/>
                    </a:lnTo>
                    <a:lnTo>
                      <a:pt x="27" y="201"/>
                    </a:lnTo>
                    <a:lnTo>
                      <a:pt x="29" y="207"/>
                    </a:lnTo>
                    <a:lnTo>
                      <a:pt x="33" y="213"/>
                    </a:lnTo>
                    <a:lnTo>
                      <a:pt x="35" y="217"/>
                    </a:lnTo>
                    <a:lnTo>
                      <a:pt x="38" y="222"/>
                    </a:lnTo>
                    <a:lnTo>
                      <a:pt x="42" y="226"/>
                    </a:lnTo>
                    <a:lnTo>
                      <a:pt x="46" y="232"/>
                    </a:lnTo>
                    <a:lnTo>
                      <a:pt x="50" y="236"/>
                    </a:lnTo>
                    <a:lnTo>
                      <a:pt x="54" y="238"/>
                    </a:lnTo>
                    <a:lnTo>
                      <a:pt x="56" y="242"/>
                    </a:lnTo>
                    <a:lnTo>
                      <a:pt x="59" y="245"/>
                    </a:lnTo>
                    <a:lnTo>
                      <a:pt x="63" y="249"/>
                    </a:lnTo>
                    <a:lnTo>
                      <a:pt x="69" y="253"/>
                    </a:lnTo>
                    <a:lnTo>
                      <a:pt x="77" y="259"/>
                    </a:lnTo>
                    <a:lnTo>
                      <a:pt x="79" y="263"/>
                    </a:lnTo>
                    <a:lnTo>
                      <a:pt x="83" y="266"/>
                    </a:lnTo>
                    <a:lnTo>
                      <a:pt x="88" y="268"/>
                    </a:lnTo>
                    <a:lnTo>
                      <a:pt x="92" y="270"/>
                    </a:lnTo>
                    <a:lnTo>
                      <a:pt x="100" y="274"/>
                    </a:lnTo>
                    <a:lnTo>
                      <a:pt x="102" y="276"/>
                    </a:lnTo>
                    <a:lnTo>
                      <a:pt x="107" y="278"/>
                    </a:lnTo>
                    <a:lnTo>
                      <a:pt x="115" y="284"/>
                    </a:lnTo>
                    <a:lnTo>
                      <a:pt x="123" y="286"/>
                    </a:lnTo>
                    <a:lnTo>
                      <a:pt x="125" y="288"/>
                    </a:lnTo>
                    <a:lnTo>
                      <a:pt x="129" y="290"/>
                    </a:lnTo>
                    <a:lnTo>
                      <a:pt x="136" y="293"/>
                    </a:lnTo>
                    <a:lnTo>
                      <a:pt x="142" y="295"/>
                    </a:lnTo>
                    <a:lnTo>
                      <a:pt x="146" y="297"/>
                    </a:lnTo>
                    <a:lnTo>
                      <a:pt x="152" y="299"/>
                    </a:lnTo>
                    <a:lnTo>
                      <a:pt x="157" y="299"/>
                    </a:lnTo>
                    <a:lnTo>
                      <a:pt x="161" y="301"/>
                    </a:lnTo>
                    <a:lnTo>
                      <a:pt x="167" y="303"/>
                    </a:lnTo>
                    <a:lnTo>
                      <a:pt x="169" y="303"/>
                    </a:lnTo>
                    <a:lnTo>
                      <a:pt x="175" y="301"/>
                    </a:lnTo>
                    <a:lnTo>
                      <a:pt x="184" y="299"/>
                    </a:lnTo>
                    <a:lnTo>
                      <a:pt x="188" y="297"/>
                    </a:lnTo>
                    <a:lnTo>
                      <a:pt x="194" y="295"/>
                    </a:lnTo>
                    <a:lnTo>
                      <a:pt x="200" y="291"/>
                    </a:lnTo>
                    <a:lnTo>
                      <a:pt x="207" y="290"/>
                    </a:lnTo>
                    <a:lnTo>
                      <a:pt x="213" y="286"/>
                    </a:lnTo>
                    <a:lnTo>
                      <a:pt x="221" y="282"/>
                    </a:lnTo>
                    <a:lnTo>
                      <a:pt x="228" y="278"/>
                    </a:lnTo>
                    <a:lnTo>
                      <a:pt x="236" y="274"/>
                    </a:lnTo>
                    <a:lnTo>
                      <a:pt x="238" y="272"/>
                    </a:lnTo>
                    <a:lnTo>
                      <a:pt x="242" y="270"/>
                    </a:lnTo>
                    <a:lnTo>
                      <a:pt x="251" y="265"/>
                    </a:lnTo>
                    <a:lnTo>
                      <a:pt x="255" y="263"/>
                    </a:lnTo>
                    <a:lnTo>
                      <a:pt x="257" y="259"/>
                    </a:lnTo>
                    <a:lnTo>
                      <a:pt x="261" y="255"/>
                    </a:lnTo>
                    <a:lnTo>
                      <a:pt x="267" y="251"/>
                    </a:lnTo>
                    <a:lnTo>
                      <a:pt x="271" y="249"/>
                    </a:lnTo>
                    <a:lnTo>
                      <a:pt x="275" y="245"/>
                    </a:lnTo>
                    <a:lnTo>
                      <a:pt x="278" y="242"/>
                    </a:lnTo>
                    <a:lnTo>
                      <a:pt x="280" y="238"/>
                    </a:lnTo>
                    <a:lnTo>
                      <a:pt x="284" y="234"/>
                    </a:lnTo>
                    <a:lnTo>
                      <a:pt x="288" y="230"/>
                    </a:lnTo>
                    <a:lnTo>
                      <a:pt x="292" y="226"/>
                    </a:lnTo>
                    <a:lnTo>
                      <a:pt x="296" y="222"/>
                    </a:lnTo>
                    <a:lnTo>
                      <a:pt x="299" y="217"/>
                    </a:lnTo>
                    <a:lnTo>
                      <a:pt x="303" y="211"/>
                    </a:lnTo>
                    <a:lnTo>
                      <a:pt x="305" y="207"/>
                    </a:lnTo>
                    <a:lnTo>
                      <a:pt x="307" y="201"/>
                    </a:lnTo>
                    <a:lnTo>
                      <a:pt x="311" y="197"/>
                    </a:lnTo>
                    <a:lnTo>
                      <a:pt x="313" y="192"/>
                    </a:lnTo>
                    <a:lnTo>
                      <a:pt x="317" y="186"/>
                    </a:lnTo>
                    <a:lnTo>
                      <a:pt x="319" y="180"/>
                    </a:lnTo>
                    <a:lnTo>
                      <a:pt x="323" y="174"/>
                    </a:lnTo>
                    <a:lnTo>
                      <a:pt x="324" y="169"/>
                    </a:lnTo>
                    <a:lnTo>
                      <a:pt x="324" y="163"/>
                    </a:lnTo>
                    <a:lnTo>
                      <a:pt x="326" y="157"/>
                    </a:lnTo>
                    <a:lnTo>
                      <a:pt x="328" y="149"/>
                    </a:lnTo>
                    <a:lnTo>
                      <a:pt x="330" y="142"/>
                    </a:lnTo>
                    <a:lnTo>
                      <a:pt x="330" y="136"/>
                    </a:lnTo>
                    <a:lnTo>
                      <a:pt x="332" y="128"/>
                    </a:lnTo>
                    <a:lnTo>
                      <a:pt x="332" y="122"/>
                    </a:lnTo>
                    <a:lnTo>
                      <a:pt x="334" y="113"/>
                    </a:lnTo>
                    <a:lnTo>
                      <a:pt x="334" y="105"/>
                    </a:lnTo>
                    <a:lnTo>
                      <a:pt x="334" y="98"/>
                    </a:lnTo>
                    <a:lnTo>
                      <a:pt x="334" y="0"/>
                    </a:lnTo>
                    <a:lnTo>
                      <a:pt x="332" y="1"/>
                    </a:lnTo>
                    <a:lnTo>
                      <a:pt x="330" y="3"/>
                    </a:lnTo>
                    <a:lnTo>
                      <a:pt x="328" y="5"/>
                    </a:lnTo>
                    <a:lnTo>
                      <a:pt x="324" y="7"/>
                    </a:lnTo>
                    <a:lnTo>
                      <a:pt x="323" y="11"/>
                    </a:lnTo>
                    <a:lnTo>
                      <a:pt x="317" y="13"/>
                    </a:lnTo>
                    <a:lnTo>
                      <a:pt x="311" y="17"/>
                    </a:lnTo>
                    <a:lnTo>
                      <a:pt x="305" y="19"/>
                    </a:lnTo>
                    <a:lnTo>
                      <a:pt x="303" y="19"/>
                    </a:lnTo>
                    <a:lnTo>
                      <a:pt x="299" y="21"/>
                    </a:lnTo>
                    <a:lnTo>
                      <a:pt x="296" y="23"/>
                    </a:lnTo>
                    <a:lnTo>
                      <a:pt x="292" y="25"/>
                    </a:lnTo>
                    <a:lnTo>
                      <a:pt x="284" y="26"/>
                    </a:lnTo>
                    <a:lnTo>
                      <a:pt x="280" y="28"/>
                    </a:lnTo>
                    <a:lnTo>
                      <a:pt x="276" y="28"/>
                    </a:lnTo>
                    <a:lnTo>
                      <a:pt x="273" y="30"/>
                    </a:lnTo>
                    <a:lnTo>
                      <a:pt x="267" y="30"/>
                    </a:lnTo>
                    <a:lnTo>
                      <a:pt x="261" y="30"/>
                    </a:lnTo>
                    <a:lnTo>
                      <a:pt x="257" y="32"/>
                    </a:lnTo>
                    <a:lnTo>
                      <a:pt x="253" y="32"/>
                    </a:lnTo>
                    <a:lnTo>
                      <a:pt x="248" y="32"/>
                    </a:lnTo>
                    <a:lnTo>
                      <a:pt x="242" y="32"/>
                    </a:lnTo>
                    <a:lnTo>
                      <a:pt x="236" y="32"/>
                    </a:lnTo>
                    <a:lnTo>
                      <a:pt x="232" y="30"/>
                    </a:lnTo>
                    <a:lnTo>
                      <a:pt x="228" y="30"/>
                    </a:lnTo>
                    <a:lnTo>
                      <a:pt x="223" y="30"/>
                    </a:lnTo>
                    <a:lnTo>
                      <a:pt x="219" y="28"/>
                    </a:lnTo>
                    <a:lnTo>
                      <a:pt x="215" y="28"/>
                    </a:lnTo>
                    <a:lnTo>
                      <a:pt x="211" y="26"/>
                    </a:lnTo>
                    <a:lnTo>
                      <a:pt x="207" y="25"/>
                    </a:lnTo>
                    <a:lnTo>
                      <a:pt x="203" y="25"/>
                    </a:lnTo>
                    <a:lnTo>
                      <a:pt x="200" y="23"/>
                    </a:lnTo>
                    <a:lnTo>
                      <a:pt x="198" y="21"/>
                    </a:lnTo>
                    <a:lnTo>
                      <a:pt x="194" y="19"/>
                    </a:lnTo>
                    <a:lnTo>
                      <a:pt x="190" y="19"/>
                    </a:lnTo>
                    <a:lnTo>
                      <a:pt x="186" y="17"/>
                    </a:lnTo>
                    <a:lnTo>
                      <a:pt x="182" y="13"/>
                    </a:lnTo>
                    <a:lnTo>
                      <a:pt x="179" y="11"/>
                    </a:lnTo>
                    <a:lnTo>
                      <a:pt x="175" y="7"/>
                    </a:lnTo>
                    <a:lnTo>
                      <a:pt x="171" y="5"/>
                    </a:lnTo>
                    <a:lnTo>
                      <a:pt x="169" y="3"/>
                    </a:lnTo>
                    <a:lnTo>
                      <a:pt x="169" y="1"/>
                    </a:lnTo>
                    <a:lnTo>
                      <a:pt x="169" y="0"/>
                    </a:lnTo>
                    <a:close/>
                  </a:path>
                </a:pathLst>
              </a:custGeom>
              <a:solidFill>
                <a:srgbClr val="003A9C"/>
              </a:solidFill>
              <a:ln w="3175">
                <a:solidFill>
                  <a:srgbClr val="000000"/>
                </a:solidFill>
                <a:round/>
                <a:headEnd/>
                <a:tailEnd/>
              </a:ln>
            </p:spPr>
            <p:txBody>
              <a:bodyPr/>
              <a:lstStyle/>
              <a:p>
                <a:endParaRPr lang="en-US" dirty="0"/>
              </a:p>
            </p:txBody>
          </p:sp>
          <p:sp>
            <p:nvSpPr>
              <p:cNvPr id="350" name="Freeform 190"/>
              <p:cNvSpPr>
                <a:spLocks/>
              </p:cNvSpPr>
              <p:nvPr/>
            </p:nvSpPr>
            <p:spPr bwMode="auto">
              <a:xfrm>
                <a:off x="4201" y="3426"/>
                <a:ext cx="334" cy="98"/>
              </a:xfrm>
              <a:custGeom>
                <a:avLst/>
                <a:gdLst>
                  <a:gd name="T0" fmla="*/ 169 w 334"/>
                  <a:gd name="T1" fmla="*/ 0 h 98"/>
                  <a:gd name="T2" fmla="*/ 167 w 334"/>
                  <a:gd name="T3" fmla="*/ 3 h 98"/>
                  <a:gd name="T4" fmla="*/ 165 w 334"/>
                  <a:gd name="T5" fmla="*/ 5 h 98"/>
                  <a:gd name="T6" fmla="*/ 161 w 334"/>
                  <a:gd name="T7" fmla="*/ 7 h 98"/>
                  <a:gd name="T8" fmla="*/ 157 w 334"/>
                  <a:gd name="T9" fmla="*/ 11 h 98"/>
                  <a:gd name="T10" fmla="*/ 154 w 334"/>
                  <a:gd name="T11" fmla="*/ 13 h 98"/>
                  <a:gd name="T12" fmla="*/ 150 w 334"/>
                  <a:gd name="T13" fmla="*/ 17 h 98"/>
                  <a:gd name="T14" fmla="*/ 146 w 334"/>
                  <a:gd name="T15" fmla="*/ 19 h 98"/>
                  <a:gd name="T16" fmla="*/ 140 w 334"/>
                  <a:gd name="T17" fmla="*/ 21 h 98"/>
                  <a:gd name="T18" fmla="*/ 136 w 334"/>
                  <a:gd name="T19" fmla="*/ 23 h 98"/>
                  <a:gd name="T20" fmla="*/ 131 w 334"/>
                  <a:gd name="T21" fmla="*/ 25 h 98"/>
                  <a:gd name="T22" fmla="*/ 127 w 334"/>
                  <a:gd name="T23" fmla="*/ 26 h 98"/>
                  <a:gd name="T24" fmla="*/ 123 w 334"/>
                  <a:gd name="T25" fmla="*/ 26 h 98"/>
                  <a:gd name="T26" fmla="*/ 117 w 334"/>
                  <a:gd name="T27" fmla="*/ 28 h 98"/>
                  <a:gd name="T28" fmla="*/ 107 w 334"/>
                  <a:gd name="T29" fmla="*/ 30 h 98"/>
                  <a:gd name="T30" fmla="*/ 104 w 334"/>
                  <a:gd name="T31" fmla="*/ 30 h 98"/>
                  <a:gd name="T32" fmla="*/ 94 w 334"/>
                  <a:gd name="T33" fmla="*/ 32 h 98"/>
                  <a:gd name="T34" fmla="*/ 88 w 334"/>
                  <a:gd name="T35" fmla="*/ 32 h 98"/>
                  <a:gd name="T36" fmla="*/ 83 w 334"/>
                  <a:gd name="T37" fmla="*/ 32 h 98"/>
                  <a:gd name="T38" fmla="*/ 79 w 334"/>
                  <a:gd name="T39" fmla="*/ 32 h 98"/>
                  <a:gd name="T40" fmla="*/ 73 w 334"/>
                  <a:gd name="T41" fmla="*/ 30 h 98"/>
                  <a:gd name="T42" fmla="*/ 69 w 334"/>
                  <a:gd name="T43" fmla="*/ 30 h 98"/>
                  <a:gd name="T44" fmla="*/ 61 w 334"/>
                  <a:gd name="T45" fmla="*/ 28 h 98"/>
                  <a:gd name="T46" fmla="*/ 56 w 334"/>
                  <a:gd name="T47" fmla="*/ 28 h 98"/>
                  <a:gd name="T48" fmla="*/ 52 w 334"/>
                  <a:gd name="T49" fmla="*/ 26 h 98"/>
                  <a:gd name="T50" fmla="*/ 42 w 334"/>
                  <a:gd name="T51" fmla="*/ 25 h 98"/>
                  <a:gd name="T52" fmla="*/ 38 w 334"/>
                  <a:gd name="T53" fmla="*/ 23 h 98"/>
                  <a:gd name="T54" fmla="*/ 33 w 334"/>
                  <a:gd name="T55" fmla="*/ 19 h 98"/>
                  <a:gd name="T56" fmla="*/ 27 w 334"/>
                  <a:gd name="T57" fmla="*/ 17 h 98"/>
                  <a:gd name="T58" fmla="*/ 21 w 334"/>
                  <a:gd name="T59" fmla="*/ 15 h 98"/>
                  <a:gd name="T60" fmla="*/ 15 w 334"/>
                  <a:gd name="T61" fmla="*/ 11 h 98"/>
                  <a:gd name="T62" fmla="*/ 10 w 334"/>
                  <a:gd name="T63" fmla="*/ 7 h 98"/>
                  <a:gd name="T64" fmla="*/ 4 w 334"/>
                  <a:gd name="T65" fmla="*/ 3 h 98"/>
                  <a:gd name="T66" fmla="*/ 0 w 334"/>
                  <a:gd name="T67" fmla="*/ 0 h 98"/>
                  <a:gd name="T68" fmla="*/ 13 w 334"/>
                  <a:gd name="T69" fmla="*/ 98 h 98"/>
                  <a:gd name="T70" fmla="*/ 169 w 334"/>
                  <a:gd name="T71" fmla="*/ 98 h 98"/>
                  <a:gd name="T72" fmla="*/ 321 w 334"/>
                  <a:gd name="T73" fmla="*/ 98 h 98"/>
                  <a:gd name="T74" fmla="*/ 334 w 334"/>
                  <a:gd name="T75" fmla="*/ 0 h 98"/>
                  <a:gd name="T76" fmla="*/ 330 w 334"/>
                  <a:gd name="T77" fmla="*/ 3 h 98"/>
                  <a:gd name="T78" fmla="*/ 324 w 334"/>
                  <a:gd name="T79" fmla="*/ 7 h 98"/>
                  <a:gd name="T80" fmla="*/ 319 w 334"/>
                  <a:gd name="T81" fmla="*/ 13 h 98"/>
                  <a:gd name="T82" fmla="*/ 305 w 334"/>
                  <a:gd name="T83" fmla="*/ 19 h 98"/>
                  <a:gd name="T84" fmla="*/ 301 w 334"/>
                  <a:gd name="T85" fmla="*/ 21 h 98"/>
                  <a:gd name="T86" fmla="*/ 294 w 334"/>
                  <a:gd name="T87" fmla="*/ 25 h 98"/>
                  <a:gd name="T88" fmla="*/ 280 w 334"/>
                  <a:gd name="T89" fmla="*/ 28 h 98"/>
                  <a:gd name="T90" fmla="*/ 273 w 334"/>
                  <a:gd name="T91" fmla="*/ 30 h 98"/>
                  <a:gd name="T92" fmla="*/ 263 w 334"/>
                  <a:gd name="T93" fmla="*/ 30 h 98"/>
                  <a:gd name="T94" fmla="*/ 253 w 334"/>
                  <a:gd name="T95" fmla="*/ 32 h 98"/>
                  <a:gd name="T96" fmla="*/ 242 w 334"/>
                  <a:gd name="T97" fmla="*/ 32 h 98"/>
                  <a:gd name="T98" fmla="*/ 234 w 334"/>
                  <a:gd name="T99" fmla="*/ 30 h 98"/>
                  <a:gd name="T100" fmla="*/ 223 w 334"/>
                  <a:gd name="T101" fmla="*/ 30 h 98"/>
                  <a:gd name="T102" fmla="*/ 215 w 334"/>
                  <a:gd name="T103" fmla="*/ 28 h 98"/>
                  <a:gd name="T104" fmla="*/ 207 w 334"/>
                  <a:gd name="T105" fmla="*/ 25 h 98"/>
                  <a:gd name="T106" fmla="*/ 202 w 334"/>
                  <a:gd name="T107" fmla="*/ 23 h 98"/>
                  <a:gd name="T108" fmla="*/ 194 w 334"/>
                  <a:gd name="T109" fmla="*/ 19 h 98"/>
                  <a:gd name="T110" fmla="*/ 188 w 334"/>
                  <a:gd name="T111" fmla="*/ 17 h 98"/>
                  <a:gd name="T112" fmla="*/ 179 w 334"/>
                  <a:gd name="T113" fmla="*/ 11 h 98"/>
                  <a:gd name="T114" fmla="*/ 173 w 334"/>
                  <a:gd name="T115" fmla="*/ 5 h 98"/>
                  <a:gd name="T116" fmla="*/ 169 w 334"/>
                  <a:gd name="T117" fmla="*/ 1 h 9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4"/>
                  <a:gd name="T178" fmla="*/ 0 h 98"/>
                  <a:gd name="T179" fmla="*/ 334 w 334"/>
                  <a:gd name="T180" fmla="*/ 98 h 9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4" h="98">
                    <a:moveTo>
                      <a:pt x="169" y="0"/>
                    </a:moveTo>
                    <a:lnTo>
                      <a:pt x="169" y="0"/>
                    </a:lnTo>
                    <a:lnTo>
                      <a:pt x="167" y="1"/>
                    </a:lnTo>
                    <a:lnTo>
                      <a:pt x="167" y="3"/>
                    </a:lnTo>
                    <a:lnTo>
                      <a:pt x="165" y="3"/>
                    </a:lnTo>
                    <a:lnTo>
                      <a:pt x="165" y="5"/>
                    </a:lnTo>
                    <a:lnTo>
                      <a:pt x="163" y="5"/>
                    </a:lnTo>
                    <a:lnTo>
                      <a:pt x="161" y="7"/>
                    </a:lnTo>
                    <a:lnTo>
                      <a:pt x="159" y="9"/>
                    </a:lnTo>
                    <a:lnTo>
                      <a:pt x="157" y="11"/>
                    </a:lnTo>
                    <a:lnTo>
                      <a:pt x="155" y="11"/>
                    </a:lnTo>
                    <a:lnTo>
                      <a:pt x="154" y="13"/>
                    </a:lnTo>
                    <a:lnTo>
                      <a:pt x="152" y="15"/>
                    </a:lnTo>
                    <a:lnTo>
                      <a:pt x="150" y="17"/>
                    </a:lnTo>
                    <a:lnTo>
                      <a:pt x="146" y="17"/>
                    </a:lnTo>
                    <a:lnTo>
                      <a:pt x="146" y="19"/>
                    </a:lnTo>
                    <a:lnTo>
                      <a:pt x="142" y="19"/>
                    </a:lnTo>
                    <a:lnTo>
                      <a:pt x="140" y="21"/>
                    </a:lnTo>
                    <a:lnTo>
                      <a:pt x="138" y="21"/>
                    </a:lnTo>
                    <a:lnTo>
                      <a:pt x="136" y="23"/>
                    </a:lnTo>
                    <a:lnTo>
                      <a:pt x="132" y="25"/>
                    </a:lnTo>
                    <a:lnTo>
                      <a:pt x="131" y="25"/>
                    </a:lnTo>
                    <a:lnTo>
                      <a:pt x="129" y="25"/>
                    </a:lnTo>
                    <a:lnTo>
                      <a:pt x="127" y="26"/>
                    </a:lnTo>
                    <a:lnTo>
                      <a:pt x="125" y="26"/>
                    </a:lnTo>
                    <a:lnTo>
                      <a:pt x="123" y="26"/>
                    </a:lnTo>
                    <a:lnTo>
                      <a:pt x="121" y="28"/>
                    </a:lnTo>
                    <a:lnTo>
                      <a:pt x="117" y="28"/>
                    </a:lnTo>
                    <a:lnTo>
                      <a:pt x="113" y="30"/>
                    </a:lnTo>
                    <a:lnTo>
                      <a:pt x="107" y="30"/>
                    </a:lnTo>
                    <a:lnTo>
                      <a:pt x="106" y="30"/>
                    </a:lnTo>
                    <a:lnTo>
                      <a:pt x="104" y="30"/>
                    </a:lnTo>
                    <a:lnTo>
                      <a:pt x="100" y="32"/>
                    </a:lnTo>
                    <a:lnTo>
                      <a:pt x="94" y="32"/>
                    </a:lnTo>
                    <a:lnTo>
                      <a:pt x="92" y="32"/>
                    </a:lnTo>
                    <a:lnTo>
                      <a:pt x="88" y="32"/>
                    </a:lnTo>
                    <a:lnTo>
                      <a:pt x="86" y="32"/>
                    </a:lnTo>
                    <a:lnTo>
                      <a:pt x="83" y="32"/>
                    </a:lnTo>
                    <a:lnTo>
                      <a:pt x="81" y="32"/>
                    </a:lnTo>
                    <a:lnTo>
                      <a:pt x="79" y="32"/>
                    </a:lnTo>
                    <a:lnTo>
                      <a:pt x="77" y="32"/>
                    </a:lnTo>
                    <a:lnTo>
                      <a:pt x="73" y="30"/>
                    </a:lnTo>
                    <a:lnTo>
                      <a:pt x="71" y="30"/>
                    </a:lnTo>
                    <a:lnTo>
                      <a:pt x="69" y="30"/>
                    </a:lnTo>
                    <a:lnTo>
                      <a:pt x="63" y="30"/>
                    </a:lnTo>
                    <a:lnTo>
                      <a:pt x="61" y="28"/>
                    </a:lnTo>
                    <a:lnTo>
                      <a:pt x="59" y="28"/>
                    </a:lnTo>
                    <a:lnTo>
                      <a:pt x="56" y="28"/>
                    </a:lnTo>
                    <a:lnTo>
                      <a:pt x="54" y="26"/>
                    </a:lnTo>
                    <a:lnTo>
                      <a:pt x="52" y="26"/>
                    </a:lnTo>
                    <a:lnTo>
                      <a:pt x="48" y="25"/>
                    </a:lnTo>
                    <a:lnTo>
                      <a:pt x="42" y="25"/>
                    </a:lnTo>
                    <a:lnTo>
                      <a:pt x="40" y="23"/>
                    </a:lnTo>
                    <a:lnTo>
                      <a:pt x="38" y="23"/>
                    </a:lnTo>
                    <a:lnTo>
                      <a:pt x="35" y="21"/>
                    </a:lnTo>
                    <a:lnTo>
                      <a:pt x="33" y="19"/>
                    </a:lnTo>
                    <a:lnTo>
                      <a:pt x="29" y="19"/>
                    </a:lnTo>
                    <a:lnTo>
                      <a:pt x="27" y="17"/>
                    </a:lnTo>
                    <a:lnTo>
                      <a:pt x="23" y="17"/>
                    </a:lnTo>
                    <a:lnTo>
                      <a:pt x="21" y="15"/>
                    </a:lnTo>
                    <a:lnTo>
                      <a:pt x="17" y="13"/>
                    </a:lnTo>
                    <a:lnTo>
                      <a:pt x="15" y="11"/>
                    </a:lnTo>
                    <a:lnTo>
                      <a:pt x="13" y="11"/>
                    </a:lnTo>
                    <a:lnTo>
                      <a:pt x="10" y="7"/>
                    </a:lnTo>
                    <a:lnTo>
                      <a:pt x="6" y="5"/>
                    </a:lnTo>
                    <a:lnTo>
                      <a:pt x="4" y="3"/>
                    </a:lnTo>
                    <a:lnTo>
                      <a:pt x="2" y="1"/>
                    </a:lnTo>
                    <a:lnTo>
                      <a:pt x="0" y="0"/>
                    </a:lnTo>
                    <a:lnTo>
                      <a:pt x="0" y="98"/>
                    </a:lnTo>
                    <a:lnTo>
                      <a:pt x="13" y="98"/>
                    </a:lnTo>
                    <a:lnTo>
                      <a:pt x="54" y="98"/>
                    </a:lnTo>
                    <a:lnTo>
                      <a:pt x="169" y="98"/>
                    </a:lnTo>
                    <a:lnTo>
                      <a:pt x="282" y="98"/>
                    </a:lnTo>
                    <a:lnTo>
                      <a:pt x="321" y="98"/>
                    </a:lnTo>
                    <a:lnTo>
                      <a:pt x="334" y="98"/>
                    </a:lnTo>
                    <a:lnTo>
                      <a:pt x="334" y="0"/>
                    </a:lnTo>
                    <a:lnTo>
                      <a:pt x="332" y="1"/>
                    </a:lnTo>
                    <a:lnTo>
                      <a:pt x="330" y="3"/>
                    </a:lnTo>
                    <a:lnTo>
                      <a:pt x="328" y="5"/>
                    </a:lnTo>
                    <a:lnTo>
                      <a:pt x="324" y="7"/>
                    </a:lnTo>
                    <a:lnTo>
                      <a:pt x="323" y="11"/>
                    </a:lnTo>
                    <a:lnTo>
                      <a:pt x="319" y="13"/>
                    </a:lnTo>
                    <a:lnTo>
                      <a:pt x="313" y="17"/>
                    </a:lnTo>
                    <a:lnTo>
                      <a:pt x="305" y="19"/>
                    </a:lnTo>
                    <a:lnTo>
                      <a:pt x="303" y="19"/>
                    </a:lnTo>
                    <a:lnTo>
                      <a:pt x="301" y="21"/>
                    </a:lnTo>
                    <a:lnTo>
                      <a:pt x="298" y="23"/>
                    </a:lnTo>
                    <a:lnTo>
                      <a:pt x="294" y="25"/>
                    </a:lnTo>
                    <a:lnTo>
                      <a:pt x="284" y="26"/>
                    </a:lnTo>
                    <a:lnTo>
                      <a:pt x="280" y="28"/>
                    </a:lnTo>
                    <a:lnTo>
                      <a:pt x="278" y="28"/>
                    </a:lnTo>
                    <a:lnTo>
                      <a:pt x="273" y="30"/>
                    </a:lnTo>
                    <a:lnTo>
                      <a:pt x="267" y="30"/>
                    </a:lnTo>
                    <a:lnTo>
                      <a:pt x="263" y="30"/>
                    </a:lnTo>
                    <a:lnTo>
                      <a:pt x="257" y="32"/>
                    </a:lnTo>
                    <a:lnTo>
                      <a:pt x="253" y="32"/>
                    </a:lnTo>
                    <a:lnTo>
                      <a:pt x="248" y="32"/>
                    </a:lnTo>
                    <a:lnTo>
                      <a:pt x="242" y="32"/>
                    </a:lnTo>
                    <a:lnTo>
                      <a:pt x="236" y="32"/>
                    </a:lnTo>
                    <a:lnTo>
                      <a:pt x="234" y="30"/>
                    </a:lnTo>
                    <a:lnTo>
                      <a:pt x="228" y="30"/>
                    </a:lnTo>
                    <a:lnTo>
                      <a:pt x="223" y="30"/>
                    </a:lnTo>
                    <a:lnTo>
                      <a:pt x="219" y="28"/>
                    </a:lnTo>
                    <a:lnTo>
                      <a:pt x="215" y="28"/>
                    </a:lnTo>
                    <a:lnTo>
                      <a:pt x="213" y="26"/>
                    </a:lnTo>
                    <a:lnTo>
                      <a:pt x="207" y="25"/>
                    </a:lnTo>
                    <a:lnTo>
                      <a:pt x="205" y="25"/>
                    </a:lnTo>
                    <a:lnTo>
                      <a:pt x="202" y="23"/>
                    </a:lnTo>
                    <a:lnTo>
                      <a:pt x="198" y="21"/>
                    </a:lnTo>
                    <a:lnTo>
                      <a:pt x="194" y="19"/>
                    </a:lnTo>
                    <a:lnTo>
                      <a:pt x="192" y="19"/>
                    </a:lnTo>
                    <a:lnTo>
                      <a:pt x="188" y="17"/>
                    </a:lnTo>
                    <a:lnTo>
                      <a:pt x="182" y="13"/>
                    </a:lnTo>
                    <a:lnTo>
                      <a:pt x="179" y="11"/>
                    </a:lnTo>
                    <a:lnTo>
                      <a:pt x="175" y="7"/>
                    </a:lnTo>
                    <a:lnTo>
                      <a:pt x="173" y="5"/>
                    </a:lnTo>
                    <a:lnTo>
                      <a:pt x="171" y="3"/>
                    </a:lnTo>
                    <a:lnTo>
                      <a:pt x="169" y="1"/>
                    </a:lnTo>
                    <a:lnTo>
                      <a:pt x="169" y="0"/>
                    </a:lnTo>
                    <a:close/>
                  </a:path>
                </a:pathLst>
              </a:custGeom>
              <a:solidFill>
                <a:srgbClr val="FF0002"/>
              </a:solidFill>
              <a:ln w="3175">
                <a:solidFill>
                  <a:srgbClr val="000000"/>
                </a:solidFill>
                <a:round/>
                <a:headEnd/>
                <a:tailEnd/>
              </a:ln>
            </p:spPr>
            <p:txBody>
              <a:bodyPr/>
              <a:lstStyle/>
              <a:p>
                <a:endParaRPr lang="en-US" dirty="0"/>
              </a:p>
            </p:txBody>
          </p:sp>
          <p:sp>
            <p:nvSpPr>
              <p:cNvPr id="351" name="Rectangle 191"/>
              <p:cNvSpPr>
                <a:spLocks noChangeArrowheads="1"/>
              </p:cNvSpPr>
              <p:nvPr/>
            </p:nvSpPr>
            <p:spPr bwMode="auto">
              <a:xfrm>
                <a:off x="4265" y="3503"/>
                <a:ext cx="248" cy="204"/>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FFFFFF"/>
                    </a:solidFill>
                  </a:rPr>
                  <a:t>10</a:t>
                </a:r>
                <a:r>
                  <a:rPr lang="en-US" sz="1600" dirty="0">
                    <a:solidFill>
                      <a:srgbClr val="FFFFFF"/>
                    </a:solidFill>
                  </a:rPr>
                  <a:t> </a:t>
                </a:r>
                <a:endParaRPr lang="en-US" sz="1600" dirty="0">
                  <a:solidFill>
                    <a:srgbClr val="FFFF99"/>
                  </a:solidFill>
                </a:endParaRPr>
              </a:p>
            </p:txBody>
          </p:sp>
        </p:grpSp>
      </p:grpSp>
      <p:grpSp>
        <p:nvGrpSpPr>
          <p:cNvPr id="352" name="Group 192"/>
          <p:cNvGrpSpPr>
            <a:grpSpLocks/>
          </p:cNvGrpSpPr>
          <p:nvPr/>
        </p:nvGrpSpPr>
        <p:grpSpPr bwMode="auto">
          <a:xfrm>
            <a:off x="4586287" y="2559050"/>
            <a:ext cx="1885950" cy="1562100"/>
            <a:chOff x="3552" y="2188"/>
            <a:chExt cx="1188" cy="984"/>
          </a:xfrm>
        </p:grpSpPr>
        <p:sp>
          <p:nvSpPr>
            <p:cNvPr id="353" name="Rectangle 193"/>
            <p:cNvSpPr>
              <a:spLocks noChangeArrowheads="1"/>
            </p:cNvSpPr>
            <p:nvPr/>
          </p:nvSpPr>
          <p:spPr bwMode="auto">
            <a:xfrm>
              <a:off x="3552" y="2668"/>
              <a:ext cx="1188" cy="504"/>
            </a:xfrm>
            <a:prstGeom prst="rect">
              <a:avLst/>
            </a:prstGeom>
            <a:noFill/>
            <a:ln w="9525">
              <a:noFill/>
              <a:miter lim="800000"/>
              <a:headEnd/>
              <a:tailEnd/>
            </a:ln>
            <a:effectLst>
              <a:outerShdw dist="35921" dir="2700000" algn="ctr" rotWithShape="0">
                <a:schemeClr val="tx1"/>
              </a:outerShdw>
            </a:effectLst>
          </p:spPr>
          <p:txBody>
            <a:bodyPr wrap="none" lIns="0" tIns="0" rIns="0" bIns="0">
              <a:spAutoFit/>
            </a:bodyPr>
            <a:lstStyle/>
            <a:p>
              <a:pPr algn="ctr" eaLnBrk="0" hangingPunct="0">
                <a:defRPr/>
              </a:pPr>
              <a:r>
                <a:rPr lang="en-US" sz="2600" b="1" dirty="0">
                  <a:solidFill>
                    <a:schemeClr val="bg1"/>
                  </a:solidFill>
                  <a:latin typeface="Calibri" pitchFamily="34" charset="0"/>
                </a:rPr>
                <a:t>INTERMODAL</a:t>
              </a:r>
            </a:p>
            <a:p>
              <a:pPr algn="ctr" eaLnBrk="0" hangingPunct="0">
                <a:defRPr/>
              </a:pPr>
              <a:r>
                <a:rPr lang="en-US" sz="2600" b="1" dirty="0">
                  <a:solidFill>
                    <a:schemeClr val="bg1"/>
                  </a:solidFill>
                  <a:latin typeface="Calibri" pitchFamily="34" charset="0"/>
                </a:rPr>
                <a:t>SYSTEM</a:t>
              </a:r>
            </a:p>
          </p:txBody>
        </p:sp>
        <p:sp>
          <p:nvSpPr>
            <p:cNvPr id="354" name="AutoShape 194"/>
            <p:cNvSpPr>
              <a:spLocks noChangeArrowheads="1"/>
            </p:cNvSpPr>
            <p:nvPr/>
          </p:nvSpPr>
          <p:spPr bwMode="auto">
            <a:xfrm>
              <a:off x="3838" y="2188"/>
              <a:ext cx="674" cy="528"/>
            </a:xfrm>
            <a:prstGeom prst="star5">
              <a:avLst/>
            </a:prstGeom>
            <a:solidFill>
              <a:srgbClr val="FFFF6B"/>
            </a:solidFill>
            <a:ln w="9525">
              <a:solidFill>
                <a:schemeClr val="tx1"/>
              </a:solidFill>
              <a:miter lim="800000"/>
              <a:headEnd/>
              <a:tailEnd/>
            </a:ln>
            <a:effectLst/>
          </p:spPr>
          <p:txBody>
            <a:bodyPr wrap="none" anchor="ctr"/>
            <a:lstStyle/>
            <a:p>
              <a:pPr algn="ctr" eaLnBrk="0" hangingPunct="0">
                <a:defRPr/>
              </a:pPr>
              <a:endParaRPr lang="en-US" sz="2400" b="1" dirty="0">
                <a:solidFill>
                  <a:srgbClr val="FFFF00"/>
                </a:solidFill>
              </a:endParaRPr>
            </a:p>
          </p:txBody>
        </p:sp>
      </p:grpSp>
      <p:sp>
        <p:nvSpPr>
          <p:cNvPr id="357" name="TextBox 356"/>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20</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wipe(up)">
                                      <p:cBhvr>
                                        <p:cTn id="7" dur="500"/>
                                        <p:tgtEl>
                                          <p:spTgt spid="170"/>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44"/>
                                        </p:tgtEl>
                                        <p:attrNameLst>
                                          <p:attrName>style.visibility</p:attrName>
                                        </p:attrNameLst>
                                      </p:cBhvr>
                                      <p:to>
                                        <p:strVal val="visible"/>
                                      </p:to>
                                    </p:set>
                                    <p:animEffect transition="in" filter="wipe(right)">
                                      <p:cBhvr>
                                        <p:cTn id="11" dur="500"/>
                                        <p:tgtEl>
                                          <p:spTgt spid="344"/>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32" fill="hold" nodeType="clickEffect">
                                  <p:stCondLst>
                                    <p:cond delay="0"/>
                                  </p:stCondLst>
                                  <p:childTnLst>
                                    <p:set>
                                      <p:cBhvr>
                                        <p:cTn id="15" dur="1" fill="hold">
                                          <p:stCondLst>
                                            <p:cond delay="0"/>
                                          </p:stCondLst>
                                        </p:cTn>
                                        <p:tgtEl>
                                          <p:spTgt spid="196"/>
                                        </p:tgtEl>
                                        <p:attrNameLst>
                                          <p:attrName>style.visibility</p:attrName>
                                        </p:attrNameLst>
                                      </p:cBhvr>
                                      <p:to>
                                        <p:strVal val="visible"/>
                                      </p:to>
                                    </p:set>
                                    <p:animEffect transition="in" filter="box(out)">
                                      <p:cBhvr>
                                        <p:cTn id="16" dur="500"/>
                                        <p:tgtEl>
                                          <p:spTgt spid="19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37"/>
                                        </p:tgtEl>
                                        <p:attrNameLst>
                                          <p:attrName>style.visibility</p:attrName>
                                        </p:attrNameLst>
                                      </p:cBhvr>
                                      <p:to>
                                        <p:strVal val="visible"/>
                                      </p:to>
                                    </p:set>
                                    <p:animEffect transition="in" filter="wipe(left)">
                                      <p:cBhvr>
                                        <p:cTn id="21" dur="500"/>
                                        <p:tgtEl>
                                          <p:spTgt spid="33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341"/>
                                        </p:tgtEl>
                                        <p:attrNameLst>
                                          <p:attrName>style.visibility</p:attrName>
                                        </p:attrNameLst>
                                      </p:cBhvr>
                                      <p:to>
                                        <p:strVal val="visible"/>
                                      </p:to>
                                    </p:set>
                                    <p:anim calcmode="lin" valueType="num">
                                      <p:cBhvr additive="base">
                                        <p:cTn id="26" dur="500" fill="hold"/>
                                        <p:tgtEl>
                                          <p:spTgt spid="341"/>
                                        </p:tgtEl>
                                        <p:attrNameLst>
                                          <p:attrName>ppt_x</p:attrName>
                                        </p:attrNameLst>
                                      </p:cBhvr>
                                      <p:tavLst>
                                        <p:tav tm="0">
                                          <p:val>
                                            <p:strVal val="1+#ppt_w/2"/>
                                          </p:val>
                                        </p:tav>
                                        <p:tav tm="100000">
                                          <p:val>
                                            <p:strVal val="#ppt_x"/>
                                          </p:val>
                                        </p:tav>
                                      </p:tavLst>
                                    </p:anim>
                                    <p:anim calcmode="lin" valueType="num">
                                      <p:cBhvr additive="base">
                                        <p:cTn id="27" dur="500" fill="hold"/>
                                        <p:tgtEl>
                                          <p:spTgt spid="341"/>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nodeType="clickEffect">
                                  <p:stCondLst>
                                    <p:cond delay="0"/>
                                  </p:stCondLst>
                                  <p:childTnLst>
                                    <p:set>
                                      <p:cBhvr>
                                        <p:cTn id="31" dur="1" fill="hold">
                                          <p:stCondLst>
                                            <p:cond delay="0"/>
                                          </p:stCondLst>
                                        </p:cTn>
                                        <p:tgtEl>
                                          <p:spTgt spid="352"/>
                                        </p:tgtEl>
                                        <p:attrNameLst>
                                          <p:attrName>style.visibility</p:attrName>
                                        </p:attrNameLst>
                                      </p:cBhvr>
                                      <p:to>
                                        <p:strVal val="visible"/>
                                      </p:to>
                                    </p:set>
                                    <p:animEffect transition="in" filter="box(out)">
                                      <p:cBhvr>
                                        <p:cTn id="32" dur="500"/>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pc="300" dirty="0" smtClean="0">
                <a:latin typeface="Arial" pitchFamily="34" charset="0"/>
                <a:cs typeface="Arial" pitchFamily="34" charset="0"/>
              </a:rPr>
              <a:t>ACCESS BY AIR</a:t>
            </a:r>
            <a:endParaRPr lang="en-US" spc="300" dirty="0">
              <a:latin typeface="Arial" pitchFamily="34" charset="0"/>
              <a:cs typeface="Arial" pitchFamily="34" charset="0"/>
            </a:endParaRPr>
          </a:p>
        </p:txBody>
      </p:sp>
      <p:pic>
        <p:nvPicPr>
          <p:cNvPr id="63" name="Picture 62" descr="State-Map_new.png"/>
          <p:cNvPicPr>
            <a:picLocks noChangeAspect="1"/>
          </p:cNvPicPr>
          <p:nvPr/>
        </p:nvPicPr>
        <p:blipFill>
          <a:blip r:embed="rId2" cstate="print"/>
          <a:stretch>
            <a:fillRect/>
          </a:stretch>
        </p:blipFill>
        <p:spPr>
          <a:xfrm>
            <a:off x="1066800" y="990600"/>
            <a:ext cx="6934200" cy="4513793"/>
          </a:xfrm>
          <a:prstGeom prst="rect">
            <a:avLst/>
          </a:prstGeom>
          <a:effectLst>
            <a:outerShdw blurRad="50800" dist="38100" dir="5400000" algn="t" rotWithShape="0">
              <a:prstClr val="black">
                <a:alpha val="40000"/>
              </a:prstClr>
            </a:outerShdw>
          </a:effectLst>
        </p:spPr>
      </p:pic>
      <p:sp>
        <p:nvSpPr>
          <p:cNvPr id="67" name="Text Box 474"/>
          <p:cNvSpPr txBox="1">
            <a:spLocks noChangeArrowheads="1"/>
          </p:cNvSpPr>
          <p:nvPr/>
        </p:nvSpPr>
        <p:spPr bwMode="auto">
          <a:xfrm>
            <a:off x="5514975" y="4143345"/>
            <a:ext cx="1114425" cy="200055"/>
          </a:xfrm>
          <a:prstGeom prst="rect">
            <a:avLst/>
          </a:prstGeom>
          <a:noFill/>
          <a:ln w="9525">
            <a:noFill/>
            <a:miter lim="800000"/>
            <a:headEnd/>
            <a:tailEnd/>
          </a:ln>
        </p:spPr>
        <p:txBody>
          <a:bodyPr wrap="square">
            <a:spAutoFit/>
          </a:bodyPr>
          <a:lstStyle/>
          <a:p>
            <a:r>
              <a:rPr lang="en-US" sz="700" b="1" spc="300" dirty="0">
                <a:solidFill>
                  <a:prstClr val="black"/>
                </a:solidFill>
                <a:latin typeface="Arial" pitchFamily="34" charset="0"/>
                <a:cs typeface="Arial" pitchFamily="34" charset="0"/>
              </a:rPr>
              <a:t>Birmingham</a:t>
            </a:r>
          </a:p>
        </p:txBody>
      </p:sp>
      <p:sp>
        <p:nvSpPr>
          <p:cNvPr id="68" name="Oval 475"/>
          <p:cNvSpPr>
            <a:spLocks noChangeArrowheads="1"/>
          </p:cNvSpPr>
          <p:nvPr/>
        </p:nvSpPr>
        <p:spPr bwMode="auto">
          <a:xfrm>
            <a:off x="7315200" y="2514600"/>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69" name="Oval 476"/>
          <p:cNvSpPr>
            <a:spLocks noChangeArrowheads="1"/>
          </p:cNvSpPr>
          <p:nvPr/>
        </p:nvSpPr>
        <p:spPr bwMode="auto">
          <a:xfrm>
            <a:off x="6096000" y="23622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70" name="Oval 477"/>
          <p:cNvSpPr>
            <a:spLocks noChangeArrowheads="1"/>
          </p:cNvSpPr>
          <p:nvPr/>
        </p:nvSpPr>
        <p:spPr bwMode="auto">
          <a:xfrm>
            <a:off x="7315200" y="2438400"/>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71" name="Text Box 479"/>
          <p:cNvSpPr txBox="1">
            <a:spLocks noChangeArrowheads="1"/>
          </p:cNvSpPr>
          <p:nvPr/>
        </p:nvSpPr>
        <p:spPr bwMode="auto">
          <a:xfrm>
            <a:off x="7599362" y="1905000"/>
            <a:ext cx="782638" cy="200055"/>
          </a:xfrm>
          <a:prstGeom prst="rect">
            <a:avLst/>
          </a:prstGeom>
          <a:noFill/>
          <a:ln w="9525">
            <a:noFill/>
            <a:miter lim="800000"/>
            <a:headEnd/>
            <a:tailEnd/>
          </a:ln>
        </p:spPr>
        <p:txBody>
          <a:bodyPr wrap="square">
            <a:spAutoFit/>
          </a:bodyPr>
          <a:lstStyle/>
          <a:p>
            <a:r>
              <a:rPr lang="en-US" sz="700" b="1" spc="300" dirty="0">
                <a:solidFill>
                  <a:prstClr val="black"/>
                </a:solidFill>
                <a:latin typeface="Arial" pitchFamily="34" charset="0"/>
                <a:cs typeface="Arial" pitchFamily="34" charset="0"/>
              </a:rPr>
              <a:t>Boston</a:t>
            </a:r>
          </a:p>
        </p:txBody>
      </p:sp>
      <p:sp>
        <p:nvSpPr>
          <p:cNvPr id="72" name="Text Box 480"/>
          <p:cNvSpPr txBox="1">
            <a:spLocks noChangeArrowheads="1"/>
          </p:cNvSpPr>
          <p:nvPr/>
        </p:nvSpPr>
        <p:spPr bwMode="auto">
          <a:xfrm>
            <a:off x="4359168" y="1857345"/>
            <a:ext cx="1127232" cy="200055"/>
          </a:xfrm>
          <a:prstGeom prst="rect">
            <a:avLst/>
          </a:prstGeom>
          <a:noFill/>
          <a:ln w="9525">
            <a:noFill/>
            <a:miter lim="800000"/>
            <a:headEnd/>
            <a:tailEnd/>
          </a:ln>
        </p:spPr>
        <p:txBody>
          <a:bodyPr wrap="none">
            <a:spAutoFit/>
          </a:bodyPr>
          <a:lstStyle/>
          <a:p>
            <a:r>
              <a:rPr lang="en-US" sz="700" b="1" spc="300" dirty="0" smtClean="0">
                <a:solidFill>
                  <a:prstClr val="black"/>
                </a:solidFill>
                <a:latin typeface="Arial" pitchFamily="34" charset="0"/>
                <a:cs typeface="Arial" pitchFamily="34" charset="0"/>
              </a:rPr>
              <a:t>Minneapolis</a:t>
            </a:r>
            <a:endParaRPr lang="en-US" sz="700" b="1" spc="300" dirty="0">
              <a:solidFill>
                <a:prstClr val="black"/>
              </a:solidFill>
              <a:latin typeface="Arial" pitchFamily="34" charset="0"/>
              <a:cs typeface="Arial" pitchFamily="34" charset="0"/>
            </a:endParaRPr>
          </a:p>
        </p:txBody>
      </p:sp>
      <p:sp>
        <p:nvSpPr>
          <p:cNvPr id="73" name="Text Box 481"/>
          <p:cNvSpPr txBox="1">
            <a:spLocks noChangeArrowheads="1"/>
          </p:cNvSpPr>
          <p:nvPr/>
        </p:nvSpPr>
        <p:spPr bwMode="auto">
          <a:xfrm>
            <a:off x="6248400" y="2924145"/>
            <a:ext cx="990600" cy="200055"/>
          </a:xfrm>
          <a:prstGeom prst="rect">
            <a:avLst/>
          </a:prstGeom>
          <a:noFill/>
          <a:ln w="9525">
            <a:noFill/>
            <a:miter lim="800000"/>
            <a:headEnd/>
            <a:tailEnd/>
          </a:ln>
        </p:spPr>
        <p:txBody>
          <a:bodyPr wrap="square">
            <a:spAutoFit/>
          </a:bodyPr>
          <a:lstStyle/>
          <a:p>
            <a:pPr algn="r"/>
            <a:r>
              <a:rPr lang="en-US" sz="700" b="1" spc="300" dirty="0">
                <a:solidFill>
                  <a:prstClr val="black"/>
                </a:solidFill>
                <a:latin typeface="Arial" pitchFamily="34" charset="0"/>
                <a:cs typeface="Arial" pitchFamily="34" charset="0"/>
              </a:rPr>
              <a:t>Baltimore</a:t>
            </a:r>
          </a:p>
        </p:txBody>
      </p:sp>
      <p:sp>
        <p:nvSpPr>
          <p:cNvPr id="74" name="Text Box 482"/>
          <p:cNvSpPr txBox="1">
            <a:spLocks noChangeArrowheads="1"/>
          </p:cNvSpPr>
          <p:nvPr/>
        </p:nvSpPr>
        <p:spPr bwMode="auto">
          <a:xfrm>
            <a:off x="6099459" y="3914745"/>
            <a:ext cx="758541"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Atlanta</a:t>
            </a:r>
          </a:p>
        </p:txBody>
      </p:sp>
      <p:sp>
        <p:nvSpPr>
          <p:cNvPr id="75" name="Text Box 483"/>
          <p:cNvSpPr txBox="1">
            <a:spLocks noChangeArrowheads="1"/>
          </p:cNvSpPr>
          <p:nvPr/>
        </p:nvSpPr>
        <p:spPr bwMode="auto">
          <a:xfrm>
            <a:off x="7010400" y="5257800"/>
            <a:ext cx="633507"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Miami</a:t>
            </a:r>
          </a:p>
        </p:txBody>
      </p:sp>
      <p:sp>
        <p:nvSpPr>
          <p:cNvPr id="76" name="Text Box 484"/>
          <p:cNvSpPr txBox="1">
            <a:spLocks noChangeArrowheads="1"/>
          </p:cNvSpPr>
          <p:nvPr/>
        </p:nvSpPr>
        <p:spPr bwMode="auto">
          <a:xfrm>
            <a:off x="6019800" y="4829145"/>
            <a:ext cx="665567" cy="200055"/>
          </a:xfrm>
          <a:prstGeom prst="rect">
            <a:avLst/>
          </a:prstGeom>
          <a:noFill/>
          <a:ln w="9525">
            <a:noFill/>
            <a:miter lim="800000"/>
            <a:headEnd/>
            <a:tailEnd/>
          </a:ln>
        </p:spPr>
        <p:txBody>
          <a:bodyPr wrap="none">
            <a:spAutoFit/>
          </a:bodyPr>
          <a:lstStyle/>
          <a:p>
            <a:pPr algn="r"/>
            <a:r>
              <a:rPr lang="en-US" sz="700" b="1" spc="300" dirty="0">
                <a:solidFill>
                  <a:prstClr val="black"/>
                </a:solidFill>
                <a:latin typeface="Arial" pitchFamily="34" charset="0"/>
                <a:cs typeface="Arial" pitchFamily="34" charset="0"/>
              </a:rPr>
              <a:t>Tampa</a:t>
            </a:r>
          </a:p>
        </p:txBody>
      </p:sp>
      <p:sp>
        <p:nvSpPr>
          <p:cNvPr id="77" name="Text Box 485"/>
          <p:cNvSpPr txBox="1">
            <a:spLocks noChangeArrowheads="1"/>
          </p:cNvSpPr>
          <p:nvPr/>
        </p:nvSpPr>
        <p:spPr bwMode="auto">
          <a:xfrm>
            <a:off x="7086600" y="4950023"/>
            <a:ext cx="1066800" cy="307777"/>
          </a:xfrm>
          <a:prstGeom prst="rect">
            <a:avLst/>
          </a:prstGeom>
          <a:noFill/>
          <a:ln w="9525">
            <a:noFill/>
            <a:miter lim="800000"/>
            <a:headEnd/>
            <a:tailEnd/>
          </a:ln>
        </p:spPr>
        <p:txBody>
          <a:bodyPr wrap="square">
            <a:spAutoFit/>
          </a:bodyPr>
          <a:lstStyle/>
          <a:p>
            <a:r>
              <a:rPr lang="en-US" sz="700" b="1" spc="300" dirty="0">
                <a:solidFill>
                  <a:prstClr val="black"/>
                </a:solidFill>
                <a:latin typeface="Arial" pitchFamily="34" charset="0"/>
                <a:cs typeface="Arial" pitchFamily="34" charset="0"/>
              </a:rPr>
              <a:t>Ft. Lauderdale</a:t>
            </a:r>
          </a:p>
        </p:txBody>
      </p:sp>
      <p:sp>
        <p:nvSpPr>
          <p:cNvPr id="78" name="Text Box 486"/>
          <p:cNvSpPr txBox="1">
            <a:spLocks noChangeArrowheads="1"/>
          </p:cNvSpPr>
          <p:nvPr/>
        </p:nvSpPr>
        <p:spPr bwMode="auto">
          <a:xfrm>
            <a:off x="6466147" y="3381345"/>
            <a:ext cx="925253"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Charlotte</a:t>
            </a:r>
          </a:p>
        </p:txBody>
      </p:sp>
      <p:sp>
        <p:nvSpPr>
          <p:cNvPr id="79" name="Text Box 487"/>
          <p:cNvSpPr txBox="1">
            <a:spLocks noChangeArrowheads="1"/>
          </p:cNvSpPr>
          <p:nvPr/>
        </p:nvSpPr>
        <p:spPr bwMode="auto">
          <a:xfrm>
            <a:off x="7239000" y="2819400"/>
            <a:ext cx="1828800" cy="246221"/>
          </a:xfrm>
          <a:prstGeom prst="rect">
            <a:avLst/>
          </a:prstGeom>
          <a:noFill/>
          <a:ln w="9525">
            <a:noFill/>
            <a:miter lim="800000"/>
            <a:headEnd/>
            <a:tailEnd/>
          </a:ln>
        </p:spPr>
        <p:txBody>
          <a:bodyPr wrap="square">
            <a:spAutoFit/>
          </a:bodyPr>
          <a:lstStyle/>
          <a:p>
            <a:pPr>
              <a:lnSpc>
                <a:spcPts val="400"/>
              </a:lnSpc>
            </a:pPr>
            <a:r>
              <a:rPr lang="en-US" sz="700" b="1" spc="300" dirty="0">
                <a:solidFill>
                  <a:prstClr val="black"/>
                </a:solidFill>
                <a:latin typeface="Arial" pitchFamily="34" charset="0"/>
                <a:cs typeface="Arial" pitchFamily="34" charset="0"/>
              </a:rPr>
              <a:t>Washington </a:t>
            </a:r>
            <a:r>
              <a:rPr lang="en-US" sz="700" b="1" spc="300" dirty="0" smtClean="0">
                <a:solidFill>
                  <a:prstClr val="black"/>
                </a:solidFill>
                <a:latin typeface="Arial" pitchFamily="34" charset="0"/>
                <a:cs typeface="Arial" pitchFamily="34" charset="0"/>
              </a:rPr>
              <a:t>Dulles</a:t>
            </a:r>
            <a:br>
              <a:rPr lang="en-US" sz="700" b="1" spc="300" dirty="0" smtClean="0">
                <a:solidFill>
                  <a:prstClr val="black"/>
                </a:solidFill>
                <a:latin typeface="Arial" pitchFamily="34" charset="0"/>
                <a:cs typeface="Arial" pitchFamily="34" charset="0"/>
              </a:rPr>
            </a:br>
            <a:endParaRPr lang="en-US" sz="700" b="1" spc="300" dirty="0">
              <a:solidFill>
                <a:prstClr val="black"/>
              </a:solidFill>
              <a:latin typeface="Arial" pitchFamily="34" charset="0"/>
              <a:cs typeface="Arial" pitchFamily="34" charset="0"/>
            </a:endParaRPr>
          </a:p>
          <a:p>
            <a:pPr>
              <a:lnSpc>
                <a:spcPts val="400"/>
              </a:lnSpc>
            </a:pPr>
            <a:r>
              <a:rPr lang="en-US" sz="700" b="1" spc="300" dirty="0" smtClean="0">
                <a:solidFill>
                  <a:prstClr val="black"/>
                </a:solidFill>
                <a:latin typeface="Arial" pitchFamily="34" charset="0"/>
                <a:cs typeface="Arial" pitchFamily="34" charset="0"/>
              </a:rPr>
              <a:t>Washington National</a:t>
            </a:r>
            <a:endParaRPr lang="en-US" sz="700" b="1" spc="300" dirty="0">
              <a:solidFill>
                <a:prstClr val="black"/>
              </a:solidFill>
              <a:latin typeface="Arial" pitchFamily="34" charset="0"/>
              <a:cs typeface="Arial" pitchFamily="34" charset="0"/>
            </a:endParaRPr>
          </a:p>
        </p:txBody>
      </p:sp>
      <p:sp>
        <p:nvSpPr>
          <p:cNvPr id="80" name="Text Box 488"/>
          <p:cNvSpPr txBox="1">
            <a:spLocks noChangeArrowheads="1"/>
          </p:cNvSpPr>
          <p:nvPr/>
        </p:nvSpPr>
        <p:spPr bwMode="auto">
          <a:xfrm>
            <a:off x="5023899" y="3762345"/>
            <a:ext cx="843501"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Memphis</a:t>
            </a:r>
          </a:p>
        </p:txBody>
      </p:sp>
      <p:sp>
        <p:nvSpPr>
          <p:cNvPr id="81" name="Text Box 489"/>
          <p:cNvSpPr txBox="1">
            <a:spLocks noChangeArrowheads="1"/>
          </p:cNvSpPr>
          <p:nvPr/>
        </p:nvSpPr>
        <p:spPr bwMode="auto">
          <a:xfrm>
            <a:off x="5257800" y="3352800"/>
            <a:ext cx="925253"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Nashville</a:t>
            </a:r>
          </a:p>
        </p:txBody>
      </p:sp>
      <p:sp>
        <p:nvSpPr>
          <p:cNvPr id="82" name="Text Box 490"/>
          <p:cNvSpPr txBox="1">
            <a:spLocks noChangeArrowheads="1"/>
          </p:cNvSpPr>
          <p:nvPr/>
        </p:nvSpPr>
        <p:spPr bwMode="auto">
          <a:xfrm>
            <a:off x="5181600" y="2924145"/>
            <a:ext cx="1003801"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Cincinnati</a:t>
            </a:r>
          </a:p>
        </p:txBody>
      </p:sp>
      <p:sp>
        <p:nvSpPr>
          <p:cNvPr id="83" name="Text Box 492"/>
          <p:cNvSpPr txBox="1">
            <a:spLocks noChangeArrowheads="1"/>
          </p:cNvSpPr>
          <p:nvPr/>
        </p:nvSpPr>
        <p:spPr bwMode="auto">
          <a:xfrm>
            <a:off x="5715000" y="2162145"/>
            <a:ext cx="744114"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Detroit</a:t>
            </a:r>
          </a:p>
        </p:txBody>
      </p:sp>
      <p:sp>
        <p:nvSpPr>
          <p:cNvPr id="84" name="Text Box 493"/>
          <p:cNvSpPr txBox="1">
            <a:spLocks noChangeArrowheads="1"/>
          </p:cNvSpPr>
          <p:nvPr/>
        </p:nvSpPr>
        <p:spPr bwMode="auto">
          <a:xfrm>
            <a:off x="7467600" y="2360018"/>
            <a:ext cx="1295400" cy="451406"/>
          </a:xfrm>
          <a:prstGeom prst="rect">
            <a:avLst/>
          </a:prstGeom>
          <a:noFill/>
          <a:ln w="9525">
            <a:noFill/>
            <a:miter lim="800000"/>
            <a:headEnd/>
            <a:tailEnd/>
          </a:ln>
        </p:spPr>
        <p:txBody>
          <a:bodyPr wrap="square">
            <a:spAutoFit/>
          </a:bodyPr>
          <a:lstStyle/>
          <a:p>
            <a:pPr>
              <a:lnSpc>
                <a:spcPts val="700"/>
              </a:lnSpc>
            </a:pPr>
            <a:r>
              <a:rPr lang="en-US" sz="700" b="1" spc="300" dirty="0">
                <a:solidFill>
                  <a:prstClr val="black"/>
                </a:solidFill>
                <a:latin typeface="Arial" pitchFamily="34" charset="0"/>
                <a:cs typeface="Arial" pitchFamily="34" charset="0"/>
              </a:rPr>
              <a:t>New York  </a:t>
            </a:r>
            <a:r>
              <a:rPr lang="en-US" sz="700" b="1" spc="300" dirty="0" smtClean="0">
                <a:solidFill>
                  <a:prstClr val="black"/>
                </a:solidFill>
                <a:latin typeface="Arial" pitchFamily="34" charset="0"/>
                <a:cs typeface="Arial" pitchFamily="34" charset="0"/>
              </a:rPr>
              <a:t/>
            </a:r>
            <a:br>
              <a:rPr lang="en-US" sz="700" b="1" spc="300" dirty="0" smtClean="0">
                <a:solidFill>
                  <a:prstClr val="black"/>
                </a:solidFill>
                <a:latin typeface="Arial" pitchFamily="34" charset="0"/>
                <a:cs typeface="Arial" pitchFamily="34" charset="0"/>
              </a:rPr>
            </a:br>
            <a:r>
              <a:rPr lang="en-US" sz="700" b="1" spc="300" dirty="0" smtClean="0">
                <a:solidFill>
                  <a:prstClr val="black"/>
                </a:solidFill>
                <a:latin typeface="Arial" pitchFamily="34" charset="0"/>
                <a:cs typeface="Arial" pitchFamily="34" charset="0"/>
              </a:rPr>
              <a:t>La Guardia</a:t>
            </a:r>
            <a:br>
              <a:rPr lang="en-US" sz="700" b="1" spc="300" dirty="0" smtClean="0">
                <a:solidFill>
                  <a:prstClr val="black"/>
                </a:solidFill>
                <a:latin typeface="Arial" pitchFamily="34" charset="0"/>
                <a:cs typeface="Arial" pitchFamily="34" charset="0"/>
              </a:rPr>
            </a:br>
            <a:r>
              <a:rPr lang="en-US" sz="700" b="1" spc="300" dirty="0" smtClean="0">
                <a:solidFill>
                  <a:prstClr val="black"/>
                </a:solidFill>
                <a:latin typeface="Arial" pitchFamily="34" charset="0"/>
                <a:cs typeface="Arial" pitchFamily="34" charset="0"/>
              </a:rPr>
              <a:t>JFK</a:t>
            </a:r>
            <a:br>
              <a:rPr lang="en-US" sz="700" b="1" spc="300" dirty="0" smtClean="0">
                <a:solidFill>
                  <a:prstClr val="black"/>
                </a:solidFill>
                <a:latin typeface="Arial" pitchFamily="34" charset="0"/>
                <a:cs typeface="Arial" pitchFamily="34" charset="0"/>
              </a:rPr>
            </a:br>
            <a:r>
              <a:rPr lang="en-US" sz="700" b="1" spc="300" dirty="0" smtClean="0">
                <a:solidFill>
                  <a:prstClr val="black"/>
                </a:solidFill>
                <a:latin typeface="Arial" pitchFamily="34" charset="0"/>
                <a:cs typeface="Arial" pitchFamily="34" charset="0"/>
              </a:rPr>
              <a:t>Newark</a:t>
            </a:r>
            <a:endParaRPr lang="en-US" sz="700" b="1" spc="300" dirty="0">
              <a:solidFill>
                <a:prstClr val="black"/>
              </a:solidFill>
              <a:latin typeface="Arial" pitchFamily="34" charset="0"/>
              <a:cs typeface="Arial" pitchFamily="34" charset="0"/>
            </a:endParaRPr>
          </a:p>
        </p:txBody>
      </p:sp>
      <p:sp>
        <p:nvSpPr>
          <p:cNvPr id="85" name="Text Box 494"/>
          <p:cNvSpPr txBox="1">
            <a:spLocks noChangeArrowheads="1"/>
          </p:cNvSpPr>
          <p:nvPr/>
        </p:nvSpPr>
        <p:spPr bwMode="auto">
          <a:xfrm>
            <a:off x="4419600" y="2587823"/>
            <a:ext cx="1396536" cy="307777"/>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Chicago O’Hare</a:t>
            </a:r>
          </a:p>
          <a:p>
            <a:endParaRPr lang="en-US" sz="700" b="1" spc="300" dirty="0">
              <a:solidFill>
                <a:prstClr val="black"/>
              </a:solidFill>
              <a:latin typeface="Arial" pitchFamily="34" charset="0"/>
              <a:cs typeface="Arial" pitchFamily="34" charset="0"/>
            </a:endParaRPr>
          </a:p>
        </p:txBody>
      </p:sp>
      <p:sp>
        <p:nvSpPr>
          <p:cNvPr id="86" name="Text Box 495"/>
          <p:cNvSpPr txBox="1">
            <a:spLocks noChangeArrowheads="1"/>
          </p:cNvSpPr>
          <p:nvPr/>
        </p:nvSpPr>
        <p:spPr bwMode="auto">
          <a:xfrm>
            <a:off x="3797543" y="3962400"/>
            <a:ext cx="926857" cy="307777"/>
          </a:xfrm>
          <a:prstGeom prst="rect">
            <a:avLst/>
          </a:prstGeom>
          <a:noFill/>
          <a:ln w="9525">
            <a:noFill/>
            <a:miter lim="800000"/>
            <a:headEnd/>
            <a:tailEnd/>
          </a:ln>
        </p:spPr>
        <p:txBody>
          <a:bodyPr wrap="none">
            <a:spAutoFit/>
          </a:bodyPr>
          <a:lstStyle/>
          <a:p>
            <a:pPr algn="r"/>
            <a:r>
              <a:rPr lang="en-US" sz="700" b="1" spc="300" dirty="0" smtClean="0">
                <a:solidFill>
                  <a:prstClr val="black"/>
                </a:solidFill>
                <a:latin typeface="Arial" pitchFamily="34" charset="0"/>
                <a:cs typeface="Arial" pitchFamily="34" charset="0"/>
              </a:rPr>
              <a:t>Dallas/</a:t>
            </a:r>
            <a:br>
              <a:rPr lang="en-US" sz="700" b="1" spc="300" dirty="0" smtClean="0">
                <a:solidFill>
                  <a:prstClr val="black"/>
                </a:solidFill>
                <a:latin typeface="Arial" pitchFamily="34" charset="0"/>
                <a:cs typeface="Arial" pitchFamily="34" charset="0"/>
              </a:rPr>
            </a:br>
            <a:r>
              <a:rPr lang="en-US" sz="700" b="1" spc="300" dirty="0" smtClean="0">
                <a:solidFill>
                  <a:prstClr val="black"/>
                </a:solidFill>
                <a:latin typeface="Arial" pitchFamily="34" charset="0"/>
                <a:cs typeface="Arial" pitchFamily="34" charset="0"/>
              </a:rPr>
              <a:t>Ft</a:t>
            </a:r>
            <a:r>
              <a:rPr lang="en-US" sz="700" b="1" spc="300" dirty="0">
                <a:solidFill>
                  <a:prstClr val="black"/>
                </a:solidFill>
                <a:latin typeface="Arial" pitchFamily="34" charset="0"/>
                <a:cs typeface="Arial" pitchFamily="34" charset="0"/>
              </a:rPr>
              <a:t>. Worth</a:t>
            </a:r>
          </a:p>
        </p:txBody>
      </p:sp>
      <p:sp>
        <p:nvSpPr>
          <p:cNvPr id="87" name="Text Box 496"/>
          <p:cNvSpPr txBox="1">
            <a:spLocks noChangeArrowheads="1"/>
          </p:cNvSpPr>
          <p:nvPr/>
        </p:nvSpPr>
        <p:spPr bwMode="auto">
          <a:xfrm>
            <a:off x="3260881" y="4419600"/>
            <a:ext cx="1920719" cy="307777"/>
          </a:xfrm>
          <a:prstGeom prst="rect">
            <a:avLst/>
          </a:prstGeom>
          <a:noFill/>
          <a:ln w="9525">
            <a:noFill/>
            <a:miter lim="800000"/>
            <a:headEnd/>
            <a:tailEnd/>
          </a:ln>
        </p:spPr>
        <p:txBody>
          <a:bodyPr wrap="none">
            <a:spAutoFit/>
          </a:bodyPr>
          <a:lstStyle/>
          <a:p>
            <a:pPr algn="r"/>
            <a:r>
              <a:rPr lang="en-US" sz="700" b="1" spc="300" dirty="0">
                <a:solidFill>
                  <a:prstClr val="black"/>
                </a:solidFill>
                <a:latin typeface="Arial" pitchFamily="34" charset="0"/>
                <a:cs typeface="Arial" pitchFamily="34" charset="0"/>
              </a:rPr>
              <a:t>Houston International</a:t>
            </a:r>
          </a:p>
          <a:p>
            <a:pPr algn="r"/>
            <a:r>
              <a:rPr lang="en-US" sz="700" b="1" spc="300" dirty="0">
                <a:solidFill>
                  <a:prstClr val="black"/>
                </a:solidFill>
                <a:latin typeface="Arial" pitchFamily="34" charset="0"/>
                <a:cs typeface="Arial" pitchFamily="34" charset="0"/>
              </a:rPr>
              <a:t>Houston Hobby</a:t>
            </a:r>
          </a:p>
        </p:txBody>
      </p:sp>
      <p:sp>
        <p:nvSpPr>
          <p:cNvPr id="89" name="Oval 500"/>
          <p:cNvSpPr>
            <a:spLocks noChangeArrowheads="1"/>
          </p:cNvSpPr>
          <p:nvPr/>
        </p:nvSpPr>
        <p:spPr bwMode="auto">
          <a:xfrm>
            <a:off x="4648200" y="48006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0" name="Oval 501"/>
          <p:cNvSpPr>
            <a:spLocks noChangeArrowheads="1"/>
          </p:cNvSpPr>
          <p:nvPr/>
        </p:nvSpPr>
        <p:spPr bwMode="auto">
          <a:xfrm>
            <a:off x="4572000" y="41910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1" name="Oval 502"/>
          <p:cNvSpPr>
            <a:spLocks noChangeArrowheads="1"/>
          </p:cNvSpPr>
          <p:nvPr/>
        </p:nvSpPr>
        <p:spPr bwMode="auto">
          <a:xfrm>
            <a:off x="6629400" y="48768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2" name="Oval 503"/>
          <p:cNvSpPr>
            <a:spLocks noChangeArrowheads="1"/>
          </p:cNvSpPr>
          <p:nvPr/>
        </p:nvSpPr>
        <p:spPr bwMode="auto">
          <a:xfrm>
            <a:off x="6934200" y="52578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3" name="Oval 504"/>
          <p:cNvSpPr>
            <a:spLocks noChangeArrowheads="1"/>
          </p:cNvSpPr>
          <p:nvPr/>
        </p:nvSpPr>
        <p:spPr bwMode="auto">
          <a:xfrm>
            <a:off x="7010400" y="51054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4" name="Oval 505"/>
          <p:cNvSpPr>
            <a:spLocks noChangeArrowheads="1"/>
          </p:cNvSpPr>
          <p:nvPr/>
        </p:nvSpPr>
        <p:spPr bwMode="auto">
          <a:xfrm>
            <a:off x="5867400" y="3962400"/>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5" name="Oval 506"/>
          <p:cNvSpPr>
            <a:spLocks noChangeArrowheads="1"/>
          </p:cNvSpPr>
          <p:nvPr/>
        </p:nvSpPr>
        <p:spPr bwMode="auto">
          <a:xfrm>
            <a:off x="6172200" y="3810000"/>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6" name="Oval 507"/>
          <p:cNvSpPr>
            <a:spLocks noChangeArrowheads="1"/>
          </p:cNvSpPr>
          <p:nvPr/>
        </p:nvSpPr>
        <p:spPr bwMode="auto">
          <a:xfrm>
            <a:off x="6629400" y="35814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7" name="Oval 508"/>
          <p:cNvSpPr>
            <a:spLocks noChangeArrowheads="1"/>
          </p:cNvSpPr>
          <p:nvPr/>
        </p:nvSpPr>
        <p:spPr bwMode="auto">
          <a:xfrm>
            <a:off x="5638800" y="35052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8" name="Oval 509"/>
          <p:cNvSpPr>
            <a:spLocks noChangeArrowheads="1"/>
          </p:cNvSpPr>
          <p:nvPr/>
        </p:nvSpPr>
        <p:spPr bwMode="auto">
          <a:xfrm>
            <a:off x="5410200" y="36576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99" name="Oval 510"/>
          <p:cNvSpPr>
            <a:spLocks noChangeArrowheads="1"/>
          </p:cNvSpPr>
          <p:nvPr/>
        </p:nvSpPr>
        <p:spPr bwMode="auto">
          <a:xfrm>
            <a:off x="7086600" y="27432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0" name="Oval 511"/>
          <p:cNvSpPr>
            <a:spLocks noChangeArrowheads="1"/>
          </p:cNvSpPr>
          <p:nvPr/>
        </p:nvSpPr>
        <p:spPr bwMode="auto">
          <a:xfrm>
            <a:off x="7086600" y="2819400"/>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1" name="Oval 512"/>
          <p:cNvSpPr>
            <a:spLocks noChangeArrowheads="1"/>
          </p:cNvSpPr>
          <p:nvPr/>
        </p:nvSpPr>
        <p:spPr bwMode="auto">
          <a:xfrm>
            <a:off x="5562600" y="25146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2" name="Oval 513"/>
          <p:cNvSpPr>
            <a:spLocks noChangeArrowheads="1"/>
          </p:cNvSpPr>
          <p:nvPr/>
        </p:nvSpPr>
        <p:spPr bwMode="auto">
          <a:xfrm>
            <a:off x="7391400" y="2438400"/>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3" name="Oval 515"/>
          <p:cNvSpPr>
            <a:spLocks noChangeArrowheads="1"/>
          </p:cNvSpPr>
          <p:nvPr/>
        </p:nvSpPr>
        <p:spPr bwMode="auto">
          <a:xfrm>
            <a:off x="6096000" y="29718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4" name="Oval 516"/>
          <p:cNvSpPr>
            <a:spLocks noChangeArrowheads="1"/>
          </p:cNvSpPr>
          <p:nvPr/>
        </p:nvSpPr>
        <p:spPr bwMode="auto">
          <a:xfrm>
            <a:off x="7620000" y="20574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5" name="Oval 518"/>
          <p:cNvSpPr>
            <a:spLocks noChangeArrowheads="1"/>
          </p:cNvSpPr>
          <p:nvPr/>
        </p:nvSpPr>
        <p:spPr bwMode="auto">
          <a:xfrm>
            <a:off x="4724400" y="47244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6" name="Oval 520"/>
          <p:cNvSpPr>
            <a:spLocks noChangeArrowheads="1"/>
          </p:cNvSpPr>
          <p:nvPr/>
        </p:nvSpPr>
        <p:spPr bwMode="auto">
          <a:xfrm>
            <a:off x="4800600" y="2058940"/>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7" name="Oval 523"/>
          <p:cNvSpPr>
            <a:spLocks noChangeArrowheads="1"/>
          </p:cNvSpPr>
          <p:nvPr/>
        </p:nvSpPr>
        <p:spPr bwMode="auto">
          <a:xfrm>
            <a:off x="7010400" y="28194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8" name="Oval 526"/>
          <p:cNvSpPr>
            <a:spLocks noChangeArrowheads="1"/>
          </p:cNvSpPr>
          <p:nvPr/>
        </p:nvSpPr>
        <p:spPr bwMode="auto">
          <a:xfrm>
            <a:off x="7162800" y="31242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09" name="Text Box 527"/>
          <p:cNvSpPr txBox="1">
            <a:spLocks noChangeArrowheads="1"/>
          </p:cNvSpPr>
          <p:nvPr/>
        </p:nvSpPr>
        <p:spPr bwMode="auto">
          <a:xfrm>
            <a:off x="7239000" y="3124200"/>
            <a:ext cx="838200" cy="200055"/>
          </a:xfrm>
          <a:prstGeom prst="rect">
            <a:avLst/>
          </a:prstGeom>
          <a:noFill/>
          <a:ln w="9525">
            <a:noFill/>
            <a:miter lim="800000"/>
            <a:headEnd/>
            <a:tailEnd/>
          </a:ln>
        </p:spPr>
        <p:txBody>
          <a:bodyPr wrap="square">
            <a:spAutoFit/>
          </a:bodyPr>
          <a:lstStyle/>
          <a:p>
            <a:pPr>
              <a:spcBef>
                <a:spcPct val="50000"/>
              </a:spcBef>
            </a:pPr>
            <a:r>
              <a:rPr lang="en-US" sz="700" b="1" spc="300" dirty="0">
                <a:solidFill>
                  <a:prstClr val="black"/>
                </a:solidFill>
                <a:latin typeface="Arial" pitchFamily="34" charset="0"/>
                <a:cs typeface="Arial" pitchFamily="34" charset="0"/>
              </a:rPr>
              <a:t>Norfolk</a:t>
            </a:r>
          </a:p>
        </p:txBody>
      </p:sp>
      <p:sp>
        <p:nvSpPr>
          <p:cNvPr id="110" name="Oval 528"/>
          <p:cNvSpPr>
            <a:spLocks noChangeArrowheads="1"/>
          </p:cNvSpPr>
          <p:nvPr/>
        </p:nvSpPr>
        <p:spPr bwMode="auto">
          <a:xfrm>
            <a:off x="7086600" y="2590823"/>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11" name="Text Box 529"/>
          <p:cNvSpPr txBox="1">
            <a:spLocks noChangeArrowheads="1"/>
          </p:cNvSpPr>
          <p:nvPr/>
        </p:nvSpPr>
        <p:spPr bwMode="auto">
          <a:xfrm>
            <a:off x="6040438" y="2590800"/>
            <a:ext cx="1198562" cy="200055"/>
          </a:xfrm>
          <a:prstGeom prst="rect">
            <a:avLst/>
          </a:prstGeom>
          <a:noFill/>
          <a:ln w="9525">
            <a:noFill/>
            <a:miter lim="800000"/>
            <a:headEnd/>
            <a:tailEnd/>
          </a:ln>
        </p:spPr>
        <p:txBody>
          <a:bodyPr wrap="square">
            <a:spAutoFit/>
          </a:bodyPr>
          <a:lstStyle/>
          <a:p>
            <a:pPr>
              <a:spcBef>
                <a:spcPct val="50000"/>
              </a:spcBef>
            </a:pPr>
            <a:r>
              <a:rPr lang="en-US" sz="700" b="1" spc="300" dirty="0">
                <a:solidFill>
                  <a:prstClr val="black"/>
                </a:solidFill>
                <a:latin typeface="Arial" pitchFamily="34" charset="0"/>
                <a:cs typeface="Arial" pitchFamily="34" charset="0"/>
              </a:rPr>
              <a:t>Philadelphia</a:t>
            </a:r>
          </a:p>
        </p:txBody>
      </p:sp>
      <p:sp>
        <p:nvSpPr>
          <p:cNvPr id="112" name="Rectangle 548"/>
          <p:cNvSpPr>
            <a:spLocks noChangeArrowheads="1"/>
          </p:cNvSpPr>
          <p:nvPr/>
        </p:nvSpPr>
        <p:spPr bwMode="auto">
          <a:xfrm>
            <a:off x="1676400" y="3228945"/>
            <a:ext cx="973343"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Las Vegas</a:t>
            </a:r>
          </a:p>
        </p:txBody>
      </p:sp>
      <p:sp>
        <p:nvSpPr>
          <p:cNvPr id="113" name="Oval 550"/>
          <p:cNvSpPr>
            <a:spLocks noChangeArrowheads="1"/>
          </p:cNvSpPr>
          <p:nvPr/>
        </p:nvSpPr>
        <p:spPr bwMode="auto">
          <a:xfrm>
            <a:off x="2057400" y="3429023"/>
            <a:ext cx="152400" cy="152377"/>
          </a:xfrm>
          <a:prstGeom prst="ellipse">
            <a:avLst/>
          </a:prstGeom>
          <a:solidFill>
            <a:srgbClr val="FFC000"/>
          </a:solidFill>
          <a:ln w="9525">
            <a:solidFill>
              <a:schemeClr val="bg1"/>
            </a:solidFill>
            <a:round/>
            <a:headEnd/>
            <a:tailEnd/>
          </a:ln>
        </p:spPr>
        <p:txBody>
          <a:bodyPr wrap="none" anchor="ctr"/>
          <a:lstStyle/>
          <a:p>
            <a:endParaRPr lang="en-US" sz="1600" spc="300" dirty="0">
              <a:solidFill>
                <a:prstClr val="black"/>
              </a:solidFill>
              <a:latin typeface="Arial" pitchFamily="34" charset="0"/>
              <a:cs typeface="Arial" pitchFamily="34" charset="0"/>
            </a:endParaRPr>
          </a:p>
        </p:txBody>
      </p:sp>
      <p:sp>
        <p:nvSpPr>
          <p:cNvPr id="114" name="Text Box 244"/>
          <p:cNvSpPr txBox="1">
            <a:spLocks noChangeArrowheads="1"/>
          </p:cNvSpPr>
          <p:nvPr/>
        </p:nvSpPr>
        <p:spPr bwMode="auto">
          <a:xfrm>
            <a:off x="3167734" y="2743200"/>
            <a:ext cx="718466"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Denver</a:t>
            </a:r>
          </a:p>
        </p:txBody>
      </p:sp>
      <p:sp>
        <p:nvSpPr>
          <p:cNvPr id="115" name="Oval 550"/>
          <p:cNvSpPr>
            <a:spLocks noChangeArrowheads="1"/>
          </p:cNvSpPr>
          <p:nvPr/>
        </p:nvSpPr>
        <p:spPr bwMode="auto">
          <a:xfrm>
            <a:off x="3429000" y="2895600"/>
            <a:ext cx="152400" cy="152377"/>
          </a:xfrm>
          <a:prstGeom prst="ellipse">
            <a:avLst/>
          </a:prstGeom>
          <a:solidFill>
            <a:srgbClr val="FFC000"/>
          </a:solidFill>
          <a:ln w="9525">
            <a:solidFill>
              <a:schemeClr val="bg1"/>
            </a:solidFill>
            <a:round/>
            <a:headEnd/>
            <a:tailEnd/>
          </a:ln>
        </p:spPr>
        <p:txBody>
          <a:bodyPr wrap="none" anchor="ctr"/>
          <a:lstStyle/>
          <a:p>
            <a:endParaRPr lang="en-US" sz="1600" b="1" spc="300" dirty="0">
              <a:solidFill>
                <a:prstClr val="black"/>
              </a:solidFill>
              <a:latin typeface="Arial" pitchFamily="34" charset="0"/>
              <a:cs typeface="Arial" pitchFamily="34" charset="0"/>
            </a:endParaRPr>
          </a:p>
        </p:txBody>
      </p:sp>
      <p:sp>
        <p:nvSpPr>
          <p:cNvPr id="116" name="Text Box 483"/>
          <p:cNvSpPr txBox="1">
            <a:spLocks noChangeArrowheads="1"/>
          </p:cNvSpPr>
          <p:nvPr/>
        </p:nvSpPr>
        <p:spPr bwMode="auto">
          <a:xfrm>
            <a:off x="7696200" y="5819745"/>
            <a:ext cx="889987" cy="200055"/>
          </a:xfrm>
          <a:prstGeom prst="rect">
            <a:avLst/>
          </a:prstGeom>
          <a:noFill/>
          <a:ln w="9525">
            <a:noFill/>
            <a:miter lim="800000"/>
            <a:headEnd/>
            <a:tailEnd/>
          </a:ln>
        </p:spPr>
        <p:txBody>
          <a:bodyPr wrap="none">
            <a:spAutoFit/>
          </a:bodyPr>
          <a:lstStyle/>
          <a:p>
            <a:r>
              <a:rPr lang="en-US" sz="700" b="1" spc="300" dirty="0">
                <a:solidFill>
                  <a:prstClr val="black"/>
                </a:solidFill>
                <a:latin typeface="Arial" pitchFamily="34" charset="0"/>
                <a:cs typeface="Arial" pitchFamily="34" charset="0"/>
              </a:rPr>
              <a:t>San Juan</a:t>
            </a:r>
          </a:p>
        </p:txBody>
      </p:sp>
      <p:sp>
        <p:nvSpPr>
          <p:cNvPr id="117" name="Oval 503"/>
          <p:cNvSpPr>
            <a:spLocks noChangeArrowheads="1"/>
          </p:cNvSpPr>
          <p:nvPr/>
        </p:nvSpPr>
        <p:spPr bwMode="auto">
          <a:xfrm>
            <a:off x="7620000" y="5943600"/>
            <a:ext cx="152400" cy="152377"/>
          </a:xfrm>
          <a:prstGeom prst="ellipse">
            <a:avLst/>
          </a:prstGeom>
          <a:solidFill>
            <a:srgbClr val="FFC000"/>
          </a:solidFill>
          <a:ln w="9525">
            <a:noFill/>
            <a:round/>
            <a:headEnd/>
            <a:tailEnd/>
          </a:ln>
        </p:spPr>
        <p:txBody>
          <a:bodyPr wrap="none" anchor="ctr"/>
          <a:lstStyle/>
          <a:p>
            <a:endParaRPr lang="en-US" sz="1600" b="1" spc="300" dirty="0">
              <a:solidFill>
                <a:prstClr val="black"/>
              </a:solidFill>
              <a:effectLst>
                <a:outerShdw dist="25400" dir="9600000" algn="ctr" rotWithShape="0">
                  <a:prstClr val="white"/>
                </a:outerShdw>
              </a:effectLst>
              <a:latin typeface="Arial" pitchFamily="34" charset="0"/>
              <a:cs typeface="Arial" pitchFamily="34" charset="0"/>
            </a:endParaRPr>
          </a:p>
        </p:txBody>
      </p:sp>
      <p:sp>
        <p:nvSpPr>
          <p:cNvPr id="118" name="Text Box 483"/>
          <p:cNvSpPr txBox="1">
            <a:spLocks noChangeArrowheads="1"/>
          </p:cNvSpPr>
          <p:nvPr/>
        </p:nvSpPr>
        <p:spPr bwMode="auto">
          <a:xfrm>
            <a:off x="6705600" y="4417368"/>
            <a:ext cx="1646605" cy="230832"/>
          </a:xfrm>
          <a:prstGeom prst="rect">
            <a:avLst/>
          </a:prstGeom>
          <a:noFill/>
          <a:ln w="9525">
            <a:noFill/>
            <a:miter lim="800000"/>
            <a:headEnd/>
            <a:tailEnd/>
          </a:ln>
        </p:spPr>
        <p:txBody>
          <a:bodyPr wrap="none">
            <a:spAutoFit/>
          </a:bodyPr>
          <a:lstStyle/>
          <a:p>
            <a:r>
              <a:rPr lang="en-US" sz="900" b="1" spc="300" dirty="0" smtClean="0">
                <a:solidFill>
                  <a:srgbClr val="005288"/>
                </a:solidFill>
                <a:latin typeface="Arial Black" pitchFamily="34" charset="0"/>
                <a:cs typeface="Arial" pitchFamily="34" charset="0"/>
              </a:rPr>
              <a:t>JACKSONVILLE</a:t>
            </a:r>
            <a:endParaRPr lang="en-US" sz="900" b="1" spc="300" dirty="0">
              <a:solidFill>
                <a:srgbClr val="005288"/>
              </a:solidFill>
              <a:latin typeface="Arial Black" pitchFamily="34" charset="0"/>
              <a:cs typeface="Arial" pitchFamily="34" charset="0"/>
            </a:endParaRPr>
          </a:p>
        </p:txBody>
      </p:sp>
      <p:pic>
        <p:nvPicPr>
          <p:cNvPr id="120" name="Picture 119" descr="Pin.png"/>
          <p:cNvPicPr>
            <a:picLocks noChangeAspect="1"/>
          </p:cNvPicPr>
          <p:nvPr/>
        </p:nvPicPr>
        <p:blipFill>
          <a:blip r:embed="rId3" cstate="print"/>
          <a:stretch>
            <a:fillRect/>
          </a:stretch>
        </p:blipFill>
        <p:spPr>
          <a:xfrm>
            <a:off x="6610350" y="4419600"/>
            <a:ext cx="400050" cy="304800"/>
          </a:xfrm>
          <a:prstGeom prst="rect">
            <a:avLst/>
          </a:prstGeom>
        </p:spPr>
      </p:pic>
      <p:sp>
        <p:nvSpPr>
          <p:cNvPr id="58" name="TextBox 57"/>
          <p:cNvSpPr txBox="1"/>
          <p:nvPr/>
        </p:nvSpPr>
        <p:spPr>
          <a:xfrm>
            <a:off x="0" y="6477000"/>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21</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52400"/>
            <a:ext cx="9144000" cy="914400"/>
          </a:xfrm>
        </p:spPr>
        <p:txBody>
          <a:bodyPr>
            <a:normAutofit/>
          </a:bodyPr>
          <a:lstStyle/>
          <a:p>
            <a:r>
              <a:rPr lang="en-US" dirty="0" smtClean="0"/>
              <a:t>DETAILS:  </a:t>
            </a:r>
            <a:br>
              <a:rPr lang="en-US" dirty="0" smtClean="0"/>
            </a:br>
            <a:r>
              <a:rPr lang="en-US" sz="2000" i="1" spc="300" dirty="0" smtClean="0">
                <a:solidFill>
                  <a:srgbClr val="008A5E"/>
                </a:solidFill>
                <a:latin typeface="Arial  "/>
              </a:rPr>
              <a:t>TAKING A LOOK</a:t>
            </a:r>
            <a:endParaRPr lang="en-US" sz="3200" i="1" spc="300" dirty="0">
              <a:solidFill>
                <a:srgbClr val="008A5E"/>
              </a:solidFill>
              <a:latin typeface="Arial  "/>
            </a:endParaRPr>
          </a:p>
        </p:txBody>
      </p:sp>
      <p:sp>
        <p:nvSpPr>
          <p:cNvPr id="5" name="Content Placeholder 4"/>
          <p:cNvSpPr>
            <a:spLocks noGrp="1"/>
          </p:cNvSpPr>
          <p:nvPr>
            <p:ph idx="1"/>
          </p:nvPr>
        </p:nvSpPr>
        <p:spPr>
          <a:xfrm>
            <a:off x="304800" y="914400"/>
            <a:ext cx="8839200" cy="5257800"/>
          </a:xfrm>
        </p:spPr>
        <p:txBody>
          <a:bodyPr>
            <a:noAutofit/>
          </a:bodyPr>
          <a:lstStyle/>
          <a:p>
            <a:pPr marL="0" indent="0">
              <a:lnSpc>
                <a:spcPts val="2500"/>
              </a:lnSpc>
            </a:pPr>
            <a:r>
              <a:rPr lang="en-US" sz="1400" b="0" spc="0" dirty="0" smtClean="0"/>
              <a:t>When one thinks of Florida the first thought that comes to mind is “Miami and the Mouse” but Florida can actually be broken into a number of different personalities when regions are separated. </a:t>
            </a:r>
          </a:p>
          <a:p>
            <a:pPr marL="0" indent="0">
              <a:lnSpc>
                <a:spcPts val="2500"/>
              </a:lnSpc>
            </a:pPr>
            <a:r>
              <a:rPr lang="en-US" sz="1400" b="0" spc="0" dirty="0" smtClean="0"/>
              <a:t>Northeast Florida has the largest manufacturing base in the state.  It has a much lower retirement population then most associate with Florida and a younger work force..  With Jacksonville’s port becoming a major gateway to America’s southeast and central regions it is attracting international and domestic companies such as SAFT, the French lithium ion battery manufacturer, 2G-Cenergy, one of Germany’s leading manufacturer of large mobile generation equipment using bio-gas, and Pilot Pen of Japan who located their manufacturing and U.S. corporate headquarters to Jacksonville. </a:t>
            </a:r>
          </a:p>
          <a:p>
            <a:pPr marL="0" indent="0">
              <a:lnSpc>
                <a:spcPts val="2500"/>
              </a:lnSpc>
            </a:pPr>
            <a:r>
              <a:rPr lang="en-US" sz="1400" b="0" spc="0" dirty="0" smtClean="0"/>
              <a:t>Jacksonville’s strategic location as one of the country’s top logistics and distribution centers provides manufacturers with ability to bring in raw materials and ship their finished products to customers in a cost effective and time sensitive manner.  Jacksonville is at the cross road of three of the nations major railroads, CSX,  Norfolk Southern, and Florida East Coast can have cargo in Chicago and Detroit in less then 45 hours and Miami in 10 hours. Access to I-95, I-10, and I-75 provides 8 hour truck delivery times to the entire southeast and overnight delivery to everything east of the Mississippi.</a:t>
            </a:r>
          </a:p>
          <a:p>
            <a:pPr marL="0" indent="0">
              <a:lnSpc>
                <a:spcPts val="2500"/>
              </a:lnSpc>
              <a:buNone/>
            </a:pPr>
            <a:r>
              <a:rPr lang="en-US" sz="1400" b="0" spc="0" dirty="0" smtClean="0"/>
              <a:t>.</a:t>
            </a:r>
          </a:p>
          <a:p>
            <a:pPr marL="0" indent="0">
              <a:buNone/>
            </a:pPr>
            <a:endParaRPr lang="en-US" sz="1100" b="0" spc="0" dirty="0" smtClean="0"/>
          </a:p>
          <a:p>
            <a:pPr marL="0" indent="0">
              <a:buNone/>
            </a:pPr>
            <a:endParaRPr lang="en-US" sz="1200" b="0" spc="0" dirty="0"/>
          </a:p>
        </p:txBody>
      </p:sp>
      <p:sp>
        <p:nvSpPr>
          <p:cNvPr id="8" name="TextBox 7"/>
          <p:cNvSpPr txBox="1"/>
          <p:nvPr/>
        </p:nvSpPr>
        <p:spPr>
          <a:xfrm>
            <a:off x="0" y="6488668"/>
            <a:ext cx="4572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4</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JAXPORT &amp; PORT OF FERNANDINA </a:t>
            </a:r>
            <a:br>
              <a:rPr lang="en-US" dirty="0" smtClean="0"/>
            </a:br>
            <a:r>
              <a:rPr lang="en-US" dirty="0" smtClean="0"/>
              <a:t>MARINE OPERATIONS</a:t>
            </a:r>
            <a:endParaRPr lang="en-US" dirty="0"/>
          </a:p>
        </p:txBody>
      </p:sp>
      <p:sp>
        <p:nvSpPr>
          <p:cNvPr id="3" name="Content Placeholder 2"/>
          <p:cNvSpPr>
            <a:spLocks noGrp="1"/>
          </p:cNvSpPr>
          <p:nvPr>
            <p:ph idx="1"/>
          </p:nvPr>
        </p:nvSpPr>
        <p:spPr>
          <a:xfrm>
            <a:off x="0" y="1828800"/>
            <a:ext cx="4114800" cy="3733799"/>
          </a:xfrm>
        </p:spPr>
        <p:txBody>
          <a:bodyPr/>
          <a:lstStyle/>
          <a:p>
            <a:pPr marL="231775" indent="-231775">
              <a:spcAft>
                <a:spcPts val="2000"/>
              </a:spcAft>
              <a:buFont typeface="Wingdings" pitchFamily="2" charset="2"/>
              <a:buChar char="§"/>
            </a:pPr>
            <a:r>
              <a:rPr lang="en-US" sz="1800" b="1" spc="300" dirty="0" smtClean="0">
                <a:solidFill>
                  <a:srgbClr val="0069AA"/>
                </a:solidFill>
              </a:rPr>
              <a:t>Shipping Lines to Asia, Europe, South America &amp; the Caribbean</a:t>
            </a:r>
          </a:p>
          <a:p>
            <a:pPr marL="231775" indent="-231775">
              <a:spcAft>
                <a:spcPts val="2000"/>
              </a:spcAft>
              <a:buFont typeface="Wingdings" pitchFamily="2" charset="2"/>
              <a:buChar char="§"/>
            </a:pPr>
            <a:r>
              <a:rPr lang="en-US" sz="1800" b="1" spc="300" dirty="0" smtClean="0">
                <a:solidFill>
                  <a:srgbClr val="0069AA"/>
                </a:solidFill>
              </a:rPr>
              <a:t>#2 Automobile Processing Port in U.S. </a:t>
            </a:r>
          </a:p>
          <a:p>
            <a:pPr marL="231775" indent="-231775">
              <a:spcAft>
                <a:spcPts val="2000"/>
              </a:spcAft>
              <a:buFont typeface="Wingdings" pitchFamily="2" charset="2"/>
              <a:buChar char="§"/>
            </a:pPr>
            <a:r>
              <a:rPr lang="en-US" sz="1800" b="1" spc="300" dirty="0" smtClean="0">
                <a:solidFill>
                  <a:srgbClr val="0069AA"/>
                </a:solidFill>
              </a:rPr>
              <a:t>2 Natural Deep Water Ports</a:t>
            </a:r>
          </a:p>
          <a:p>
            <a:pPr marL="231775" indent="-231775">
              <a:spcAft>
                <a:spcPts val="2000"/>
              </a:spcAft>
              <a:buFont typeface="Wingdings" pitchFamily="2" charset="2"/>
              <a:buChar char="§"/>
            </a:pPr>
            <a:r>
              <a:rPr lang="en-US" sz="1800" b="1" spc="300" dirty="0" smtClean="0">
                <a:solidFill>
                  <a:srgbClr val="0069AA"/>
                </a:solidFill>
              </a:rPr>
              <a:t>4 Maritime Terminals with Expansion Potential</a:t>
            </a:r>
          </a:p>
          <a:p>
            <a:pPr>
              <a:spcAft>
                <a:spcPts val="2000"/>
              </a:spcAft>
              <a:buFont typeface="Wingdings" pitchFamily="2" charset="2"/>
              <a:buChar char="§"/>
            </a:pPr>
            <a:endParaRPr lang="en-US" sz="2000" dirty="0"/>
          </a:p>
        </p:txBody>
      </p:sp>
      <p:pic>
        <p:nvPicPr>
          <p:cNvPr id="5" name="Picture 4" descr="20419-DSC_5131 (9 8 110 cd-small.jpg"/>
          <p:cNvPicPr>
            <a:picLocks noChangeAspect="1"/>
          </p:cNvPicPr>
          <p:nvPr/>
        </p:nvPicPr>
        <p:blipFill>
          <a:blip r:embed="rId2" cstate="print"/>
          <a:stretch>
            <a:fillRect/>
          </a:stretch>
        </p:blipFill>
        <p:spPr>
          <a:xfrm>
            <a:off x="4267200" y="2209800"/>
            <a:ext cx="4617720" cy="3200400"/>
          </a:xfrm>
          <a:prstGeom prst="rect">
            <a:avLst/>
          </a:prstGeom>
        </p:spPr>
      </p:pic>
      <p:sp>
        <p:nvSpPr>
          <p:cNvPr id="9" name="TextBox 8"/>
          <p:cNvSpPr txBox="1"/>
          <p:nvPr/>
        </p:nvSpPr>
        <p:spPr>
          <a:xfrm>
            <a:off x="4343400" y="1905000"/>
            <a:ext cx="3200400" cy="276999"/>
          </a:xfrm>
          <a:prstGeom prst="rect">
            <a:avLst/>
          </a:prstGeom>
          <a:noFill/>
        </p:spPr>
        <p:txBody>
          <a:bodyPr wrap="square" rtlCol="0">
            <a:spAutoFit/>
          </a:bodyPr>
          <a:lstStyle/>
          <a:p>
            <a:r>
              <a:rPr lang="en-US" sz="1200" spc="300" dirty="0" smtClean="0">
                <a:solidFill>
                  <a:schemeClr val="bg1"/>
                </a:solidFill>
                <a:latin typeface="Arial" pitchFamily="34" charset="0"/>
                <a:cs typeface="Arial" pitchFamily="34" charset="0"/>
              </a:rPr>
              <a:t>Blount Island Terminal</a:t>
            </a:r>
            <a:endParaRPr lang="en-US" sz="1200" spc="300" dirty="0">
              <a:solidFill>
                <a:schemeClr val="bg1"/>
              </a:solidFill>
              <a:latin typeface="Arial" pitchFamily="34" charset="0"/>
              <a:cs typeface="Arial" pitchFamily="34" charset="0"/>
            </a:endParaRPr>
          </a:p>
        </p:txBody>
      </p:sp>
      <p:sp>
        <p:nvSpPr>
          <p:cNvPr id="6" name="TextBox 5"/>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22</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CATASTROPHIC RISK</a:t>
            </a:r>
            <a:endParaRPr lang="en-US" dirty="0"/>
          </a:p>
        </p:txBody>
      </p:sp>
      <p:pic>
        <p:nvPicPr>
          <p:cNvPr id="4" name="Picture 3" descr="CatMapUS_8inch"/>
          <p:cNvPicPr>
            <a:picLocks noChangeAspect="1" noChangeArrowheads="1"/>
          </p:cNvPicPr>
          <p:nvPr/>
        </p:nvPicPr>
        <p:blipFill>
          <a:blip r:embed="rId2" cstate="print"/>
          <a:srcRect/>
          <a:stretch>
            <a:fillRect/>
          </a:stretch>
        </p:blipFill>
        <p:spPr bwMode="auto">
          <a:xfrm>
            <a:off x="1219200" y="1476706"/>
            <a:ext cx="6781800" cy="4162094"/>
          </a:xfrm>
          <a:prstGeom prst="rect">
            <a:avLst/>
          </a:prstGeom>
          <a:noFill/>
          <a:ln w="9525">
            <a:noFill/>
            <a:miter lim="800000"/>
            <a:headEnd/>
            <a:tailEnd/>
          </a:ln>
        </p:spPr>
      </p:pic>
      <p:sp>
        <p:nvSpPr>
          <p:cNvPr id="6" name="TextBox 5"/>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23</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Recurvature-States.png"/>
          <p:cNvPicPr>
            <a:picLocks noChangeAspect="1"/>
          </p:cNvPicPr>
          <p:nvPr/>
        </p:nvPicPr>
        <p:blipFill>
          <a:blip r:embed="rId2" cstate="print"/>
          <a:srcRect l="28704" t="48765" r="16667" b="15432"/>
          <a:stretch>
            <a:fillRect/>
          </a:stretch>
        </p:blipFill>
        <p:spPr>
          <a:xfrm>
            <a:off x="685800" y="2286000"/>
            <a:ext cx="6976242" cy="3429000"/>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smtClean="0"/>
              <a:t>FLORIDA’S FIRST 	COAST PROTECTED LOCATION</a:t>
            </a:r>
            <a:endParaRPr lang="en-US" dirty="0"/>
          </a:p>
        </p:txBody>
      </p:sp>
      <p:sp>
        <p:nvSpPr>
          <p:cNvPr id="3" name="Content Placeholder 2"/>
          <p:cNvSpPr>
            <a:spLocks noGrp="1"/>
          </p:cNvSpPr>
          <p:nvPr>
            <p:ph idx="1"/>
          </p:nvPr>
        </p:nvSpPr>
        <p:spPr>
          <a:xfrm>
            <a:off x="0" y="1447800"/>
            <a:ext cx="2743200" cy="1219200"/>
          </a:xfrm>
        </p:spPr>
        <p:txBody>
          <a:bodyPr>
            <a:normAutofit/>
          </a:bodyPr>
          <a:lstStyle/>
          <a:p>
            <a:pPr marL="182880" indent="-182880">
              <a:spcAft>
                <a:spcPts val="3200"/>
              </a:spcAft>
              <a:buFont typeface="Wingdings" pitchFamily="2" charset="2"/>
              <a:buChar char="§"/>
            </a:pPr>
            <a:r>
              <a:rPr lang="en-US" sz="1700" dirty="0" smtClean="0"/>
              <a:t>Storm Protection from Gulf Stream and </a:t>
            </a:r>
            <a:r>
              <a:rPr lang="en-US" sz="1700" dirty="0" err="1" smtClean="0"/>
              <a:t>Recurvature</a:t>
            </a:r>
            <a:r>
              <a:rPr lang="en-US" sz="1700" dirty="0" smtClean="0"/>
              <a:t> Effect</a:t>
            </a:r>
          </a:p>
        </p:txBody>
      </p:sp>
      <p:pic>
        <p:nvPicPr>
          <p:cNvPr id="25" name="Picture 24" descr="Pin.png"/>
          <p:cNvPicPr>
            <a:picLocks noChangeAspect="1"/>
          </p:cNvPicPr>
          <p:nvPr/>
        </p:nvPicPr>
        <p:blipFill>
          <a:blip r:embed="rId3" cstate="print"/>
          <a:stretch>
            <a:fillRect/>
          </a:stretch>
        </p:blipFill>
        <p:spPr>
          <a:xfrm>
            <a:off x="6381750" y="3886200"/>
            <a:ext cx="552450" cy="420914"/>
          </a:xfrm>
          <a:prstGeom prst="rect">
            <a:avLst/>
          </a:prstGeom>
        </p:spPr>
      </p:pic>
      <p:sp>
        <p:nvSpPr>
          <p:cNvPr id="29" name="Curved Up Arrow 28"/>
          <p:cNvSpPr/>
          <p:nvPr/>
        </p:nvSpPr>
        <p:spPr>
          <a:xfrm rot="4888939" flipH="1">
            <a:off x="6135908" y="3571738"/>
            <a:ext cx="2682729" cy="811453"/>
          </a:xfrm>
          <a:prstGeom prst="curvedUpArrow">
            <a:avLst>
              <a:gd name="adj1" fmla="val 31436"/>
              <a:gd name="adj2" fmla="val 70285"/>
              <a:gd name="adj3" fmla="val 37830"/>
            </a:avLst>
          </a:prstGeom>
          <a:solidFill>
            <a:srgbClr val="F99F34">
              <a:alpha val="94902"/>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7" name="Text Box 483"/>
          <p:cNvSpPr txBox="1">
            <a:spLocks noChangeArrowheads="1"/>
          </p:cNvSpPr>
          <p:nvPr/>
        </p:nvSpPr>
        <p:spPr bwMode="auto">
          <a:xfrm>
            <a:off x="6582995" y="3886200"/>
            <a:ext cx="1646605" cy="230832"/>
          </a:xfrm>
          <a:prstGeom prst="rect">
            <a:avLst/>
          </a:prstGeom>
          <a:noFill/>
          <a:ln w="9525">
            <a:noFill/>
            <a:miter lim="800000"/>
            <a:headEnd/>
            <a:tailEnd/>
          </a:ln>
        </p:spPr>
        <p:txBody>
          <a:bodyPr wrap="none">
            <a:spAutoFit/>
          </a:bodyPr>
          <a:lstStyle/>
          <a:p>
            <a:r>
              <a:rPr lang="en-US" sz="900" b="1" spc="300" dirty="0" smtClean="0">
                <a:solidFill>
                  <a:srgbClr val="0069AA"/>
                </a:solidFill>
                <a:latin typeface="Arial Black" pitchFamily="34" charset="0"/>
                <a:cs typeface="Arial" pitchFamily="34" charset="0"/>
              </a:rPr>
              <a:t>JACKSONVILLE</a:t>
            </a:r>
            <a:endParaRPr lang="en-US" sz="900" b="1" spc="300" dirty="0">
              <a:solidFill>
                <a:srgbClr val="0069AA"/>
              </a:solidFill>
              <a:latin typeface="Arial Black" pitchFamily="34" charset="0"/>
              <a:cs typeface="Arial" pitchFamily="34" charset="0"/>
            </a:endParaRPr>
          </a:p>
        </p:txBody>
      </p:sp>
      <p:sp>
        <p:nvSpPr>
          <p:cNvPr id="10" name="Curved Left Arrow 9"/>
          <p:cNvSpPr/>
          <p:nvPr/>
        </p:nvSpPr>
        <p:spPr>
          <a:xfrm rot="5400000">
            <a:off x="5219700" y="3924300"/>
            <a:ext cx="685800" cy="3505200"/>
          </a:xfrm>
          <a:prstGeom prst="curvedLeftArrow">
            <a:avLst>
              <a:gd name="adj1" fmla="val 25000"/>
              <a:gd name="adj2" fmla="val 48293"/>
              <a:gd name="adj3" fmla="val 50281"/>
            </a:avLst>
          </a:prstGeom>
          <a:solidFill>
            <a:srgbClr val="F99F34"/>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2" name="Content Placeholder 2"/>
          <p:cNvSpPr txBox="1">
            <a:spLocks/>
          </p:cNvSpPr>
          <p:nvPr/>
        </p:nvSpPr>
        <p:spPr>
          <a:xfrm>
            <a:off x="2895600" y="1447800"/>
            <a:ext cx="3429000" cy="1371600"/>
          </a:xfrm>
          <a:prstGeom prst="rect">
            <a:avLst/>
          </a:prstGeom>
        </p:spPr>
        <p:txBody>
          <a:bodyPr vert="horz" lIns="91440" tIns="45720" rIns="91440" bIns="45720" rtlCol="0">
            <a:normAutofit lnSpcReduction="10000"/>
          </a:bodyPr>
          <a:lstStyle/>
          <a:p>
            <a:pPr marL="182880" indent="-182880">
              <a:spcBef>
                <a:spcPct val="20000"/>
              </a:spcBef>
              <a:spcAft>
                <a:spcPts val="3200"/>
              </a:spcAft>
              <a:buClr>
                <a:srgbClr val="F99F34"/>
              </a:buClr>
              <a:buFont typeface="Wingdings" pitchFamily="2" charset="2"/>
              <a:buChar char="§"/>
            </a:pPr>
            <a:r>
              <a:rPr lang="en-US" sz="1700" b="1" spc="300" dirty="0" smtClean="0">
                <a:solidFill>
                  <a:srgbClr val="0069AA"/>
                </a:solidFill>
                <a:latin typeface="Arial" pitchFamily="34" charset="0"/>
                <a:cs typeface="Arial" pitchFamily="34" charset="0"/>
              </a:rPr>
              <a:t>Statistically the </a:t>
            </a:r>
            <a:r>
              <a:rPr lang="en-US" sz="1700" b="1" u="sng" spc="300" dirty="0" smtClean="0">
                <a:solidFill>
                  <a:srgbClr val="0069AA"/>
                </a:solidFill>
                <a:latin typeface="Arial" pitchFamily="34" charset="0"/>
                <a:cs typeface="Arial" pitchFamily="34" charset="0"/>
              </a:rPr>
              <a:t>LEAST</a:t>
            </a:r>
            <a:r>
              <a:rPr lang="en-US" sz="1700" b="1" spc="300" dirty="0" smtClean="0">
                <a:solidFill>
                  <a:srgbClr val="0069AA"/>
                </a:solidFill>
                <a:latin typeface="Arial" pitchFamily="34" charset="0"/>
                <a:cs typeface="Arial" pitchFamily="34" charset="0"/>
              </a:rPr>
              <a:t> Likely Place for a Hurricane on the East or Gulf Coasts</a:t>
            </a:r>
          </a:p>
        </p:txBody>
      </p:sp>
      <p:sp>
        <p:nvSpPr>
          <p:cNvPr id="13" name="Content Placeholder 2"/>
          <p:cNvSpPr txBox="1">
            <a:spLocks/>
          </p:cNvSpPr>
          <p:nvPr/>
        </p:nvSpPr>
        <p:spPr>
          <a:xfrm>
            <a:off x="6096000" y="1447800"/>
            <a:ext cx="3200400" cy="1143000"/>
          </a:xfrm>
          <a:prstGeom prst="rect">
            <a:avLst/>
          </a:prstGeom>
        </p:spPr>
        <p:txBody>
          <a:bodyPr vert="horz" lIns="91440" tIns="45720" rIns="91440" bIns="45720" rtlCol="0">
            <a:normAutofit/>
          </a:bodyPr>
          <a:lstStyle/>
          <a:p>
            <a:pPr marL="182880" indent="-182880">
              <a:spcBef>
                <a:spcPct val="20000"/>
              </a:spcBef>
              <a:spcAft>
                <a:spcPts val="3200"/>
              </a:spcAft>
              <a:buClr>
                <a:srgbClr val="F99F34"/>
              </a:buClr>
              <a:buFont typeface="Wingdings" pitchFamily="2" charset="2"/>
              <a:buChar char="§"/>
            </a:pPr>
            <a:r>
              <a:rPr lang="en-US" sz="1700" b="1" spc="300" dirty="0" smtClean="0">
                <a:solidFill>
                  <a:srgbClr val="0069AA"/>
                </a:solidFill>
                <a:latin typeface="Arial" pitchFamily="34" charset="0"/>
                <a:cs typeface="Arial" pitchFamily="34" charset="0"/>
              </a:rPr>
              <a:t>Only One Hurricane in Recorded History</a:t>
            </a:r>
          </a:p>
        </p:txBody>
      </p:sp>
      <p:sp>
        <p:nvSpPr>
          <p:cNvPr id="15" name="TextBox 14"/>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24</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jor hurricanes.jpg"/>
          <p:cNvPicPr>
            <a:picLocks noChangeAspect="1"/>
          </p:cNvPicPr>
          <p:nvPr/>
        </p:nvPicPr>
        <p:blipFill>
          <a:blip r:embed="rId2" cstate="print"/>
          <a:srcRect l="11945" t="3413"/>
          <a:stretch>
            <a:fillRect/>
          </a:stretch>
        </p:blipFill>
        <p:spPr>
          <a:xfrm>
            <a:off x="1143000" y="609600"/>
            <a:ext cx="6738449" cy="5543550"/>
          </a:xfrm>
          <a:prstGeom prst="rect">
            <a:avLst/>
          </a:prstGeom>
        </p:spPr>
      </p:pic>
      <p:sp>
        <p:nvSpPr>
          <p:cNvPr id="2" name="Title 1"/>
          <p:cNvSpPr>
            <a:spLocks noGrp="1"/>
          </p:cNvSpPr>
          <p:nvPr>
            <p:ph type="title"/>
          </p:nvPr>
        </p:nvSpPr>
        <p:spPr/>
        <p:txBody>
          <a:bodyPr>
            <a:normAutofit/>
          </a:bodyPr>
          <a:lstStyle/>
          <a:p>
            <a:r>
              <a:rPr lang="en-US" dirty="0" smtClean="0"/>
              <a:t>MAJOR LANDFALLING HURRICANES </a:t>
            </a:r>
            <a:br>
              <a:rPr lang="en-US" dirty="0" smtClean="0"/>
            </a:br>
            <a:r>
              <a:rPr lang="en-US" sz="2400" i="1" spc="300" dirty="0" smtClean="0">
                <a:solidFill>
                  <a:srgbClr val="008A5E"/>
                </a:solidFill>
              </a:rPr>
              <a:t>1899-2011</a:t>
            </a:r>
            <a:endParaRPr lang="en-US" sz="2400" i="1" spc="300" dirty="0">
              <a:solidFill>
                <a:srgbClr val="008A5E"/>
              </a:solidFill>
            </a:endParaRPr>
          </a:p>
        </p:txBody>
      </p:sp>
      <p:sp>
        <p:nvSpPr>
          <p:cNvPr id="1317" name="Rectangle 1316"/>
          <p:cNvSpPr/>
          <p:nvPr/>
        </p:nvSpPr>
        <p:spPr>
          <a:xfrm>
            <a:off x="1676400" y="5956756"/>
            <a:ext cx="4572000" cy="215444"/>
          </a:xfrm>
          <a:prstGeom prst="rect">
            <a:avLst/>
          </a:prstGeom>
        </p:spPr>
        <p:txBody>
          <a:bodyPr>
            <a:spAutoFit/>
          </a:bodyPr>
          <a:lstStyle/>
          <a:p>
            <a:r>
              <a:rPr lang="en-US" sz="800" i="1" dirty="0" smtClean="0">
                <a:solidFill>
                  <a:prstClr val="white">
                    <a:lumMod val="50000"/>
                  </a:prstClr>
                </a:solidFill>
                <a:latin typeface="Arial Narrow" pitchFamily="34" charset="0"/>
              </a:rPr>
              <a:t>Source:  National Climate Data Center</a:t>
            </a:r>
            <a:endParaRPr lang="en-US" sz="800" i="1" dirty="0">
              <a:solidFill>
                <a:prstClr val="white">
                  <a:lumMod val="50000"/>
                </a:prstClr>
              </a:solidFill>
              <a:latin typeface="Arial Narrow" pitchFamily="34" charset="0"/>
            </a:endParaRPr>
          </a:p>
        </p:txBody>
      </p:sp>
      <p:sp>
        <p:nvSpPr>
          <p:cNvPr id="5" name="TextBox 4"/>
          <p:cNvSpPr txBox="1"/>
          <p:nvPr/>
        </p:nvSpPr>
        <p:spPr>
          <a:xfrm>
            <a:off x="2667000" y="1905000"/>
            <a:ext cx="2057400" cy="1054135"/>
          </a:xfrm>
          <a:prstGeom prst="rect">
            <a:avLst/>
          </a:prstGeom>
          <a:noFill/>
        </p:spPr>
        <p:txBody>
          <a:bodyPr wrap="square" rtlCol="0">
            <a:spAutoFit/>
          </a:bodyPr>
          <a:lstStyle/>
          <a:p>
            <a:pPr indent="182880">
              <a:lnSpc>
                <a:spcPts val="2500"/>
              </a:lnSpc>
              <a:buSzPct val="150000"/>
              <a:buFont typeface="Arial" pitchFamily="34" charset="0"/>
              <a:buChar char="•"/>
            </a:pPr>
            <a:r>
              <a:rPr lang="en-US" b="1" spc="300" dirty="0" smtClean="0">
                <a:solidFill>
                  <a:srgbClr val="F99F34"/>
                </a:solidFill>
                <a:latin typeface="Arial" pitchFamily="34" charset="0"/>
                <a:cs typeface="Arial" pitchFamily="34" charset="0"/>
              </a:rPr>
              <a:t>Category 3</a:t>
            </a:r>
          </a:p>
          <a:p>
            <a:pPr indent="182880">
              <a:lnSpc>
                <a:spcPts val="2500"/>
              </a:lnSpc>
              <a:buSzPct val="150000"/>
              <a:buFont typeface="Arial" pitchFamily="34" charset="0"/>
              <a:buChar char="•"/>
            </a:pPr>
            <a:r>
              <a:rPr lang="en-US" b="1" spc="300" dirty="0" smtClean="0">
                <a:solidFill>
                  <a:srgbClr val="FF0000"/>
                </a:solidFill>
                <a:latin typeface="Arial" pitchFamily="34" charset="0"/>
                <a:cs typeface="Arial" pitchFamily="34" charset="0"/>
              </a:rPr>
              <a:t>Category 4</a:t>
            </a:r>
          </a:p>
          <a:p>
            <a:pPr indent="182880">
              <a:lnSpc>
                <a:spcPts val="2500"/>
              </a:lnSpc>
              <a:buSzPct val="150000"/>
              <a:buFont typeface="Arial" pitchFamily="34" charset="0"/>
              <a:buChar char="•"/>
            </a:pPr>
            <a:r>
              <a:rPr lang="en-US" b="1" spc="300" dirty="0" smtClean="0">
                <a:solidFill>
                  <a:srgbClr val="C00000"/>
                </a:solidFill>
                <a:latin typeface="Arial" pitchFamily="34" charset="0"/>
                <a:cs typeface="Arial" pitchFamily="34" charset="0"/>
              </a:rPr>
              <a:t>Category 5</a:t>
            </a:r>
            <a:endParaRPr lang="en-US" b="1" spc="300" dirty="0">
              <a:solidFill>
                <a:srgbClr val="C00000"/>
              </a:solidFill>
              <a:latin typeface="Arial" pitchFamily="34" charset="0"/>
              <a:cs typeface="Arial" pitchFamily="34" charset="0"/>
            </a:endParaRPr>
          </a:p>
        </p:txBody>
      </p:sp>
      <p:sp>
        <p:nvSpPr>
          <p:cNvPr id="6" name="TextBox 5"/>
          <p:cNvSpPr txBox="1"/>
          <p:nvPr/>
        </p:nvSpPr>
        <p:spPr>
          <a:xfrm>
            <a:off x="0" y="6488668"/>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25</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CONSTRUCTION COST COMPARISON</a:t>
            </a:r>
            <a:br>
              <a:rPr lang="en-US" dirty="0" smtClean="0"/>
            </a:br>
            <a:r>
              <a:rPr lang="en-US" sz="2200" i="1" spc="300" dirty="0" smtClean="0">
                <a:solidFill>
                  <a:srgbClr val="008A5E"/>
                </a:solidFill>
              </a:rPr>
              <a:t> National Average = 100</a:t>
            </a:r>
            <a:endParaRPr lang="en-US" dirty="0"/>
          </a:p>
        </p:txBody>
      </p:sp>
      <p:graphicFrame>
        <p:nvGraphicFramePr>
          <p:cNvPr id="6" name="Content Placeholder 4"/>
          <p:cNvGraphicFramePr>
            <a:graphicFrameLocks/>
          </p:cNvGraphicFramePr>
          <p:nvPr/>
        </p:nvGraphicFramePr>
        <p:xfrm>
          <a:off x="1066800" y="1447800"/>
          <a:ext cx="7543800" cy="44196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676400" y="5956756"/>
            <a:ext cx="4572000" cy="215444"/>
          </a:xfrm>
          <a:prstGeom prst="rect">
            <a:avLst/>
          </a:prstGeom>
        </p:spPr>
        <p:txBody>
          <a:bodyPr>
            <a:spAutoFit/>
          </a:bodyPr>
          <a:lstStyle/>
          <a:p>
            <a:r>
              <a:rPr lang="en-US" sz="800" i="1" dirty="0" smtClean="0">
                <a:solidFill>
                  <a:schemeClr val="bg1">
                    <a:lumMod val="50000"/>
                  </a:schemeClr>
                </a:solidFill>
                <a:latin typeface="Arial Narrow" pitchFamily="34" charset="0"/>
              </a:rPr>
              <a:t>Source:  RS Means Construction Cost Data 2012</a:t>
            </a:r>
            <a:endParaRPr lang="en-US" sz="800" i="1" dirty="0">
              <a:solidFill>
                <a:schemeClr val="bg1">
                  <a:lumMod val="50000"/>
                </a:schemeClr>
              </a:solidFill>
              <a:latin typeface="Arial Narrow" pitchFamily="34" charset="0"/>
            </a:endParaRPr>
          </a:p>
        </p:txBody>
      </p:sp>
      <p:sp>
        <p:nvSpPr>
          <p:cNvPr id="7" name="TextBox 6"/>
          <p:cNvSpPr txBox="1"/>
          <p:nvPr/>
        </p:nvSpPr>
        <p:spPr>
          <a:xfrm>
            <a:off x="0" y="6477000"/>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26</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of LIVING COMPARISON</a:t>
            </a:r>
            <a:br>
              <a:rPr lang="en-US" dirty="0" smtClean="0"/>
            </a:br>
            <a:r>
              <a:rPr lang="en-US" sz="2200" i="1" spc="300" dirty="0" smtClean="0">
                <a:solidFill>
                  <a:srgbClr val="008A5E"/>
                </a:solidFill>
              </a:rPr>
              <a:t> National Average = 100</a:t>
            </a:r>
            <a:endParaRPr lang="en-US" dirty="0"/>
          </a:p>
        </p:txBody>
      </p:sp>
      <p:pic>
        <p:nvPicPr>
          <p:cNvPr id="4" name="Content Placeholder 3" descr="US-State-Map.png"/>
          <p:cNvPicPr>
            <a:picLocks noGrp="1" noChangeAspect="1"/>
          </p:cNvPicPr>
          <p:nvPr>
            <p:ph idx="1"/>
          </p:nvPr>
        </p:nvPicPr>
        <p:blipFill>
          <a:blip r:embed="rId2" cstate="print"/>
          <a:stretch>
            <a:fillRect/>
          </a:stretch>
        </p:blipFill>
        <p:spPr>
          <a:xfrm>
            <a:off x="1332411" y="1295400"/>
            <a:ext cx="7207510" cy="4691703"/>
          </a:xfrm>
          <a:effectLst>
            <a:outerShdw blurRad="50800" dist="50800" dir="5400000" algn="ctr" rotWithShape="0">
              <a:srgbClr val="000000">
                <a:alpha val="52000"/>
              </a:srgbClr>
            </a:outerShdw>
          </a:effectLst>
        </p:spPr>
      </p:pic>
      <p:sp>
        <p:nvSpPr>
          <p:cNvPr id="5" name="Rectangle 5"/>
          <p:cNvSpPr>
            <a:spLocks noChangeArrowheads="1"/>
          </p:cNvSpPr>
          <p:nvPr/>
        </p:nvSpPr>
        <p:spPr bwMode="auto">
          <a:xfrm>
            <a:off x="6189118" y="4656594"/>
            <a:ext cx="45719" cy="138499"/>
          </a:xfrm>
          <a:prstGeom prst="rect">
            <a:avLst/>
          </a:prstGeom>
          <a:noFill/>
          <a:ln w="9525">
            <a:noFill/>
            <a:miter lim="800000"/>
            <a:headEnd/>
            <a:tailEnd/>
          </a:ln>
        </p:spPr>
        <p:txBody>
          <a:bodyPr wrap="square" lIns="0" tIns="0" rIns="0" bIns="0">
            <a:spAutoFit/>
          </a:bodyPr>
          <a:lstStyle/>
          <a:p>
            <a:pPr eaLnBrk="0" hangingPunct="0"/>
            <a:endParaRPr lang="en-US" sz="900" b="1">
              <a:solidFill>
                <a:schemeClr val="bg1"/>
              </a:solidFill>
              <a:latin typeface="Arial" pitchFamily="34" charset="0"/>
              <a:cs typeface="Arial" pitchFamily="34" charset="0"/>
            </a:endParaRPr>
          </a:p>
        </p:txBody>
      </p:sp>
      <p:sp>
        <p:nvSpPr>
          <p:cNvPr id="6" name="Rectangle 6"/>
          <p:cNvSpPr>
            <a:spLocks noChangeArrowheads="1"/>
          </p:cNvSpPr>
          <p:nvPr/>
        </p:nvSpPr>
        <p:spPr bwMode="auto">
          <a:xfrm>
            <a:off x="6379586" y="3538810"/>
            <a:ext cx="45719" cy="276999"/>
          </a:xfrm>
          <a:prstGeom prst="rect">
            <a:avLst/>
          </a:prstGeom>
          <a:noFill/>
          <a:ln w="9525">
            <a:noFill/>
            <a:miter lim="800000"/>
            <a:headEnd/>
            <a:tailEnd/>
          </a:ln>
        </p:spPr>
        <p:txBody>
          <a:bodyPr wrap="square" lIns="0" tIns="0" rIns="0" bIns="0">
            <a:spAutoFit/>
          </a:bodyPr>
          <a:lstStyle/>
          <a:p>
            <a:pPr algn="ctr" eaLnBrk="0" hangingPunct="0"/>
            <a:endParaRPr lang="en-US" sz="900" b="1">
              <a:solidFill>
                <a:schemeClr val="bg1"/>
              </a:solidFill>
              <a:latin typeface="Arial" pitchFamily="34" charset="0"/>
              <a:cs typeface="Arial" pitchFamily="34" charset="0"/>
            </a:endParaRPr>
          </a:p>
          <a:p>
            <a:pPr algn="ctr" eaLnBrk="0" hangingPunct="0"/>
            <a:endParaRPr lang="en-US" sz="900" b="1">
              <a:solidFill>
                <a:schemeClr val="bg1"/>
              </a:solidFill>
              <a:latin typeface="Arial" pitchFamily="34" charset="0"/>
              <a:cs typeface="Arial" pitchFamily="34" charset="0"/>
            </a:endParaRPr>
          </a:p>
        </p:txBody>
      </p:sp>
      <p:sp>
        <p:nvSpPr>
          <p:cNvPr id="7" name="Rectangle 65"/>
          <p:cNvSpPr>
            <a:spLocks noChangeArrowheads="1"/>
          </p:cNvSpPr>
          <p:nvPr/>
        </p:nvSpPr>
        <p:spPr bwMode="auto">
          <a:xfrm>
            <a:off x="4648200" y="3505200"/>
            <a:ext cx="1558697" cy="221599"/>
          </a:xfrm>
          <a:prstGeom prst="rect">
            <a:avLst/>
          </a:prstGeom>
          <a:noFill/>
          <a:ln w="9525">
            <a:noFill/>
            <a:miter lim="800000"/>
            <a:headEnd/>
            <a:tailEnd/>
          </a:ln>
        </p:spPr>
        <p:txBody>
          <a:bodyPr wrap="square" lIns="0" tIns="0" rIns="0" bIns="0">
            <a:spAutoFit/>
          </a:bodyPr>
          <a:lstStyle/>
          <a:p>
            <a:pPr algn="ctr" eaLnBrk="0" hangingPunct="0">
              <a:lnSpc>
                <a:spcPct val="80000"/>
              </a:lnSpc>
            </a:pPr>
            <a:r>
              <a:rPr lang="en-US" sz="900" b="1" dirty="0">
                <a:solidFill>
                  <a:schemeClr val="bg1"/>
                </a:solidFill>
                <a:latin typeface="Arial" pitchFamily="34" charset="0"/>
                <a:cs typeface="Arial" pitchFamily="34" charset="0"/>
              </a:rPr>
              <a:t>St. Louis</a:t>
            </a:r>
          </a:p>
          <a:p>
            <a:pPr algn="ctr" eaLnBrk="0" hangingPunct="0">
              <a:lnSpc>
                <a:spcPct val="80000"/>
              </a:lnSpc>
            </a:pPr>
            <a:r>
              <a:rPr lang="en-US" sz="900" b="1" dirty="0" smtClean="0">
                <a:solidFill>
                  <a:schemeClr val="bg1"/>
                </a:solidFill>
                <a:latin typeface="Arial" pitchFamily="34" charset="0"/>
                <a:cs typeface="Arial" pitchFamily="34" charset="0"/>
              </a:rPr>
              <a:t>90.9</a:t>
            </a:r>
            <a:endParaRPr lang="en-US" sz="900" b="1" dirty="0">
              <a:solidFill>
                <a:schemeClr val="bg1"/>
              </a:solidFill>
              <a:latin typeface="Arial" pitchFamily="34" charset="0"/>
              <a:cs typeface="Arial" pitchFamily="34" charset="0"/>
            </a:endParaRPr>
          </a:p>
        </p:txBody>
      </p:sp>
      <p:sp>
        <p:nvSpPr>
          <p:cNvPr id="8" name="Rectangle 66"/>
          <p:cNvSpPr>
            <a:spLocks noChangeArrowheads="1"/>
          </p:cNvSpPr>
          <p:nvPr/>
        </p:nvSpPr>
        <p:spPr bwMode="auto">
          <a:xfrm>
            <a:off x="4646941" y="4724400"/>
            <a:ext cx="610859" cy="263149"/>
          </a:xfrm>
          <a:prstGeom prst="rect">
            <a:avLst/>
          </a:prstGeom>
          <a:noFill/>
          <a:ln w="9525">
            <a:noFill/>
            <a:miter lim="800000"/>
            <a:headEnd/>
            <a:tailEnd/>
          </a:ln>
        </p:spPr>
        <p:txBody>
          <a:bodyPr wrap="square" lIns="0" tIns="0" rIns="0" bIns="0">
            <a:spAutoFit/>
          </a:bodyPr>
          <a:lstStyle/>
          <a:p>
            <a:pPr algn="ctr" eaLnBrk="0" hangingPunct="0">
              <a:lnSpc>
                <a:spcPct val="90000"/>
              </a:lnSpc>
            </a:pPr>
            <a:r>
              <a:rPr lang="en-US" sz="900" b="1" dirty="0">
                <a:solidFill>
                  <a:schemeClr val="bg1"/>
                </a:solidFill>
                <a:latin typeface="Arial" pitchFamily="34" charset="0"/>
                <a:cs typeface="Arial" pitchFamily="34" charset="0"/>
              </a:rPr>
              <a:t>Dallas</a:t>
            </a:r>
          </a:p>
          <a:p>
            <a:pPr algn="ctr" eaLnBrk="0" hangingPunct="0"/>
            <a:r>
              <a:rPr lang="en-US" sz="900" b="1" dirty="0" smtClean="0">
                <a:solidFill>
                  <a:schemeClr val="bg1"/>
                </a:solidFill>
                <a:latin typeface="Arial" pitchFamily="34" charset="0"/>
                <a:cs typeface="Arial" pitchFamily="34" charset="0"/>
              </a:rPr>
              <a:t>92.9</a:t>
            </a:r>
            <a:endParaRPr lang="en-US" sz="900" b="1" dirty="0">
              <a:solidFill>
                <a:schemeClr val="bg1"/>
              </a:solidFill>
              <a:latin typeface="Arial" pitchFamily="34" charset="0"/>
              <a:cs typeface="Arial" pitchFamily="34" charset="0"/>
            </a:endParaRPr>
          </a:p>
        </p:txBody>
      </p:sp>
      <p:sp>
        <p:nvSpPr>
          <p:cNvPr id="9" name="Rectangle 67"/>
          <p:cNvSpPr>
            <a:spLocks noChangeArrowheads="1"/>
          </p:cNvSpPr>
          <p:nvPr/>
        </p:nvSpPr>
        <p:spPr bwMode="auto">
          <a:xfrm>
            <a:off x="6479807" y="4343400"/>
            <a:ext cx="759193" cy="221599"/>
          </a:xfrm>
          <a:prstGeom prst="rect">
            <a:avLst/>
          </a:prstGeom>
          <a:noFill/>
          <a:ln w="9525">
            <a:noFill/>
            <a:miter lim="800000"/>
            <a:headEnd/>
            <a:tailEnd/>
          </a:ln>
        </p:spPr>
        <p:txBody>
          <a:bodyPr wrap="square" lIns="0" tIns="0" rIns="0" bIns="0">
            <a:spAutoFit/>
          </a:bodyPr>
          <a:lstStyle/>
          <a:p>
            <a:pPr algn="ctr" eaLnBrk="0" hangingPunct="0">
              <a:lnSpc>
                <a:spcPct val="80000"/>
              </a:lnSpc>
            </a:pPr>
            <a:r>
              <a:rPr lang="en-US" sz="900" b="1" dirty="0">
                <a:solidFill>
                  <a:schemeClr val="bg1"/>
                </a:solidFill>
                <a:latin typeface="Arial" pitchFamily="34" charset="0"/>
                <a:cs typeface="Arial" pitchFamily="34" charset="0"/>
              </a:rPr>
              <a:t>Atlanta</a:t>
            </a:r>
          </a:p>
          <a:p>
            <a:pPr algn="ctr" eaLnBrk="0" hangingPunct="0">
              <a:lnSpc>
                <a:spcPct val="80000"/>
              </a:lnSpc>
            </a:pPr>
            <a:r>
              <a:rPr lang="en-US" sz="900" b="1" dirty="0" smtClean="0">
                <a:solidFill>
                  <a:schemeClr val="bg1"/>
                </a:solidFill>
                <a:latin typeface="Arial" pitchFamily="34" charset="0"/>
                <a:cs typeface="Arial" pitchFamily="34" charset="0"/>
              </a:rPr>
              <a:t>93.6</a:t>
            </a:r>
            <a:endParaRPr lang="en-US" sz="900" b="1" dirty="0">
              <a:solidFill>
                <a:schemeClr val="bg1"/>
              </a:solidFill>
              <a:latin typeface="Arial" pitchFamily="34" charset="0"/>
              <a:cs typeface="Arial" pitchFamily="34" charset="0"/>
            </a:endParaRPr>
          </a:p>
        </p:txBody>
      </p:sp>
      <p:sp>
        <p:nvSpPr>
          <p:cNvPr id="10" name="Rectangle 68"/>
          <p:cNvSpPr>
            <a:spLocks noChangeArrowheads="1"/>
          </p:cNvSpPr>
          <p:nvPr/>
        </p:nvSpPr>
        <p:spPr bwMode="auto">
          <a:xfrm>
            <a:off x="6553200" y="3075801"/>
            <a:ext cx="1676400" cy="249299"/>
          </a:xfrm>
          <a:prstGeom prst="rect">
            <a:avLst/>
          </a:prstGeom>
          <a:noFill/>
          <a:ln w="9525">
            <a:noFill/>
            <a:miter lim="800000"/>
            <a:headEnd/>
            <a:tailEnd/>
          </a:ln>
        </p:spPr>
        <p:txBody>
          <a:bodyPr wrap="square" lIns="0" tIns="0" rIns="0" bIns="0">
            <a:spAutoFit/>
          </a:bodyPr>
          <a:lstStyle/>
          <a:p>
            <a:pPr algn="ctr" eaLnBrk="0" hangingPunct="0">
              <a:lnSpc>
                <a:spcPct val="90000"/>
              </a:lnSpc>
            </a:pPr>
            <a:r>
              <a:rPr lang="en-US" sz="900" b="1" dirty="0">
                <a:solidFill>
                  <a:schemeClr val="bg1"/>
                </a:solidFill>
                <a:latin typeface="Arial" pitchFamily="34" charset="0"/>
                <a:cs typeface="Arial" pitchFamily="34" charset="0"/>
              </a:rPr>
              <a:t>Washington, D.C.</a:t>
            </a:r>
          </a:p>
          <a:p>
            <a:pPr algn="ctr" eaLnBrk="0" hangingPunct="0">
              <a:lnSpc>
                <a:spcPct val="90000"/>
              </a:lnSpc>
            </a:pPr>
            <a:r>
              <a:rPr lang="en-US" sz="900" b="1" dirty="0" smtClean="0">
                <a:solidFill>
                  <a:schemeClr val="bg1"/>
                </a:solidFill>
                <a:latin typeface="Arial" pitchFamily="34" charset="0"/>
                <a:cs typeface="Arial" pitchFamily="34" charset="0"/>
              </a:rPr>
              <a:t>141.3</a:t>
            </a:r>
            <a:endParaRPr lang="en-US" sz="900" b="1" dirty="0">
              <a:solidFill>
                <a:schemeClr val="bg1"/>
              </a:solidFill>
              <a:latin typeface="Arial" pitchFamily="34" charset="0"/>
              <a:cs typeface="Arial" pitchFamily="34" charset="0"/>
            </a:endParaRPr>
          </a:p>
        </p:txBody>
      </p:sp>
      <p:sp>
        <p:nvSpPr>
          <p:cNvPr id="11" name="Rectangle 69"/>
          <p:cNvSpPr>
            <a:spLocks noChangeArrowheads="1"/>
          </p:cNvSpPr>
          <p:nvPr/>
        </p:nvSpPr>
        <p:spPr bwMode="auto">
          <a:xfrm>
            <a:off x="6997175" y="3823156"/>
            <a:ext cx="927625" cy="193899"/>
          </a:xfrm>
          <a:prstGeom prst="rect">
            <a:avLst/>
          </a:prstGeom>
          <a:noFill/>
          <a:ln w="9525">
            <a:noFill/>
            <a:miter lim="800000"/>
            <a:headEnd/>
            <a:tailEnd/>
          </a:ln>
        </p:spPr>
        <p:txBody>
          <a:bodyPr wrap="square" lIns="0" tIns="0" rIns="0" bIns="0">
            <a:spAutoFit/>
          </a:bodyPr>
          <a:lstStyle/>
          <a:p>
            <a:pPr algn="ctr" eaLnBrk="0" hangingPunct="0">
              <a:lnSpc>
                <a:spcPct val="70000"/>
              </a:lnSpc>
            </a:pPr>
            <a:r>
              <a:rPr lang="en-US" sz="900" b="1" dirty="0">
                <a:solidFill>
                  <a:schemeClr val="bg1"/>
                </a:solidFill>
                <a:latin typeface="Arial" pitchFamily="34" charset="0"/>
                <a:cs typeface="Arial" pitchFamily="34" charset="0"/>
              </a:rPr>
              <a:t>Raleigh</a:t>
            </a:r>
          </a:p>
          <a:p>
            <a:pPr algn="ctr" eaLnBrk="0" hangingPunct="0">
              <a:lnSpc>
                <a:spcPct val="70000"/>
              </a:lnSpc>
            </a:pPr>
            <a:r>
              <a:rPr lang="en-US" sz="900" b="1" dirty="0" smtClean="0">
                <a:solidFill>
                  <a:schemeClr val="bg1"/>
                </a:solidFill>
                <a:latin typeface="Arial" pitchFamily="34" charset="0"/>
                <a:cs typeface="Arial" pitchFamily="34" charset="0"/>
              </a:rPr>
              <a:t>97.0</a:t>
            </a:r>
            <a:endParaRPr lang="en-US" sz="900" b="1" dirty="0">
              <a:solidFill>
                <a:schemeClr val="bg1"/>
              </a:solidFill>
              <a:latin typeface="Arial" pitchFamily="34" charset="0"/>
              <a:cs typeface="Arial" pitchFamily="34" charset="0"/>
            </a:endParaRPr>
          </a:p>
        </p:txBody>
      </p:sp>
      <p:sp>
        <p:nvSpPr>
          <p:cNvPr id="12" name="Rectangle 70"/>
          <p:cNvSpPr>
            <a:spLocks noChangeArrowheads="1"/>
          </p:cNvSpPr>
          <p:nvPr/>
        </p:nvSpPr>
        <p:spPr bwMode="auto">
          <a:xfrm>
            <a:off x="2221924" y="3925251"/>
            <a:ext cx="45719" cy="124650"/>
          </a:xfrm>
          <a:prstGeom prst="rect">
            <a:avLst/>
          </a:prstGeom>
          <a:noFill/>
          <a:ln w="9525">
            <a:noFill/>
            <a:miter lim="800000"/>
            <a:headEnd/>
            <a:tailEnd/>
          </a:ln>
        </p:spPr>
        <p:txBody>
          <a:bodyPr wrap="square" lIns="0" tIns="0" rIns="0" bIns="0">
            <a:spAutoFit/>
          </a:bodyPr>
          <a:lstStyle/>
          <a:p>
            <a:pPr algn="ctr" eaLnBrk="0" hangingPunct="0">
              <a:lnSpc>
                <a:spcPct val="90000"/>
              </a:lnSpc>
            </a:pPr>
            <a:endParaRPr lang="en-US" sz="900" b="1">
              <a:solidFill>
                <a:schemeClr val="bg1"/>
              </a:solidFill>
              <a:latin typeface="Arial" pitchFamily="34" charset="0"/>
              <a:cs typeface="Arial" pitchFamily="34" charset="0"/>
            </a:endParaRPr>
          </a:p>
        </p:txBody>
      </p:sp>
      <p:sp>
        <p:nvSpPr>
          <p:cNvPr id="13" name="Rectangle 71"/>
          <p:cNvSpPr>
            <a:spLocks noChangeArrowheads="1"/>
          </p:cNvSpPr>
          <p:nvPr/>
        </p:nvSpPr>
        <p:spPr bwMode="auto">
          <a:xfrm>
            <a:off x="3429000" y="3352800"/>
            <a:ext cx="798525" cy="249299"/>
          </a:xfrm>
          <a:prstGeom prst="rect">
            <a:avLst/>
          </a:prstGeom>
          <a:noFill/>
          <a:ln w="9525">
            <a:noFill/>
            <a:miter lim="800000"/>
            <a:headEnd/>
            <a:tailEnd/>
          </a:ln>
        </p:spPr>
        <p:txBody>
          <a:bodyPr wrap="square" lIns="0" tIns="0" rIns="0" bIns="0">
            <a:spAutoFit/>
          </a:bodyPr>
          <a:lstStyle/>
          <a:p>
            <a:pPr algn="ctr" eaLnBrk="0" hangingPunct="0">
              <a:lnSpc>
                <a:spcPct val="90000"/>
              </a:lnSpc>
            </a:pPr>
            <a:r>
              <a:rPr lang="en-US" sz="900" b="1" dirty="0">
                <a:solidFill>
                  <a:schemeClr val="bg1"/>
                </a:solidFill>
                <a:latin typeface="Arial" pitchFamily="34" charset="0"/>
                <a:cs typeface="Arial" pitchFamily="34" charset="0"/>
              </a:rPr>
              <a:t>Denver</a:t>
            </a:r>
          </a:p>
          <a:p>
            <a:pPr algn="ctr" eaLnBrk="0" hangingPunct="0">
              <a:lnSpc>
                <a:spcPct val="90000"/>
              </a:lnSpc>
            </a:pPr>
            <a:r>
              <a:rPr lang="en-US" sz="900" b="1" dirty="0" smtClean="0">
                <a:solidFill>
                  <a:schemeClr val="bg1"/>
                </a:solidFill>
                <a:latin typeface="Arial" pitchFamily="34" charset="0"/>
                <a:cs typeface="Arial" pitchFamily="34" charset="0"/>
              </a:rPr>
              <a:t>103.9</a:t>
            </a:r>
            <a:endParaRPr lang="en-US" sz="900" b="1" dirty="0">
              <a:solidFill>
                <a:schemeClr val="bg1"/>
              </a:solidFill>
              <a:latin typeface="Arial" pitchFamily="34" charset="0"/>
              <a:cs typeface="Arial" pitchFamily="34" charset="0"/>
            </a:endParaRPr>
          </a:p>
        </p:txBody>
      </p:sp>
      <p:sp>
        <p:nvSpPr>
          <p:cNvPr id="14" name="Rectangle 72"/>
          <p:cNvSpPr>
            <a:spLocks noChangeArrowheads="1"/>
          </p:cNvSpPr>
          <p:nvPr/>
        </p:nvSpPr>
        <p:spPr bwMode="auto">
          <a:xfrm>
            <a:off x="1371600" y="3352800"/>
            <a:ext cx="1091341" cy="249299"/>
          </a:xfrm>
          <a:prstGeom prst="rect">
            <a:avLst/>
          </a:prstGeom>
          <a:noFill/>
          <a:ln w="9525">
            <a:noFill/>
            <a:miter lim="800000"/>
            <a:headEnd/>
            <a:tailEnd/>
          </a:ln>
        </p:spPr>
        <p:txBody>
          <a:bodyPr wrap="square" lIns="0" tIns="0" rIns="0" bIns="0">
            <a:spAutoFit/>
          </a:bodyPr>
          <a:lstStyle/>
          <a:p>
            <a:pPr algn="ctr" eaLnBrk="0" hangingPunct="0">
              <a:lnSpc>
                <a:spcPct val="90000"/>
              </a:lnSpc>
            </a:pPr>
            <a:r>
              <a:rPr lang="en-US" sz="900" b="1" dirty="0">
                <a:solidFill>
                  <a:schemeClr val="bg1"/>
                </a:solidFill>
                <a:latin typeface="Arial" pitchFamily="34" charset="0"/>
                <a:cs typeface="Arial" pitchFamily="34" charset="0"/>
              </a:rPr>
              <a:t>San Francisco</a:t>
            </a:r>
          </a:p>
          <a:p>
            <a:pPr algn="ctr" eaLnBrk="0" hangingPunct="0">
              <a:lnSpc>
                <a:spcPct val="90000"/>
              </a:lnSpc>
            </a:pPr>
            <a:r>
              <a:rPr lang="en-US" sz="900" b="1" dirty="0" smtClean="0">
                <a:solidFill>
                  <a:schemeClr val="bg1"/>
                </a:solidFill>
                <a:latin typeface="Arial" pitchFamily="34" charset="0"/>
                <a:cs typeface="Arial" pitchFamily="34" charset="0"/>
              </a:rPr>
              <a:t>162.0</a:t>
            </a:r>
            <a:endParaRPr lang="en-US" sz="900" b="1" dirty="0">
              <a:solidFill>
                <a:schemeClr val="bg1"/>
              </a:solidFill>
              <a:latin typeface="Arial" pitchFamily="34" charset="0"/>
              <a:cs typeface="Arial" pitchFamily="34" charset="0"/>
            </a:endParaRPr>
          </a:p>
        </p:txBody>
      </p:sp>
      <p:sp>
        <p:nvSpPr>
          <p:cNvPr id="15" name="Rectangle 73"/>
          <p:cNvSpPr>
            <a:spLocks noChangeArrowheads="1"/>
          </p:cNvSpPr>
          <p:nvPr/>
        </p:nvSpPr>
        <p:spPr bwMode="auto">
          <a:xfrm>
            <a:off x="7543800" y="5819001"/>
            <a:ext cx="602207" cy="276999"/>
          </a:xfrm>
          <a:prstGeom prst="rect">
            <a:avLst/>
          </a:prstGeom>
          <a:noFill/>
          <a:ln w="9525">
            <a:noFill/>
            <a:miter lim="800000"/>
            <a:headEnd/>
            <a:tailEnd/>
          </a:ln>
        </p:spPr>
        <p:txBody>
          <a:bodyPr wrap="square" lIns="0" tIns="0" rIns="0" bIns="0">
            <a:spAutoFit/>
          </a:bodyPr>
          <a:lstStyle/>
          <a:p>
            <a:pPr eaLnBrk="0" hangingPunct="0"/>
            <a:r>
              <a:rPr lang="en-US" sz="900" b="1" dirty="0">
                <a:solidFill>
                  <a:prstClr val="black"/>
                </a:solidFill>
                <a:latin typeface="Arial" pitchFamily="34" charset="0"/>
                <a:cs typeface="Arial" pitchFamily="34" charset="0"/>
              </a:rPr>
              <a:t>Miami</a:t>
            </a:r>
          </a:p>
          <a:p>
            <a:pPr eaLnBrk="0" hangingPunct="0"/>
            <a:r>
              <a:rPr lang="en-US" sz="900" b="1" dirty="0" smtClean="0">
                <a:solidFill>
                  <a:prstClr val="black"/>
                </a:solidFill>
                <a:latin typeface="Arial" pitchFamily="34" charset="0"/>
                <a:cs typeface="Arial" pitchFamily="34" charset="0"/>
              </a:rPr>
              <a:t>107.0</a:t>
            </a:r>
            <a:endParaRPr lang="en-US" sz="900" b="1" dirty="0">
              <a:solidFill>
                <a:prstClr val="black"/>
              </a:solidFill>
              <a:latin typeface="Arial" pitchFamily="34" charset="0"/>
              <a:cs typeface="Arial" pitchFamily="34" charset="0"/>
            </a:endParaRPr>
          </a:p>
        </p:txBody>
      </p:sp>
      <p:sp>
        <p:nvSpPr>
          <p:cNvPr id="16" name="Rectangle 74"/>
          <p:cNvSpPr>
            <a:spLocks noChangeArrowheads="1"/>
          </p:cNvSpPr>
          <p:nvPr/>
        </p:nvSpPr>
        <p:spPr bwMode="auto">
          <a:xfrm>
            <a:off x="2431614" y="4284752"/>
            <a:ext cx="768786" cy="415498"/>
          </a:xfrm>
          <a:prstGeom prst="rect">
            <a:avLst/>
          </a:prstGeom>
          <a:noFill/>
          <a:ln w="9525">
            <a:noFill/>
            <a:miter lim="800000"/>
            <a:headEnd/>
            <a:tailEnd/>
          </a:ln>
        </p:spPr>
        <p:txBody>
          <a:bodyPr wrap="square" lIns="0" tIns="0" rIns="0" bIns="0">
            <a:spAutoFit/>
          </a:bodyPr>
          <a:lstStyle/>
          <a:p>
            <a:pPr algn="ctr" eaLnBrk="0" hangingPunct="0"/>
            <a:r>
              <a:rPr lang="en-US" sz="900" b="1" dirty="0" smtClean="0">
                <a:solidFill>
                  <a:schemeClr val="bg1"/>
                </a:solidFill>
                <a:latin typeface="Arial" pitchFamily="34" charset="0"/>
                <a:cs typeface="Arial" pitchFamily="34" charset="0"/>
              </a:rPr>
              <a:t>Phoenix </a:t>
            </a:r>
            <a:br>
              <a:rPr lang="en-US" sz="900" b="1" dirty="0" smtClean="0">
                <a:solidFill>
                  <a:schemeClr val="bg1"/>
                </a:solidFill>
                <a:latin typeface="Arial" pitchFamily="34" charset="0"/>
                <a:cs typeface="Arial" pitchFamily="34" charset="0"/>
              </a:rPr>
            </a:br>
            <a:r>
              <a:rPr lang="en-US" sz="900" b="1" dirty="0" smtClean="0">
                <a:solidFill>
                  <a:schemeClr val="bg1"/>
                </a:solidFill>
                <a:latin typeface="Arial" pitchFamily="34" charset="0"/>
                <a:cs typeface="Arial" pitchFamily="34" charset="0"/>
              </a:rPr>
              <a:t>103.0</a:t>
            </a:r>
            <a:r>
              <a:rPr lang="en-US" sz="900" b="1" dirty="0">
                <a:solidFill>
                  <a:schemeClr val="bg1"/>
                </a:solidFill>
                <a:latin typeface="Arial" pitchFamily="34" charset="0"/>
                <a:cs typeface="Arial" pitchFamily="34" charset="0"/>
              </a:rPr>
              <a:t>	</a:t>
            </a:r>
          </a:p>
        </p:txBody>
      </p:sp>
      <p:sp>
        <p:nvSpPr>
          <p:cNvPr id="17" name="Rectangle 75"/>
          <p:cNvSpPr>
            <a:spLocks noChangeArrowheads="1"/>
          </p:cNvSpPr>
          <p:nvPr/>
        </p:nvSpPr>
        <p:spPr bwMode="auto">
          <a:xfrm>
            <a:off x="5486400" y="2895600"/>
            <a:ext cx="838200" cy="276999"/>
          </a:xfrm>
          <a:prstGeom prst="rect">
            <a:avLst/>
          </a:prstGeom>
          <a:noFill/>
          <a:ln w="9525">
            <a:noFill/>
            <a:miter lim="800000"/>
            <a:headEnd/>
            <a:tailEnd/>
          </a:ln>
        </p:spPr>
        <p:txBody>
          <a:bodyPr wrap="square" lIns="0" tIns="0" rIns="0" bIns="0">
            <a:spAutoFit/>
          </a:bodyPr>
          <a:lstStyle/>
          <a:p>
            <a:pPr algn="ctr" eaLnBrk="0" hangingPunct="0"/>
            <a:r>
              <a:rPr lang="en-US" sz="900" b="1" dirty="0">
                <a:solidFill>
                  <a:schemeClr val="bg1"/>
                </a:solidFill>
                <a:latin typeface="Arial" pitchFamily="34" charset="0"/>
                <a:cs typeface="Arial" pitchFamily="34" charset="0"/>
              </a:rPr>
              <a:t>Chicago</a:t>
            </a:r>
          </a:p>
          <a:p>
            <a:pPr algn="ctr" eaLnBrk="0" hangingPunct="0"/>
            <a:r>
              <a:rPr lang="en-US" sz="900" b="1" dirty="0" smtClean="0">
                <a:solidFill>
                  <a:schemeClr val="bg1"/>
                </a:solidFill>
                <a:latin typeface="Arial" pitchFamily="34" charset="0"/>
                <a:cs typeface="Arial" pitchFamily="34" charset="0"/>
              </a:rPr>
              <a:t>114.9</a:t>
            </a:r>
            <a:endParaRPr lang="en-US" sz="900" b="1" dirty="0">
              <a:solidFill>
                <a:schemeClr val="bg1"/>
              </a:solidFill>
              <a:latin typeface="Arial" pitchFamily="34" charset="0"/>
              <a:cs typeface="Arial" pitchFamily="34" charset="0"/>
            </a:endParaRPr>
          </a:p>
        </p:txBody>
      </p:sp>
      <p:sp>
        <p:nvSpPr>
          <p:cNvPr id="18" name="Rectangle 76"/>
          <p:cNvSpPr>
            <a:spLocks noChangeArrowheads="1"/>
          </p:cNvSpPr>
          <p:nvPr/>
        </p:nvSpPr>
        <p:spPr bwMode="auto">
          <a:xfrm>
            <a:off x="6477000" y="5374112"/>
            <a:ext cx="967642" cy="313932"/>
          </a:xfrm>
          <a:prstGeom prst="rect">
            <a:avLst/>
          </a:prstGeom>
          <a:noFill/>
          <a:ln w="9525">
            <a:noFill/>
            <a:miter lim="800000"/>
            <a:headEnd/>
            <a:tailEnd/>
          </a:ln>
        </p:spPr>
        <p:txBody>
          <a:bodyPr wrap="square">
            <a:spAutoFit/>
          </a:bodyPr>
          <a:lstStyle/>
          <a:p>
            <a:pPr algn="ctr" eaLnBrk="0" hangingPunct="0">
              <a:lnSpc>
                <a:spcPct val="80000"/>
              </a:lnSpc>
            </a:pPr>
            <a:r>
              <a:rPr lang="en-US" sz="900" b="1" dirty="0">
                <a:solidFill>
                  <a:prstClr val="black"/>
                </a:solidFill>
                <a:latin typeface="Arial" pitchFamily="34" charset="0"/>
                <a:cs typeface="Arial" pitchFamily="34" charset="0"/>
              </a:rPr>
              <a:t>Tampa</a:t>
            </a:r>
          </a:p>
          <a:p>
            <a:pPr algn="ctr" eaLnBrk="0" hangingPunct="0">
              <a:lnSpc>
                <a:spcPct val="80000"/>
              </a:lnSpc>
            </a:pPr>
            <a:r>
              <a:rPr lang="en-US" sz="900" b="1" dirty="0" smtClean="0">
                <a:solidFill>
                  <a:prstClr val="black"/>
                </a:solidFill>
                <a:latin typeface="Arial" pitchFamily="34" charset="0"/>
                <a:cs typeface="Arial" pitchFamily="34" charset="0"/>
              </a:rPr>
              <a:t>92.4</a:t>
            </a:r>
            <a:endParaRPr lang="en-US" sz="900" b="1" dirty="0">
              <a:solidFill>
                <a:prstClr val="black"/>
              </a:solidFill>
              <a:latin typeface="Arial" pitchFamily="34" charset="0"/>
              <a:cs typeface="Arial" pitchFamily="34" charset="0"/>
            </a:endParaRPr>
          </a:p>
        </p:txBody>
      </p:sp>
      <p:sp>
        <p:nvSpPr>
          <p:cNvPr id="19" name="Text Box 77"/>
          <p:cNvSpPr txBox="1">
            <a:spLocks noChangeArrowheads="1"/>
          </p:cNvSpPr>
          <p:nvPr/>
        </p:nvSpPr>
        <p:spPr bwMode="auto">
          <a:xfrm>
            <a:off x="4045992" y="5137082"/>
            <a:ext cx="891649" cy="272382"/>
          </a:xfrm>
          <a:prstGeom prst="rect">
            <a:avLst/>
          </a:prstGeom>
          <a:noFill/>
          <a:ln w="9525">
            <a:noFill/>
            <a:miter lim="800000"/>
            <a:headEnd/>
            <a:tailEnd/>
          </a:ln>
        </p:spPr>
        <p:txBody>
          <a:bodyPr wrap="square">
            <a:spAutoFit/>
          </a:bodyPr>
          <a:lstStyle/>
          <a:p>
            <a:pPr algn="ctr">
              <a:lnSpc>
                <a:spcPct val="40000"/>
              </a:lnSpc>
              <a:spcBef>
                <a:spcPct val="50000"/>
              </a:spcBef>
            </a:pPr>
            <a:r>
              <a:rPr lang="en-US" sz="900" b="1" dirty="0">
                <a:solidFill>
                  <a:schemeClr val="bg1"/>
                </a:solidFill>
                <a:latin typeface="Arial" pitchFamily="34" charset="0"/>
                <a:cs typeface="Arial" pitchFamily="34" charset="0"/>
              </a:rPr>
              <a:t>Austin</a:t>
            </a:r>
          </a:p>
          <a:p>
            <a:pPr algn="ctr">
              <a:lnSpc>
                <a:spcPct val="40000"/>
              </a:lnSpc>
              <a:spcBef>
                <a:spcPct val="50000"/>
              </a:spcBef>
            </a:pPr>
            <a:r>
              <a:rPr lang="en-US" sz="900" b="1" dirty="0" smtClean="0">
                <a:solidFill>
                  <a:schemeClr val="bg1"/>
                </a:solidFill>
                <a:latin typeface="Arial" pitchFamily="34" charset="0"/>
                <a:cs typeface="Arial" pitchFamily="34" charset="0"/>
              </a:rPr>
              <a:t>96.6</a:t>
            </a:r>
            <a:endParaRPr lang="en-US" sz="900" b="1" dirty="0">
              <a:solidFill>
                <a:schemeClr val="bg1"/>
              </a:solidFill>
              <a:latin typeface="Arial" pitchFamily="34" charset="0"/>
              <a:cs typeface="Arial" pitchFamily="34" charset="0"/>
            </a:endParaRPr>
          </a:p>
        </p:txBody>
      </p:sp>
      <p:sp>
        <p:nvSpPr>
          <p:cNvPr id="20" name="Text Box 78"/>
          <p:cNvSpPr txBox="1">
            <a:spLocks noChangeArrowheads="1"/>
          </p:cNvSpPr>
          <p:nvPr/>
        </p:nvSpPr>
        <p:spPr bwMode="auto">
          <a:xfrm>
            <a:off x="1131738" y="1828800"/>
            <a:ext cx="1459062" cy="300082"/>
          </a:xfrm>
          <a:prstGeom prst="rect">
            <a:avLst/>
          </a:prstGeom>
          <a:noFill/>
          <a:ln w="9525">
            <a:noFill/>
            <a:miter lim="800000"/>
            <a:headEnd/>
            <a:tailEnd/>
          </a:ln>
        </p:spPr>
        <p:txBody>
          <a:bodyPr wrap="square">
            <a:spAutoFit/>
          </a:bodyPr>
          <a:lstStyle/>
          <a:p>
            <a:pPr algn="ctr">
              <a:lnSpc>
                <a:spcPct val="50000"/>
              </a:lnSpc>
              <a:spcBef>
                <a:spcPct val="50000"/>
              </a:spcBef>
            </a:pPr>
            <a:r>
              <a:rPr lang="en-US" sz="900" b="1" dirty="0" smtClean="0">
                <a:solidFill>
                  <a:schemeClr val="bg1"/>
                </a:solidFill>
                <a:latin typeface="Arial" pitchFamily="34" charset="0"/>
                <a:cs typeface="Arial" pitchFamily="34" charset="0"/>
              </a:rPr>
              <a:t>Portland</a:t>
            </a:r>
          </a:p>
          <a:p>
            <a:pPr algn="ctr">
              <a:lnSpc>
                <a:spcPct val="50000"/>
              </a:lnSpc>
              <a:spcBef>
                <a:spcPct val="50000"/>
              </a:spcBef>
            </a:pPr>
            <a:r>
              <a:rPr lang="en-US" sz="900" b="1" dirty="0" smtClean="0">
                <a:solidFill>
                  <a:schemeClr val="bg1"/>
                </a:solidFill>
                <a:latin typeface="Arial" pitchFamily="34" charset="0"/>
                <a:cs typeface="Arial" pitchFamily="34" charset="0"/>
              </a:rPr>
              <a:t>111.6</a:t>
            </a:r>
            <a:endParaRPr lang="en-US" sz="900" b="1" dirty="0">
              <a:solidFill>
                <a:schemeClr val="bg1"/>
              </a:solidFill>
              <a:latin typeface="Arial" pitchFamily="34" charset="0"/>
              <a:cs typeface="Arial" pitchFamily="34" charset="0"/>
            </a:endParaRPr>
          </a:p>
        </p:txBody>
      </p:sp>
      <p:sp>
        <p:nvSpPr>
          <p:cNvPr id="21" name="Text Box 79"/>
          <p:cNvSpPr txBox="1">
            <a:spLocks noChangeArrowheads="1"/>
          </p:cNvSpPr>
          <p:nvPr/>
        </p:nvSpPr>
        <p:spPr bwMode="auto">
          <a:xfrm>
            <a:off x="6379820" y="4114800"/>
            <a:ext cx="1621180" cy="272382"/>
          </a:xfrm>
          <a:prstGeom prst="rect">
            <a:avLst/>
          </a:prstGeom>
          <a:noFill/>
          <a:ln w="9525">
            <a:noFill/>
            <a:miter lim="800000"/>
            <a:headEnd/>
            <a:tailEnd/>
          </a:ln>
        </p:spPr>
        <p:txBody>
          <a:bodyPr wrap="square">
            <a:spAutoFit/>
          </a:bodyPr>
          <a:lstStyle/>
          <a:p>
            <a:pPr algn="ctr">
              <a:lnSpc>
                <a:spcPct val="40000"/>
              </a:lnSpc>
              <a:spcBef>
                <a:spcPct val="50000"/>
              </a:spcBef>
            </a:pPr>
            <a:r>
              <a:rPr lang="en-US" sz="900" b="1" dirty="0">
                <a:solidFill>
                  <a:schemeClr val="bg1"/>
                </a:solidFill>
                <a:latin typeface="Arial" pitchFamily="34" charset="0"/>
                <a:cs typeface="Arial" pitchFamily="34" charset="0"/>
              </a:rPr>
              <a:t>Charleston</a:t>
            </a:r>
          </a:p>
          <a:p>
            <a:pPr algn="ctr">
              <a:lnSpc>
                <a:spcPct val="40000"/>
              </a:lnSpc>
              <a:spcBef>
                <a:spcPct val="50000"/>
              </a:spcBef>
            </a:pPr>
            <a:r>
              <a:rPr lang="en-US" sz="900" b="1" dirty="0" smtClean="0">
                <a:solidFill>
                  <a:schemeClr val="bg1"/>
                </a:solidFill>
                <a:latin typeface="Arial" pitchFamily="34" charset="0"/>
                <a:cs typeface="Arial" pitchFamily="34" charset="0"/>
              </a:rPr>
              <a:t>99.8</a:t>
            </a:r>
            <a:endParaRPr lang="en-US" sz="900" b="1" dirty="0">
              <a:solidFill>
                <a:schemeClr val="bg1"/>
              </a:solidFill>
              <a:latin typeface="Arial" pitchFamily="34" charset="0"/>
              <a:cs typeface="Arial" pitchFamily="34" charset="0"/>
            </a:endParaRPr>
          </a:p>
        </p:txBody>
      </p:sp>
      <p:sp>
        <p:nvSpPr>
          <p:cNvPr id="22" name="Text Box 80"/>
          <p:cNvSpPr txBox="1">
            <a:spLocks noChangeArrowheads="1"/>
          </p:cNvSpPr>
          <p:nvPr/>
        </p:nvSpPr>
        <p:spPr bwMode="auto">
          <a:xfrm>
            <a:off x="7089915" y="2743200"/>
            <a:ext cx="1215885" cy="272382"/>
          </a:xfrm>
          <a:prstGeom prst="rect">
            <a:avLst/>
          </a:prstGeom>
          <a:noFill/>
          <a:ln w="28575" algn="ctr">
            <a:noFill/>
            <a:miter lim="800000"/>
            <a:headEnd/>
            <a:tailEnd/>
          </a:ln>
        </p:spPr>
        <p:txBody>
          <a:bodyPr wrap="square">
            <a:spAutoFit/>
          </a:bodyPr>
          <a:lstStyle/>
          <a:p>
            <a:pPr algn="ctr">
              <a:lnSpc>
                <a:spcPct val="40000"/>
              </a:lnSpc>
              <a:spcBef>
                <a:spcPct val="50000"/>
              </a:spcBef>
            </a:pPr>
            <a:r>
              <a:rPr lang="en-US" sz="900" b="1" dirty="0">
                <a:solidFill>
                  <a:schemeClr val="bg1"/>
                </a:solidFill>
                <a:latin typeface="Arial" pitchFamily="34" charset="0"/>
                <a:cs typeface="Arial" pitchFamily="34" charset="0"/>
              </a:rPr>
              <a:t>New York</a:t>
            </a:r>
          </a:p>
          <a:p>
            <a:pPr algn="ctr">
              <a:lnSpc>
                <a:spcPct val="40000"/>
              </a:lnSpc>
              <a:spcBef>
                <a:spcPct val="50000"/>
              </a:spcBef>
            </a:pPr>
            <a:r>
              <a:rPr lang="en-US" sz="900" b="1" dirty="0" smtClean="0">
                <a:solidFill>
                  <a:schemeClr val="bg1"/>
                </a:solidFill>
                <a:latin typeface="Arial" pitchFamily="34" charset="0"/>
                <a:cs typeface="Arial" pitchFamily="34" charset="0"/>
              </a:rPr>
              <a:t>207.9</a:t>
            </a:r>
            <a:endParaRPr lang="en-US" sz="900" b="1" dirty="0">
              <a:solidFill>
                <a:schemeClr val="bg1"/>
              </a:solidFill>
              <a:latin typeface="Arial" pitchFamily="34" charset="0"/>
              <a:cs typeface="Arial" pitchFamily="34" charset="0"/>
            </a:endParaRPr>
          </a:p>
        </p:txBody>
      </p:sp>
      <p:sp>
        <p:nvSpPr>
          <p:cNvPr id="23" name="Text Box 81"/>
          <p:cNvSpPr txBox="1">
            <a:spLocks noChangeArrowheads="1"/>
          </p:cNvSpPr>
          <p:nvPr/>
        </p:nvSpPr>
        <p:spPr bwMode="auto">
          <a:xfrm>
            <a:off x="7394715" y="2372203"/>
            <a:ext cx="1215885" cy="272382"/>
          </a:xfrm>
          <a:prstGeom prst="rect">
            <a:avLst/>
          </a:prstGeom>
          <a:noFill/>
          <a:ln w="28575" algn="ctr">
            <a:noFill/>
            <a:miter lim="800000"/>
            <a:headEnd/>
            <a:tailEnd/>
          </a:ln>
        </p:spPr>
        <p:txBody>
          <a:bodyPr wrap="square" anchor="ctr" anchorCtr="1">
            <a:spAutoFit/>
          </a:bodyPr>
          <a:lstStyle/>
          <a:p>
            <a:pPr algn="ctr">
              <a:lnSpc>
                <a:spcPct val="40000"/>
              </a:lnSpc>
              <a:spcBef>
                <a:spcPct val="50000"/>
              </a:spcBef>
            </a:pPr>
            <a:r>
              <a:rPr lang="en-US" sz="900" b="1" dirty="0">
                <a:solidFill>
                  <a:schemeClr val="bg1"/>
                </a:solidFill>
                <a:latin typeface="Arial" pitchFamily="34" charset="0"/>
                <a:cs typeface="Arial" pitchFamily="34" charset="0"/>
              </a:rPr>
              <a:t>Boston</a:t>
            </a:r>
          </a:p>
          <a:p>
            <a:pPr algn="ctr">
              <a:lnSpc>
                <a:spcPct val="40000"/>
              </a:lnSpc>
              <a:spcBef>
                <a:spcPct val="50000"/>
              </a:spcBef>
            </a:pPr>
            <a:r>
              <a:rPr lang="en-US" sz="900" b="1" dirty="0" smtClean="0">
                <a:solidFill>
                  <a:schemeClr val="bg1"/>
                </a:solidFill>
                <a:latin typeface="Arial" pitchFamily="34" charset="0"/>
                <a:cs typeface="Arial" pitchFamily="34" charset="0"/>
              </a:rPr>
              <a:t>132.4</a:t>
            </a:r>
            <a:endParaRPr lang="en-US" sz="900" b="1" dirty="0">
              <a:solidFill>
                <a:schemeClr val="bg1"/>
              </a:solidFill>
              <a:latin typeface="Arial" pitchFamily="34" charset="0"/>
              <a:cs typeface="Arial" pitchFamily="34" charset="0"/>
            </a:endParaRPr>
          </a:p>
        </p:txBody>
      </p:sp>
      <p:sp>
        <p:nvSpPr>
          <p:cNvPr id="24" name="Text Box 82"/>
          <p:cNvSpPr txBox="1">
            <a:spLocks noChangeArrowheads="1"/>
          </p:cNvSpPr>
          <p:nvPr/>
        </p:nvSpPr>
        <p:spPr bwMode="auto">
          <a:xfrm>
            <a:off x="5715000" y="4419600"/>
            <a:ext cx="1447800" cy="397032"/>
          </a:xfrm>
          <a:prstGeom prst="rect">
            <a:avLst/>
          </a:prstGeom>
          <a:noFill/>
          <a:ln w="28575" algn="ctr">
            <a:noFill/>
            <a:miter lim="800000"/>
            <a:headEnd/>
            <a:tailEnd/>
          </a:ln>
        </p:spPr>
        <p:txBody>
          <a:bodyPr wrap="square" anchor="b" anchorCtr="1">
            <a:spAutoFit/>
          </a:bodyPr>
          <a:lstStyle/>
          <a:p>
            <a:pPr algn="ctr">
              <a:lnSpc>
                <a:spcPct val="40000"/>
              </a:lnSpc>
              <a:spcBef>
                <a:spcPct val="50000"/>
              </a:spcBef>
            </a:pPr>
            <a:endParaRPr lang="en-US" sz="900" b="1" dirty="0">
              <a:solidFill>
                <a:schemeClr val="bg1"/>
              </a:solidFill>
              <a:latin typeface="Arial" pitchFamily="34" charset="0"/>
              <a:cs typeface="Arial" pitchFamily="34" charset="0"/>
            </a:endParaRPr>
          </a:p>
          <a:p>
            <a:pPr algn="ctr">
              <a:lnSpc>
                <a:spcPct val="40000"/>
              </a:lnSpc>
              <a:spcBef>
                <a:spcPct val="50000"/>
              </a:spcBef>
            </a:pPr>
            <a:r>
              <a:rPr lang="en-US" sz="900" b="1" dirty="0">
                <a:solidFill>
                  <a:schemeClr val="bg1"/>
                </a:solidFill>
                <a:latin typeface="Arial" pitchFamily="34" charset="0"/>
                <a:cs typeface="Arial" pitchFamily="34" charset="0"/>
              </a:rPr>
              <a:t>Montgomery</a:t>
            </a:r>
          </a:p>
          <a:p>
            <a:pPr algn="ctr">
              <a:lnSpc>
                <a:spcPct val="40000"/>
              </a:lnSpc>
              <a:spcBef>
                <a:spcPct val="50000"/>
              </a:spcBef>
            </a:pPr>
            <a:r>
              <a:rPr lang="en-US" sz="900" b="1" dirty="0" smtClean="0">
                <a:solidFill>
                  <a:schemeClr val="bg1"/>
                </a:solidFill>
                <a:latin typeface="Arial" pitchFamily="34" charset="0"/>
                <a:cs typeface="Arial" pitchFamily="34" charset="0"/>
              </a:rPr>
              <a:t>100.6</a:t>
            </a:r>
            <a:endParaRPr lang="en-US" sz="900" b="1" dirty="0">
              <a:solidFill>
                <a:schemeClr val="bg1"/>
              </a:solidFill>
              <a:latin typeface="Arial" pitchFamily="34" charset="0"/>
              <a:cs typeface="Arial" pitchFamily="34" charset="0"/>
            </a:endParaRPr>
          </a:p>
        </p:txBody>
      </p:sp>
      <p:sp>
        <p:nvSpPr>
          <p:cNvPr id="25" name="Rectangle 83"/>
          <p:cNvSpPr>
            <a:spLocks noChangeArrowheads="1"/>
          </p:cNvSpPr>
          <p:nvPr/>
        </p:nvSpPr>
        <p:spPr bwMode="auto">
          <a:xfrm>
            <a:off x="2362200" y="3200400"/>
            <a:ext cx="1110098" cy="249299"/>
          </a:xfrm>
          <a:prstGeom prst="rect">
            <a:avLst/>
          </a:prstGeom>
          <a:noFill/>
          <a:ln w="9525">
            <a:noFill/>
            <a:miter lim="800000"/>
            <a:headEnd/>
            <a:tailEnd/>
          </a:ln>
        </p:spPr>
        <p:txBody>
          <a:bodyPr wrap="square" lIns="0" tIns="0" rIns="0" bIns="0">
            <a:spAutoFit/>
          </a:bodyPr>
          <a:lstStyle/>
          <a:p>
            <a:pPr algn="ctr" eaLnBrk="0" hangingPunct="0">
              <a:lnSpc>
                <a:spcPct val="90000"/>
              </a:lnSpc>
            </a:pPr>
            <a:r>
              <a:rPr lang="en-US" sz="900" b="1" dirty="0">
                <a:solidFill>
                  <a:schemeClr val="bg1"/>
                </a:solidFill>
                <a:latin typeface="Arial" pitchFamily="34" charset="0"/>
                <a:cs typeface="Arial" pitchFamily="34" charset="0"/>
              </a:rPr>
              <a:t>Salt Lake City</a:t>
            </a:r>
          </a:p>
          <a:p>
            <a:pPr algn="ctr" eaLnBrk="0" hangingPunct="0">
              <a:lnSpc>
                <a:spcPct val="90000"/>
              </a:lnSpc>
            </a:pPr>
            <a:r>
              <a:rPr lang="en-US" sz="900" b="1" dirty="0" smtClean="0">
                <a:solidFill>
                  <a:schemeClr val="bg1"/>
                </a:solidFill>
                <a:latin typeface="Arial" pitchFamily="34" charset="0"/>
                <a:cs typeface="Arial" pitchFamily="34" charset="0"/>
              </a:rPr>
              <a:t>101.2</a:t>
            </a:r>
            <a:endParaRPr lang="en-US" sz="900" b="1" dirty="0">
              <a:solidFill>
                <a:schemeClr val="bg1"/>
              </a:solidFill>
              <a:latin typeface="Arial" pitchFamily="34" charset="0"/>
              <a:cs typeface="Arial" pitchFamily="34" charset="0"/>
            </a:endParaRPr>
          </a:p>
        </p:txBody>
      </p:sp>
      <p:sp>
        <p:nvSpPr>
          <p:cNvPr id="26" name="Rectangle 84"/>
          <p:cNvSpPr>
            <a:spLocks noChangeArrowheads="1"/>
          </p:cNvSpPr>
          <p:nvPr/>
        </p:nvSpPr>
        <p:spPr bwMode="auto">
          <a:xfrm>
            <a:off x="2423536" y="2909251"/>
            <a:ext cx="45719" cy="124650"/>
          </a:xfrm>
          <a:prstGeom prst="rect">
            <a:avLst/>
          </a:prstGeom>
          <a:noFill/>
          <a:ln w="9525">
            <a:noFill/>
            <a:miter lim="800000"/>
            <a:headEnd/>
            <a:tailEnd/>
          </a:ln>
        </p:spPr>
        <p:txBody>
          <a:bodyPr wrap="square" lIns="0" tIns="0" rIns="0" bIns="0">
            <a:spAutoFit/>
          </a:bodyPr>
          <a:lstStyle/>
          <a:p>
            <a:pPr algn="ctr" eaLnBrk="0" hangingPunct="0">
              <a:lnSpc>
                <a:spcPct val="90000"/>
              </a:lnSpc>
            </a:pPr>
            <a:endParaRPr lang="en-US" sz="900" b="1">
              <a:solidFill>
                <a:schemeClr val="bg1"/>
              </a:solidFill>
              <a:latin typeface="Arial" pitchFamily="34" charset="0"/>
              <a:cs typeface="Arial" pitchFamily="34" charset="0"/>
            </a:endParaRPr>
          </a:p>
        </p:txBody>
      </p:sp>
      <p:sp>
        <p:nvSpPr>
          <p:cNvPr id="27" name="Rectangle 85"/>
          <p:cNvSpPr>
            <a:spLocks noChangeArrowheads="1"/>
          </p:cNvSpPr>
          <p:nvPr/>
        </p:nvSpPr>
        <p:spPr bwMode="auto">
          <a:xfrm>
            <a:off x="4460299" y="3939539"/>
            <a:ext cx="45719" cy="124650"/>
          </a:xfrm>
          <a:prstGeom prst="rect">
            <a:avLst/>
          </a:prstGeom>
          <a:noFill/>
          <a:ln w="9525">
            <a:noFill/>
            <a:miter lim="800000"/>
            <a:headEnd/>
            <a:tailEnd/>
          </a:ln>
        </p:spPr>
        <p:txBody>
          <a:bodyPr wrap="square" lIns="0" tIns="0" rIns="0" bIns="0">
            <a:spAutoFit/>
          </a:bodyPr>
          <a:lstStyle/>
          <a:p>
            <a:pPr algn="ctr" eaLnBrk="0" hangingPunct="0">
              <a:lnSpc>
                <a:spcPct val="90000"/>
              </a:lnSpc>
            </a:pPr>
            <a:endParaRPr lang="en-US" sz="900" b="1">
              <a:solidFill>
                <a:schemeClr val="bg1"/>
              </a:solidFill>
              <a:latin typeface="Arial" pitchFamily="34" charset="0"/>
              <a:cs typeface="Arial" pitchFamily="34" charset="0"/>
            </a:endParaRPr>
          </a:p>
        </p:txBody>
      </p:sp>
      <p:sp>
        <p:nvSpPr>
          <p:cNvPr id="28" name="Rectangle 86"/>
          <p:cNvSpPr>
            <a:spLocks noChangeArrowheads="1"/>
          </p:cNvSpPr>
          <p:nvPr/>
        </p:nvSpPr>
        <p:spPr bwMode="auto">
          <a:xfrm>
            <a:off x="5392915" y="2313801"/>
            <a:ext cx="779285" cy="276999"/>
          </a:xfrm>
          <a:prstGeom prst="rect">
            <a:avLst/>
          </a:prstGeom>
          <a:noFill/>
          <a:ln w="9525">
            <a:noFill/>
            <a:miter lim="800000"/>
            <a:headEnd/>
            <a:tailEnd/>
          </a:ln>
        </p:spPr>
        <p:txBody>
          <a:bodyPr wrap="square" lIns="0" tIns="0" rIns="0" bIns="0">
            <a:spAutoFit/>
          </a:bodyPr>
          <a:lstStyle/>
          <a:p>
            <a:pPr algn="ctr" eaLnBrk="0" hangingPunct="0"/>
            <a:r>
              <a:rPr lang="en-US" sz="900" b="1" dirty="0">
                <a:solidFill>
                  <a:schemeClr val="bg1"/>
                </a:solidFill>
                <a:latin typeface="Arial" pitchFamily="34" charset="0"/>
                <a:cs typeface="Arial" pitchFamily="34" charset="0"/>
              </a:rPr>
              <a:t>Green Bay</a:t>
            </a:r>
          </a:p>
          <a:p>
            <a:pPr algn="ctr" eaLnBrk="0" hangingPunct="0"/>
            <a:r>
              <a:rPr lang="en-US" sz="900" b="1" dirty="0" smtClean="0">
                <a:solidFill>
                  <a:schemeClr val="bg1"/>
                </a:solidFill>
                <a:latin typeface="Arial" pitchFamily="34" charset="0"/>
                <a:cs typeface="Arial" pitchFamily="34" charset="0"/>
              </a:rPr>
              <a:t>96.0</a:t>
            </a:r>
            <a:endParaRPr lang="en-US" sz="900" b="1" dirty="0">
              <a:solidFill>
                <a:schemeClr val="bg1"/>
              </a:solidFill>
              <a:latin typeface="Arial" pitchFamily="34" charset="0"/>
              <a:cs typeface="Arial" pitchFamily="34" charset="0"/>
            </a:endParaRPr>
          </a:p>
        </p:txBody>
      </p:sp>
      <p:sp>
        <p:nvSpPr>
          <p:cNvPr id="29" name="Text Box 87"/>
          <p:cNvSpPr txBox="1">
            <a:spLocks noChangeArrowheads="1"/>
          </p:cNvSpPr>
          <p:nvPr/>
        </p:nvSpPr>
        <p:spPr bwMode="auto">
          <a:xfrm>
            <a:off x="5499433" y="3903127"/>
            <a:ext cx="1053767" cy="397032"/>
          </a:xfrm>
          <a:prstGeom prst="rect">
            <a:avLst/>
          </a:prstGeom>
          <a:noFill/>
          <a:ln w="9525">
            <a:noFill/>
            <a:miter lim="800000"/>
            <a:headEnd/>
            <a:tailEnd/>
          </a:ln>
        </p:spPr>
        <p:txBody>
          <a:bodyPr wrap="square" anchor="ctr" anchorCtr="1">
            <a:spAutoFit/>
          </a:bodyPr>
          <a:lstStyle/>
          <a:p>
            <a:pPr algn="ctr">
              <a:lnSpc>
                <a:spcPct val="40000"/>
              </a:lnSpc>
              <a:spcBef>
                <a:spcPct val="50000"/>
              </a:spcBef>
            </a:pPr>
            <a:endParaRPr lang="en-US" sz="900" b="1" dirty="0">
              <a:solidFill>
                <a:schemeClr val="bg1"/>
              </a:solidFill>
              <a:latin typeface="Arial" pitchFamily="34" charset="0"/>
              <a:cs typeface="Arial" pitchFamily="34" charset="0"/>
            </a:endParaRPr>
          </a:p>
          <a:p>
            <a:pPr algn="ctr">
              <a:lnSpc>
                <a:spcPct val="40000"/>
              </a:lnSpc>
              <a:spcBef>
                <a:spcPct val="50000"/>
              </a:spcBef>
            </a:pPr>
            <a:r>
              <a:rPr lang="en-US" sz="900" b="1" dirty="0">
                <a:solidFill>
                  <a:schemeClr val="bg1"/>
                </a:solidFill>
                <a:latin typeface="Arial" pitchFamily="34" charset="0"/>
                <a:cs typeface="Arial" pitchFamily="34" charset="0"/>
              </a:rPr>
              <a:t>Memphis</a:t>
            </a:r>
          </a:p>
          <a:p>
            <a:pPr algn="ctr">
              <a:lnSpc>
                <a:spcPct val="40000"/>
              </a:lnSpc>
              <a:spcBef>
                <a:spcPct val="50000"/>
              </a:spcBef>
            </a:pPr>
            <a:r>
              <a:rPr lang="en-US" sz="900" b="1" dirty="0" smtClean="0">
                <a:solidFill>
                  <a:schemeClr val="bg1"/>
                </a:solidFill>
                <a:latin typeface="Arial" pitchFamily="34" charset="0"/>
                <a:cs typeface="Arial" pitchFamily="34" charset="0"/>
              </a:rPr>
              <a:t>87.7</a:t>
            </a:r>
            <a:endParaRPr lang="en-US" sz="900" b="1" dirty="0">
              <a:solidFill>
                <a:schemeClr val="bg1"/>
              </a:solidFill>
              <a:latin typeface="Arial" pitchFamily="34" charset="0"/>
              <a:cs typeface="Arial" pitchFamily="34" charset="0"/>
            </a:endParaRPr>
          </a:p>
        </p:txBody>
      </p:sp>
      <p:sp>
        <p:nvSpPr>
          <p:cNvPr id="30" name="Text Box 88"/>
          <p:cNvSpPr txBox="1">
            <a:spLocks noChangeArrowheads="1"/>
          </p:cNvSpPr>
          <p:nvPr/>
        </p:nvSpPr>
        <p:spPr bwMode="auto">
          <a:xfrm>
            <a:off x="6861315" y="3352800"/>
            <a:ext cx="1215885" cy="376257"/>
          </a:xfrm>
          <a:prstGeom prst="rect">
            <a:avLst/>
          </a:prstGeom>
          <a:noFill/>
          <a:ln w="9525">
            <a:noFill/>
            <a:miter lim="800000"/>
            <a:headEnd/>
            <a:tailEnd/>
          </a:ln>
        </p:spPr>
        <p:txBody>
          <a:bodyPr wrap="square">
            <a:spAutoFit/>
          </a:bodyPr>
          <a:lstStyle/>
          <a:p>
            <a:pPr algn="ctr">
              <a:lnSpc>
                <a:spcPct val="35000"/>
              </a:lnSpc>
              <a:spcBef>
                <a:spcPct val="50000"/>
              </a:spcBef>
            </a:pPr>
            <a:endParaRPr lang="en-US" sz="900" b="1" dirty="0">
              <a:solidFill>
                <a:schemeClr val="bg1"/>
              </a:solidFill>
              <a:latin typeface="Arial" pitchFamily="34" charset="0"/>
              <a:cs typeface="Arial" pitchFamily="34" charset="0"/>
            </a:endParaRPr>
          </a:p>
          <a:p>
            <a:pPr algn="ctr">
              <a:lnSpc>
                <a:spcPct val="35000"/>
              </a:lnSpc>
              <a:spcBef>
                <a:spcPct val="50000"/>
              </a:spcBef>
            </a:pPr>
            <a:r>
              <a:rPr lang="en-US" sz="900" b="1" dirty="0">
                <a:solidFill>
                  <a:schemeClr val="bg1"/>
                </a:solidFill>
                <a:latin typeface="Arial" pitchFamily="34" charset="0"/>
                <a:cs typeface="Arial" pitchFamily="34" charset="0"/>
              </a:rPr>
              <a:t>Richmond</a:t>
            </a:r>
          </a:p>
          <a:p>
            <a:pPr algn="ctr">
              <a:lnSpc>
                <a:spcPct val="35000"/>
              </a:lnSpc>
              <a:spcBef>
                <a:spcPct val="50000"/>
              </a:spcBef>
            </a:pPr>
            <a:r>
              <a:rPr lang="en-US" sz="900" b="1" dirty="0" smtClean="0">
                <a:solidFill>
                  <a:schemeClr val="bg1"/>
                </a:solidFill>
                <a:latin typeface="Arial" pitchFamily="34" charset="0"/>
                <a:cs typeface="Arial" pitchFamily="34" charset="0"/>
              </a:rPr>
              <a:t>102.6</a:t>
            </a:r>
            <a:endParaRPr lang="en-US" sz="900" b="1" dirty="0">
              <a:solidFill>
                <a:schemeClr val="bg1"/>
              </a:solidFill>
              <a:latin typeface="Arial" pitchFamily="34" charset="0"/>
              <a:cs typeface="Arial" pitchFamily="34" charset="0"/>
            </a:endParaRPr>
          </a:p>
        </p:txBody>
      </p:sp>
      <p:sp>
        <p:nvSpPr>
          <p:cNvPr id="31" name="Rectangle 89"/>
          <p:cNvSpPr>
            <a:spLocks noChangeArrowheads="1"/>
          </p:cNvSpPr>
          <p:nvPr/>
        </p:nvSpPr>
        <p:spPr bwMode="auto">
          <a:xfrm>
            <a:off x="4305217" y="4004102"/>
            <a:ext cx="1104983" cy="249299"/>
          </a:xfrm>
          <a:prstGeom prst="rect">
            <a:avLst/>
          </a:prstGeom>
          <a:noFill/>
          <a:ln w="9525">
            <a:noFill/>
            <a:miter lim="800000"/>
            <a:headEnd/>
            <a:tailEnd/>
          </a:ln>
        </p:spPr>
        <p:txBody>
          <a:bodyPr wrap="square" lIns="0" tIns="0" rIns="0" bIns="0">
            <a:spAutoFit/>
          </a:bodyPr>
          <a:lstStyle/>
          <a:p>
            <a:pPr algn="ctr" eaLnBrk="0" hangingPunct="0">
              <a:lnSpc>
                <a:spcPct val="90000"/>
              </a:lnSpc>
            </a:pPr>
            <a:r>
              <a:rPr lang="en-US" sz="900" b="1" dirty="0">
                <a:solidFill>
                  <a:schemeClr val="bg1"/>
                </a:solidFill>
                <a:latin typeface="Arial" pitchFamily="34" charset="0"/>
                <a:cs typeface="Arial" pitchFamily="34" charset="0"/>
              </a:rPr>
              <a:t>Oklahoma City</a:t>
            </a:r>
          </a:p>
          <a:p>
            <a:pPr algn="ctr" eaLnBrk="0" hangingPunct="0">
              <a:lnSpc>
                <a:spcPct val="90000"/>
              </a:lnSpc>
            </a:pPr>
            <a:r>
              <a:rPr lang="en-US" sz="900" b="1" dirty="0" smtClean="0">
                <a:solidFill>
                  <a:schemeClr val="bg1"/>
                </a:solidFill>
                <a:latin typeface="Arial" pitchFamily="34" charset="0"/>
                <a:cs typeface="Arial" pitchFamily="34" charset="0"/>
              </a:rPr>
              <a:t>89.9</a:t>
            </a:r>
            <a:endParaRPr lang="en-US" sz="900" b="1" dirty="0">
              <a:solidFill>
                <a:schemeClr val="bg1"/>
              </a:solidFill>
              <a:latin typeface="Arial" pitchFamily="34" charset="0"/>
              <a:cs typeface="Arial" pitchFamily="34" charset="0"/>
            </a:endParaRPr>
          </a:p>
        </p:txBody>
      </p:sp>
      <p:sp>
        <p:nvSpPr>
          <p:cNvPr id="32" name="Text Box 483"/>
          <p:cNvSpPr txBox="1">
            <a:spLocks noChangeArrowheads="1"/>
          </p:cNvSpPr>
          <p:nvPr/>
        </p:nvSpPr>
        <p:spPr bwMode="auto">
          <a:xfrm>
            <a:off x="7199980" y="4724400"/>
            <a:ext cx="1867820" cy="430887"/>
          </a:xfrm>
          <a:prstGeom prst="rect">
            <a:avLst/>
          </a:prstGeom>
          <a:noFill/>
          <a:ln w="9525">
            <a:noFill/>
            <a:miter lim="800000"/>
            <a:headEnd/>
            <a:tailEnd/>
          </a:ln>
        </p:spPr>
        <p:txBody>
          <a:bodyPr wrap="none">
            <a:spAutoFit/>
          </a:bodyPr>
          <a:lstStyle/>
          <a:p>
            <a:pPr algn="ctr"/>
            <a:r>
              <a:rPr lang="en-US" sz="1100" b="1" spc="300" dirty="0" smtClean="0">
                <a:solidFill>
                  <a:srgbClr val="005288"/>
                </a:solidFill>
                <a:latin typeface="Arial Black" pitchFamily="34" charset="0"/>
                <a:cs typeface="Arial" pitchFamily="34" charset="0"/>
              </a:rPr>
              <a:t>JACKSONVILLE</a:t>
            </a:r>
            <a:br>
              <a:rPr lang="en-US" sz="1100" b="1" spc="300" dirty="0" smtClean="0">
                <a:solidFill>
                  <a:srgbClr val="005288"/>
                </a:solidFill>
                <a:latin typeface="Arial Black" pitchFamily="34" charset="0"/>
                <a:cs typeface="Arial" pitchFamily="34" charset="0"/>
              </a:rPr>
            </a:br>
            <a:r>
              <a:rPr lang="en-US" sz="1100" b="1" spc="300" dirty="0" smtClean="0">
                <a:solidFill>
                  <a:srgbClr val="005288"/>
                </a:solidFill>
                <a:latin typeface="Arial Black" pitchFamily="34" charset="0"/>
                <a:cs typeface="Arial" pitchFamily="34" charset="0"/>
              </a:rPr>
              <a:t>94.9</a:t>
            </a:r>
            <a:endParaRPr lang="en-US" sz="1100" b="1" spc="300" dirty="0">
              <a:solidFill>
                <a:srgbClr val="005288"/>
              </a:solidFill>
              <a:latin typeface="Arial Black" pitchFamily="34" charset="0"/>
              <a:cs typeface="Arial" pitchFamily="34" charset="0"/>
            </a:endParaRPr>
          </a:p>
        </p:txBody>
      </p:sp>
      <p:pic>
        <p:nvPicPr>
          <p:cNvPr id="33" name="Picture 32" descr="Pin.png"/>
          <p:cNvPicPr>
            <a:picLocks noChangeAspect="1"/>
          </p:cNvPicPr>
          <p:nvPr/>
        </p:nvPicPr>
        <p:blipFill>
          <a:blip r:embed="rId3" cstate="print"/>
          <a:stretch>
            <a:fillRect/>
          </a:stretch>
        </p:blipFill>
        <p:spPr>
          <a:xfrm>
            <a:off x="7067550" y="4800600"/>
            <a:ext cx="400050" cy="304800"/>
          </a:xfrm>
          <a:prstGeom prst="rect">
            <a:avLst/>
          </a:prstGeom>
        </p:spPr>
      </p:pic>
      <p:sp>
        <p:nvSpPr>
          <p:cNvPr id="34" name="Rectangle 33"/>
          <p:cNvSpPr/>
          <p:nvPr/>
        </p:nvSpPr>
        <p:spPr>
          <a:xfrm>
            <a:off x="1676400" y="5956756"/>
            <a:ext cx="4572000" cy="215444"/>
          </a:xfrm>
          <a:prstGeom prst="rect">
            <a:avLst/>
          </a:prstGeom>
        </p:spPr>
        <p:txBody>
          <a:bodyPr>
            <a:spAutoFit/>
          </a:bodyPr>
          <a:lstStyle/>
          <a:p>
            <a:r>
              <a:rPr lang="en-US" sz="800" i="1" dirty="0" smtClean="0">
                <a:solidFill>
                  <a:prstClr val="white">
                    <a:lumMod val="50000"/>
                  </a:prstClr>
                </a:solidFill>
                <a:latin typeface="Arial Narrow" pitchFamily="34" charset="0"/>
              </a:rPr>
              <a:t>Source:  ACCRA Cost of Living Index, 3</a:t>
            </a:r>
            <a:r>
              <a:rPr lang="en-US" sz="800" i="1" baseline="30000" dirty="0" smtClean="0">
                <a:solidFill>
                  <a:prstClr val="white">
                    <a:lumMod val="50000"/>
                  </a:prstClr>
                </a:solidFill>
                <a:latin typeface="Arial Narrow" pitchFamily="34" charset="0"/>
              </a:rPr>
              <a:t>rd</a:t>
            </a:r>
            <a:r>
              <a:rPr lang="en-US" sz="800" i="1" dirty="0" smtClean="0">
                <a:solidFill>
                  <a:prstClr val="white">
                    <a:lumMod val="50000"/>
                  </a:prstClr>
                </a:solidFill>
                <a:latin typeface="Arial Narrow" pitchFamily="34" charset="0"/>
              </a:rPr>
              <a:t> Quarter 2011</a:t>
            </a:r>
            <a:endParaRPr lang="en-US" sz="800" i="1" dirty="0">
              <a:solidFill>
                <a:prstClr val="white">
                  <a:lumMod val="50000"/>
                </a:prstClr>
              </a:solidFill>
              <a:latin typeface="Arial Narrow" pitchFamily="34" charset="0"/>
            </a:endParaRPr>
          </a:p>
        </p:txBody>
      </p:sp>
      <p:sp>
        <p:nvSpPr>
          <p:cNvPr id="35" name="TextBox 34"/>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27</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HOUSING COSTS</a:t>
            </a:r>
            <a:br>
              <a:rPr lang="en-US" dirty="0" smtClean="0"/>
            </a:br>
            <a:r>
              <a:rPr lang="en-US" sz="2200" i="1" spc="300" dirty="0" smtClean="0">
                <a:solidFill>
                  <a:srgbClr val="008A5E"/>
                </a:solidFill>
              </a:rPr>
              <a:t>More House For Your Money</a:t>
            </a:r>
            <a:endParaRPr lang="en-US" sz="2200" dirty="0"/>
          </a:p>
        </p:txBody>
      </p:sp>
      <p:graphicFrame>
        <p:nvGraphicFramePr>
          <p:cNvPr id="4" name="Chart 3"/>
          <p:cNvGraphicFramePr>
            <a:graphicFrameLocks/>
          </p:cNvGraphicFramePr>
          <p:nvPr>
            <p:extLst>
              <p:ext uri="{D42A27DB-BD31-4B8C-83A1-F6EECF244321}">
                <p14:modId xmlns:p14="http://schemas.microsoft.com/office/powerpoint/2010/main" val="1419888772"/>
              </p:ext>
            </p:extLst>
          </p:nvPr>
        </p:nvGraphicFramePr>
        <p:xfrm>
          <a:off x="457200" y="1447800"/>
          <a:ext cx="83820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7315200" y="1600200"/>
            <a:ext cx="1371600" cy="738664"/>
          </a:xfrm>
          <a:prstGeom prst="rect">
            <a:avLst/>
          </a:prstGeom>
          <a:noFill/>
        </p:spPr>
        <p:txBody>
          <a:bodyPr wrap="square" rtlCol="0">
            <a:spAutoFit/>
          </a:bodyPr>
          <a:lstStyle/>
          <a:p>
            <a:r>
              <a:rPr lang="en-US" sz="1400" b="1" dirty="0" smtClean="0">
                <a:solidFill>
                  <a:schemeClr val="bg1">
                    <a:lumMod val="50000"/>
                  </a:schemeClr>
                </a:solidFill>
                <a:latin typeface="Arial" pitchFamily="34" charset="0"/>
                <a:cs typeface="Arial" pitchFamily="34" charset="0"/>
              </a:rPr>
              <a:t>2,400 Sq. feet</a:t>
            </a:r>
          </a:p>
          <a:p>
            <a:r>
              <a:rPr lang="en-US" sz="1400" b="1" dirty="0" smtClean="0">
                <a:solidFill>
                  <a:schemeClr val="bg1">
                    <a:lumMod val="50000"/>
                  </a:schemeClr>
                </a:solidFill>
                <a:latin typeface="Arial" pitchFamily="34" charset="0"/>
                <a:cs typeface="Arial" pitchFamily="34" charset="0"/>
              </a:rPr>
              <a:t>22.9 Meters</a:t>
            </a:r>
          </a:p>
          <a:p>
            <a:r>
              <a:rPr lang="en-US" sz="1400" b="1" dirty="0" smtClean="0">
                <a:solidFill>
                  <a:schemeClr val="bg1">
                    <a:lumMod val="50000"/>
                  </a:schemeClr>
                </a:solidFill>
                <a:latin typeface="Arial" pitchFamily="34" charset="0"/>
                <a:cs typeface="Arial" pitchFamily="34" charset="0"/>
              </a:rPr>
              <a:t>3 Bed/2 Bath</a:t>
            </a:r>
            <a:endParaRPr lang="en-US" sz="1400" b="1" dirty="0">
              <a:solidFill>
                <a:schemeClr val="bg1">
                  <a:lumMod val="50000"/>
                </a:schemeClr>
              </a:solidFill>
              <a:latin typeface="Arial" pitchFamily="34" charset="0"/>
              <a:cs typeface="Arial" pitchFamily="34" charset="0"/>
            </a:endParaRPr>
          </a:p>
        </p:txBody>
      </p:sp>
      <p:sp>
        <p:nvSpPr>
          <p:cNvPr id="5" name="Rectangle 4"/>
          <p:cNvSpPr/>
          <p:nvPr/>
        </p:nvSpPr>
        <p:spPr>
          <a:xfrm>
            <a:off x="1676400" y="5956756"/>
            <a:ext cx="4572000" cy="215444"/>
          </a:xfrm>
          <a:prstGeom prst="rect">
            <a:avLst/>
          </a:prstGeom>
        </p:spPr>
        <p:txBody>
          <a:bodyPr>
            <a:spAutoFit/>
          </a:bodyPr>
          <a:lstStyle/>
          <a:p>
            <a:r>
              <a:rPr lang="en-US" sz="800" i="1" dirty="0" smtClean="0">
                <a:solidFill>
                  <a:schemeClr val="bg1">
                    <a:lumMod val="50000"/>
                  </a:schemeClr>
                </a:solidFill>
                <a:latin typeface="Arial Narrow" pitchFamily="34" charset="0"/>
              </a:rPr>
              <a:t>Source:  ACCRA Cost of Living Index, 3</a:t>
            </a:r>
            <a:r>
              <a:rPr lang="en-US" sz="800" i="1" baseline="30000" dirty="0" smtClean="0">
                <a:solidFill>
                  <a:schemeClr val="bg1">
                    <a:lumMod val="50000"/>
                  </a:schemeClr>
                </a:solidFill>
                <a:latin typeface="Arial Narrow" pitchFamily="34" charset="0"/>
              </a:rPr>
              <a:t>rd</a:t>
            </a:r>
            <a:r>
              <a:rPr lang="en-US" sz="800" i="1" dirty="0" smtClean="0">
                <a:solidFill>
                  <a:schemeClr val="bg1">
                    <a:lumMod val="50000"/>
                  </a:schemeClr>
                </a:solidFill>
                <a:latin typeface="Arial Narrow" pitchFamily="34" charset="0"/>
              </a:rPr>
              <a:t> Quarter 2011</a:t>
            </a:r>
            <a:endParaRPr lang="en-US" sz="800" i="1" dirty="0">
              <a:solidFill>
                <a:schemeClr val="bg1">
                  <a:lumMod val="50000"/>
                </a:schemeClr>
              </a:solidFill>
              <a:latin typeface="Arial Narrow" pitchFamily="34" charset="0"/>
            </a:endParaRPr>
          </a:p>
        </p:txBody>
      </p:sp>
      <p:sp>
        <p:nvSpPr>
          <p:cNvPr id="7" name="TextBox 6"/>
          <p:cNvSpPr txBox="1"/>
          <p:nvPr/>
        </p:nvSpPr>
        <p:spPr>
          <a:xfrm>
            <a:off x="0" y="6488668"/>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28</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71800"/>
            <a:ext cx="4191000" cy="1066800"/>
          </a:xfrm>
          <a:ln>
            <a:noFill/>
          </a:ln>
        </p:spPr>
        <p:txBody>
          <a:bodyPr>
            <a:normAutofit fontScale="90000"/>
          </a:bodyPr>
          <a:lstStyle/>
          <a:p>
            <a:r>
              <a:rPr lang="en-US" dirty="0" smtClean="0"/>
              <a:t>HOUSING COSTS</a:t>
            </a:r>
            <a:br>
              <a:rPr lang="en-US" dirty="0" smtClean="0"/>
            </a:br>
            <a:r>
              <a:rPr lang="en-US" sz="2200" i="1" spc="300" dirty="0" smtClean="0">
                <a:solidFill>
                  <a:srgbClr val="008A5E"/>
                </a:solidFill>
              </a:rPr>
              <a:t>Median New &amp; Resale Price:  $137,100*</a:t>
            </a:r>
            <a:br>
              <a:rPr lang="en-US" sz="2200" i="1" spc="300" dirty="0" smtClean="0">
                <a:solidFill>
                  <a:srgbClr val="008A5E"/>
                </a:solidFill>
              </a:rPr>
            </a:br>
            <a:endParaRPr lang="en-US" sz="2200" dirty="0"/>
          </a:p>
        </p:txBody>
      </p:sp>
      <p:sp>
        <p:nvSpPr>
          <p:cNvPr id="18" name="Rectangle 17"/>
          <p:cNvSpPr/>
          <p:nvPr/>
        </p:nvSpPr>
        <p:spPr>
          <a:xfrm>
            <a:off x="1676400" y="5956756"/>
            <a:ext cx="4572000" cy="215444"/>
          </a:xfrm>
          <a:prstGeom prst="rect">
            <a:avLst/>
          </a:prstGeom>
        </p:spPr>
        <p:txBody>
          <a:bodyPr>
            <a:spAutoFit/>
          </a:bodyPr>
          <a:lstStyle/>
          <a:p>
            <a:r>
              <a:rPr lang="en-US" sz="800" i="1" dirty="0" smtClean="0">
                <a:solidFill>
                  <a:prstClr val="white">
                    <a:lumMod val="50000"/>
                  </a:prstClr>
                </a:solidFill>
                <a:latin typeface="Arial Narrow" pitchFamily="34" charset="0"/>
              </a:rPr>
              <a:t>Source:  National Association of Realtors, 3</a:t>
            </a:r>
            <a:r>
              <a:rPr lang="en-US" sz="800" i="1" baseline="30000" dirty="0" smtClean="0">
                <a:solidFill>
                  <a:prstClr val="white">
                    <a:lumMod val="50000"/>
                  </a:prstClr>
                </a:solidFill>
                <a:latin typeface="Arial Narrow" pitchFamily="34" charset="0"/>
              </a:rPr>
              <a:t>rd</a:t>
            </a:r>
            <a:r>
              <a:rPr lang="en-US" sz="800" i="1" dirty="0" smtClean="0">
                <a:solidFill>
                  <a:prstClr val="white">
                    <a:lumMod val="50000"/>
                  </a:prstClr>
                </a:solidFill>
                <a:latin typeface="Arial Narrow" pitchFamily="34" charset="0"/>
              </a:rPr>
              <a:t> Quarter 2011</a:t>
            </a:r>
            <a:endParaRPr lang="en-US" sz="800" i="1" dirty="0">
              <a:solidFill>
                <a:prstClr val="white">
                  <a:lumMod val="50000"/>
                </a:prstClr>
              </a:solidFill>
              <a:latin typeface="Arial Narrow" pitchFamily="34" charset="0"/>
            </a:endParaRPr>
          </a:p>
        </p:txBody>
      </p:sp>
      <p:grpSp>
        <p:nvGrpSpPr>
          <p:cNvPr id="9" name="Group 34"/>
          <p:cNvGrpSpPr/>
          <p:nvPr/>
        </p:nvGrpSpPr>
        <p:grpSpPr>
          <a:xfrm>
            <a:off x="4495800" y="2133600"/>
            <a:ext cx="4191000" cy="3253132"/>
            <a:chOff x="-685800" y="2188297"/>
            <a:chExt cx="4191000" cy="3253132"/>
          </a:xfrm>
        </p:grpSpPr>
        <p:sp>
          <p:nvSpPr>
            <p:cNvPr id="20" name="Rectangle 5"/>
            <p:cNvSpPr>
              <a:spLocks noChangeArrowheads="1"/>
            </p:cNvSpPr>
            <p:nvPr/>
          </p:nvSpPr>
          <p:spPr bwMode="auto">
            <a:xfrm>
              <a:off x="-685800" y="2188297"/>
              <a:ext cx="3722915" cy="707303"/>
            </a:xfrm>
            <a:prstGeom prst="rect">
              <a:avLst/>
            </a:prstGeom>
            <a:noFill/>
            <a:ln w="9525">
              <a:noFill/>
              <a:miter lim="800000"/>
              <a:headEnd/>
              <a:tailEnd/>
            </a:ln>
            <a:effectLst>
              <a:outerShdw dist="28398" dir="1593903" algn="ctr" rotWithShape="0">
                <a:schemeClr val="tx1"/>
              </a:outerShdw>
            </a:effectLst>
          </p:spPr>
          <p:txBody>
            <a:bodyPr anchor="ctr"/>
            <a:lstStyle/>
            <a:p>
              <a:pPr eaLnBrk="0" hangingPunct="0">
                <a:defRPr/>
              </a:pPr>
              <a:r>
                <a:rPr lang="en-US" sz="1600" spc="300" dirty="0" smtClean="0">
                  <a:solidFill>
                    <a:prstClr val="white"/>
                  </a:solidFill>
                  <a:latin typeface="Arial" pitchFamily="34" charset="0"/>
                  <a:cs typeface="Arial" pitchFamily="34" charset="0"/>
                </a:rPr>
                <a:t>New:  $347,990</a:t>
              </a:r>
            </a:p>
          </p:txBody>
        </p:sp>
        <p:pic>
          <p:nvPicPr>
            <p:cNvPr id="19" name="Picture 18" descr="new-347990"/>
            <p:cNvPicPr>
              <a:picLocks noChangeAspect="1"/>
            </p:cNvPicPr>
            <p:nvPr/>
          </p:nvPicPr>
          <p:blipFill>
            <a:blip r:embed="rId2" cstate="print"/>
            <a:stretch>
              <a:fillRect/>
            </a:stretch>
          </p:blipFill>
          <p:spPr>
            <a:xfrm>
              <a:off x="-609600" y="2743200"/>
              <a:ext cx="4114800" cy="2698229"/>
            </a:xfrm>
            <a:prstGeom prst="rect">
              <a:avLst/>
            </a:prstGeom>
          </p:spPr>
        </p:pic>
      </p:grpSp>
      <p:sp>
        <p:nvSpPr>
          <p:cNvPr id="7" name="TextBox 6"/>
          <p:cNvSpPr txBox="1"/>
          <p:nvPr/>
        </p:nvSpPr>
        <p:spPr>
          <a:xfrm>
            <a:off x="0" y="6488668"/>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29</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562600" y="1600200"/>
            <a:ext cx="3810000" cy="304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itle 3"/>
          <p:cNvSpPr>
            <a:spLocks noGrp="1"/>
          </p:cNvSpPr>
          <p:nvPr>
            <p:ph type="title"/>
          </p:nvPr>
        </p:nvSpPr>
        <p:spPr/>
        <p:txBody>
          <a:bodyPr/>
          <a:lstStyle/>
          <a:p>
            <a:r>
              <a:rPr lang="en-US" dirty="0" smtClean="0"/>
              <a:t>OUTSTANDING MEDICAL FACILITIES</a:t>
            </a:r>
            <a:endParaRPr lang="en-US" dirty="0"/>
          </a:p>
        </p:txBody>
      </p:sp>
      <p:sp>
        <p:nvSpPr>
          <p:cNvPr id="5" name="Content Placeholder 4"/>
          <p:cNvSpPr>
            <a:spLocks noGrp="1"/>
          </p:cNvSpPr>
          <p:nvPr>
            <p:ph idx="1"/>
          </p:nvPr>
        </p:nvSpPr>
        <p:spPr>
          <a:xfrm>
            <a:off x="0" y="1143000"/>
            <a:ext cx="8839200" cy="990600"/>
          </a:xfrm>
        </p:spPr>
        <p:txBody>
          <a:bodyPr>
            <a:normAutofit/>
          </a:bodyPr>
          <a:lstStyle/>
          <a:p>
            <a:r>
              <a:rPr lang="en-US" sz="2000" dirty="0" smtClean="0"/>
              <a:t>More Than 10 Major Hospitals and Medical Centers</a:t>
            </a:r>
          </a:p>
          <a:p>
            <a:pPr>
              <a:buNone/>
            </a:pPr>
            <a:endParaRPr lang="en-US" sz="2000" dirty="0"/>
          </a:p>
        </p:txBody>
      </p:sp>
      <p:graphicFrame>
        <p:nvGraphicFramePr>
          <p:cNvPr id="6" name="Table 5"/>
          <p:cNvGraphicFramePr>
            <a:graphicFrameLocks noGrp="1"/>
          </p:cNvGraphicFramePr>
          <p:nvPr>
            <p:extLst>
              <p:ext uri="{D42A27DB-BD31-4B8C-83A1-F6EECF244321}">
                <p14:modId xmlns:p14="http://schemas.microsoft.com/office/powerpoint/2010/main" val="2266706700"/>
              </p:ext>
            </p:extLst>
          </p:nvPr>
        </p:nvGraphicFramePr>
        <p:xfrm>
          <a:off x="304800" y="1905000"/>
          <a:ext cx="5181600" cy="2453640"/>
        </p:xfrm>
        <a:graphic>
          <a:graphicData uri="http://schemas.openxmlformats.org/drawingml/2006/table">
            <a:tbl>
              <a:tblPr firstRow="1" bandRow="1">
                <a:tableStyleId>{5C22544A-7EE6-4342-B048-85BDC9FD1C3A}</a:tableStyleId>
              </a:tblPr>
              <a:tblGrid>
                <a:gridCol w="2408349"/>
                <a:gridCol w="2773251"/>
              </a:tblGrid>
              <a:tr h="472440">
                <a:tc>
                  <a:txBody>
                    <a:bodyPr/>
                    <a:lstStyle/>
                    <a:p>
                      <a:pPr marL="0" marR="0" lvl="0" indent="137160"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cap="none" normalizeH="0" baseline="0" dirty="0" smtClean="0">
                          <a:ln>
                            <a:noFill/>
                          </a:ln>
                          <a:solidFill>
                            <a:srgbClr val="008A5E"/>
                          </a:solidFill>
                          <a:effectLst/>
                          <a:latin typeface="Arial" pitchFamily="34" charset="0"/>
                          <a:cs typeface="Arial" pitchFamily="34" charset="0"/>
                        </a:rPr>
                        <a:t>Baptist Health</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137160"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Memorial Hospital</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72440">
                <a:tc>
                  <a:txBody>
                    <a:bodyPr/>
                    <a:lstStyle/>
                    <a:p>
                      <a:pPr marL="0" marR="0" lvl="0" indent="137160"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Mayo Clinic</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137160"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Flagler Hospital</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72440">
                <a:tc>
                  <a:txBody>
                    <a:bodyPr/>
                    <a:lstStyle/>
                    <a:p>
                      <a:pPr marL="119063" marR="0" lvl="0" indent="-119063"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St. Vincent’s Medical Center</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119063"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Northeast Florida State Hospital</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72440">
                <a:tc>
                  <a:txBody>
                    <a:bodyPr/>
                    <a:lstStyle/>
                    <a:p>
                      <a:pPr marL="0" marR="0" lvl="0" indent="137160"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Shands Jacksonville</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137160"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Orange Park Medical Center</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72440">
                <a:tc>
                  <a:txBody>
                    <a:bodyPr/>
                    <a:lstStyle/>
                    <a:p>
                      <a:pPr marL="0" marR="0" lvl="0" indent="137160"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St. Luke’s Hospital</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119063" algn="l" defTabSz="914400" rtl="0" eaLnBrk="1" fontAlgn="base" latinLnBrk="0" hangingPunct="1">
                        <a:lnSpc>
                          <a:spcPct val="100000"/>
                        </a:lnSpc>
                        <a:spcBef>
                          <a:spcPts val="0"/>
                        </a:spcBef>
                        <a:spcAft>
                          <a:spcPct val="0"/>
                        </a:spcAft>
                        <a:buClr>
                          <a:srgbClr val="F99F34"/>
                        </a:buClr>
                        <a:buSzPct val="100000"/>
                        <a:buFont typeface="Wingdings" pitchFamily="2" charset="2"/>
                        <a:buChar char="§"/>
                        <a:tabLst/>
                      </a:pPr>
                      <a:r>
                        <a:rPr kumimoji="0" lang="en-US" sz="1400" b="1" i="0" u="none" strike="noStrike" kern="1200" cap="none" normalizeH="0" baseline="0" dirty="0" smtClean="0">
                          <a:ln>
                            <a:noFill/>
                          </a:ln>
                          <a:solidFill>
                            <a:srgbClr val="008A5E"/>
                          </a:solidFill>
                          <a:effectLst/>
                          <a:latin typeface="Arial" pitchFamily="34" charset="0"/>
                          <a:ea typeface="+mn-ea"/>
                          <a:cs typeface="Arial" pitchFamily="34" charset="0"/>
                        </a:rPr>
                        <a:t>Baptist Medical Center- Beaches</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Content Placeholder 4"/>
          <p:cNvSpPr txBox="1">
            <a:spLocks/>
          </p:cNvSpPr>
          <p:nvPr/>
        </p:nvSpPr>
        <p:spPr>
          <a:xfrm>
            <a:off x="0" y="4648200"/>
            <a:ext cx="8839200" cy="1524000"/>
          </a:xfrm>
          <a:prstGeom prst="rect">
            <a:avLst/>
          </a:prstGeom>
        </p:spPr>
        <p:txBody>
          <a:bodyPr vert="horz" lIns="91440" tIns="45720" rIns="91440" bIns="45720" rtlCol="0">
            <a:noAutofit/>
          </a:bodyPr>
          <a:lstStyle/>
          <a:p>
            <a:pPr marL="342900" indent="-342900">
              <a:spcBef>
                <a:spcPct val="20000"/>
              </a:spcBef>
              <a:spcAft>
                <a:spcPts val="1200"/>
              </a:spcAft>
              <a:buClr>
                <a:srgbClr val="F99F34"/>
              </a:buClr>
              <a:buFont typeface="Wingdings" pitchFamily="2" charset="2"/>
              <a:buChar char="§"/>
            </a:pPr>
            <a:r>
              <a:rPr lang="en-US" sz="2000" b="1" spc="300" dirty="0" smtClean="0">
                <a:solidFill>
                  <a:srgbClr val="0069AA"/>
                </a:solidFill>
                <a:latin typeface="Arial" pitchFamily="34" charset="0"/>
                <a:cs typeface="Arial" pitchFamily="34" charset="0"/>
              </a:rPr>
              <a:t>More Than 2,000 Physicians in the Region</a:t>
            </a:r>
          </a:p>
          <a:p>
            <a:pPr marL="342900" indent="-342900">
              <a:spcBef>
                <a:spcPct val="20000"/>
              </a:spcBef>
              <a:spcAft>
                <a:spcPts val="1200"/>
              </a:spcAft>
              <a:buClr>
                <a:srgbClr val="F99F34"/>
              </a:buClr>
              <a:buFont typeface="Wingdings" pitchFamily="2" charset="2"/>
              <a:buChar char="§"/>
            </a:pPr>
            <a:r>
              <a:rPr lang="en-US" sz="2000" b="1" spc="300" dirty="0" smtClean="0">
                <a:solidFill>
                  <a:srgbClr val="0069AA"/>
                </a:solidFill>
                <a:latin typeface="Arial" pitchFamily="34" charset="0"/>
                <a:cs typeface="Arial" pitchFamily="34" charset="0"/>
              </a:rPr>
              <a:t>University of Florida Proton Therapy Institute</a:t>
            </a:r>
            <a:br>
              <a:rPr lang="en-US" sz="2000" b="1" spc="300" dirty="0" smtClean="0">
                <a:solidFill>
                  <a:srgbClr val="0069AA"/>
                </a:solidFill>
                <a:latin typeface="Arial" pitchFamily="34" charset="0"/>
                <a:cs typeface="Arial" pitchFamily="34" charset="0"/>
              </a:rPr>
            </a:br>
            <a:r>
              <a:rPr lang="en-US" i="1" spc="300" dirty="0" smtClean="0">
                <a:solidFill>
                  <a:srgbClr val="008A5E"/>
                </a:solidFill>
                <a:latin typeface="Gill Sans MT" pitchFamily="34" charset="0"/>
              </a:rPr>
              <a:t> One Of Only 7 In The U.S. For Cancer Treatment	</a:t>
            </a:r>
            <a:endParaRPr lang="en-US" sz="2000" b="1" spc="300" dirty="0" smtClean="0">
              <a:solidFill>
                <a:srgbClr val="0069AA"/>
              </a:solidFill>
              <a:latin typeface="Arial" pitchFamily="34" charset="0"/>
              <a:cs typeface="Arial" pitchFamily="34" charset="0"/>
            </a:endParaRPr>
          </a:p>
          <a:p>
            <a:pPr marL="342900" indent="-342900">
              <a:spcBef>
                <a:spcPct val="20000"/>
              </a:spcBef>
              <a:spcAft>
                <a:spcPts val="1200"/>
              </a:spcAft>
              <a:buClr>
                <a:srgbClr val="F99F34"/>
              </a:buClr>
              <a:buFont typeface="Wingdings" pitchFamily="2" charset="2"/>
              <a:buChar char="§"/>
            </a:pPr>
            <a:endParaRPr lang="en-US" sz="2000" b="1" spc="300" dirty="0" smtClean="0">
              <a:solidFill>
                <a:srgbClr val="0069AA"/>
              </a:solidFill>
              <a:latin typeface="Arial" pitchFamily="34" charset="0"/>
              <a:cs typeface="Arial" pitchFamily="34" charset="0"/>
            </a:endParaRPr>
          </a:p>
          <a:p>
            <a:pPr marL="342900" indent="-342900">
              <a:spcBef>
                <a:spcPct val="20000"/>
              </a:spcBef>
              <a:spcAft>
                <a:spcPts val="1200"/>
              </a:spcAft>
              <a:buClr>
                <a:srgbClr val="F99F34"/>
              </a:buClr>
              <a:buFont typeface="Wingdings" pitchFamily="2" charset="2"/>
              <a:buNone/>
              <a:defRPr/>
            </a:pPr>
            <a:endParaRPr lang="en-US" sz="500" b="1" spc="300" dirty="0">
              <a:solidFill>
                <a:srgbClr val="0069AA"/>
              </a:solidFill>
              <a:latin typeface="Arial" pitchFamily="34" charset="0"/>
              <a:cs typeface="Arial" pitchFamily="34" charset="0"/>
            </a:endParaRPr>
          </a:p>
        </p:txBody>
      </p:sp>
      <p:grpSp>
        <p:nvGrpSpPr>
          <p:cNvPr id="22" name="Group 29"/>
          <p:cNvGrpSpPr/>
          <p:nvPr/>
        </p:nvGrpSpPr>
        <p:grpSpPr>
          <a:xfrm>
            <a:off x="5562600" y="1447800"/>
            <a:ext cx="4267200" cy="3124200"/>
            <a:chOff x="1905000" y="2514600"/>
            <a:chExt cx="4267200" cy="3124200"/>
          </a:xfrm>
        </p:grpSpPr>
        <p:pic>
          <p:nvPicPr>
            <p:cNvPr id="8" name="Picture 7" descr="Mayo Hospital 5-20-08DJH-2.JPG"/>
            <p:cNvPicPr>
              <a:picLocks noChangeAspect="1"/>
            </p:cNvPicPr>
            <p:nvPr/>
          </p:nvPicPr>
          <p:blipFill>
            <a:blip r:embed="rId2" cstate="print"/>
            <a:stretch>
              <a:fillRect/>
            </a:stretch>
          </p:blipFill>
          <p:spPr>
            <a:xfrm>
              <a:off x="1905000" y="3048000"/>
              <a:ext cx="3666744" cy="2590800"/>
            </a:xfrm>
            <a:prstGeom prst="rect">
              <a:avLst/>
            </a:prstGeom>
          </p:spPr>
        </p:pic>
        <p:sp>
          <p:nvSpPr>
            <p:cNvPr id="17" name="Rectangle 5"/>
            <p:cNvSpPr>
              <a:spLocks noChangeArrowheads="1"/>
            </p:cNvSpPr>
            <p:nvPr/>
          </p:nvSpPr>
          <p:spPr bwMode="auto">
            <a:xfrm>
              <a:off x="1905000" y="2514600"/>
              <a:ext cx="4267200" cy="707303"/>
            </a:xfrm>
            <a:prstGeom prst="rect">
              <a:avLst/>
            </a:prstGeom>
            <a:noFill/>
            <a:ln w="9525">
              <a:noFill/>
              <a:miter lim="800000"/>
              <a:headEnd/>
              <a:tailEnd/>
            </a:ln>
            <a:effectLst>
              <a:outerShdw dist="28398" dir="1593903" algn="ctr" rotWithShape="0">
                <a:schemeClr val="tx1"/>
              </a:outerShdw>
            </a:effectLst>
          </p:spPr>
          <p:txBody>
            <a:bodyPr anchor="ctr"/>
            <a:lstStyle/>
            <a:p>
              <a:pPr eaLnBrk="0" hangingPunct="0">
                <a:defRPr/>
              </a:pPr>
              <a:r>
                <a:rPr lang="en-US" sz="1000" spc="300" dirty="0" smtClean="0">
                  <a:solidFill>
                    <a:prstClr val="white"/>
                  </a:solidFill>
                  <a:latin typeface="Arial" pitchFamily="34" charset="0"/>
                  <a:cs typeface="Arial" pitchFamily="34" charset="0"/>
                </a:rPr>
                <a:t>Mayo Clinic</a:t>
              </a:r>
            </a:p>
          </p:txBody>
        </p:sp>
      </p:grpSp>
      <p:sp>
        <p:nvSpPr>
          <p:cNvPr id="12" name="TextBox 11"/>
          <p:cNvSpPr txBox="1"/>
          <p:nvPr/>
        </p:nvSpPr>
        <p:spPr>
          <a:xfrm>
            <a:off x="0" y="6488668"/>
            <a:ext cx="7620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30</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4"/>
          <p:cNvSpPr>
            <a:spLocks noGrp="1"/>
          </p:cNvSpPr>
          <p:nvPr>
            <p:ph idx="1"/>
          </p:nvPr>
        </p:nvSpPr>
        <p:spPr>
          <a:xfrm>
            <a:off x="152400" y="3048000"/>
            <a:ext cx="3810000" cy="609600"/>
          </a:xfrm>
        </p:spPr>
        <p:txBody>
          <a:bodyPr anchor="ctr"/>
          <a:lstStyle/>
          <a:p>
            <a:r>
              <a:rPr lang="en-US" sz="2800" dirty="0" smtClean="0">
                <a:solidFill>
                  <a:srgbClr val="005288"/>
                </a:solidFill>
                <a:latin typeface="Gill Sans MT" pitchFamily="34" charset="0"/>
                <a:ea typeface="+mj-ea"/>
                <a:cs typeface="+mj-cs"/>
              </a:rPr>
              <a:t>UNIQUE AMENITIES</a:t>
            </a:r>
            <a:endParaRPr lang="en-US" dirty="0"/>
          </a:p>
        </p:txBody>
      </p:sp>
      <p:grpSp>
        <p:nvGrpSpPr>
          <p:cNvPr id="14" name="Group 13"/>
          <p:cNvGrpSpPr/>
          <p:nvPr/>
        </p:nvGrpSpPr>
        <p:grpSpPr>
          <a:xfrm>
            <a:off x="4191000" y="1676400"/>
            <a:ext cx="4800600" cy="3657600"/>
            <a:chOff x="4343400" y="4343400"/>
            <a:chExt cx="4800600" cy="3657600"/>
          </a:xfrm>
        </p:grpSpPr>
        <p:pic>
          <p:nvPicPr>
            <p:cNvPr id="11" name="Picture 4" descr="All Tel Stadium"/>
            <p:cNvPicPr>
              <a:picLocks noChangeAspect="1" noChangeArrowheads="1"/>
            </p:cNvPicPr>
            <p:nvPr/>
          </p:nvPicPr>
          <p:blipFill>
            <a:blip r:embed="rId2" cstate="print"/>
            <a:srcRect/>
            <a:stretch>
              <a:fillRect/>
            </a:stretch>
          </p:blipFill>
          <p:spPr bwMode="auto">
            <a:xfrm>
              <a:off x="4343400" y="4876800"/>
              <a:ext cx="4800600" cy="3124200"/>
            </a:xfrm>
            <a:prstGeom prst="rect">
              <a:avLst/>
            </a:prstGeom>
            <a:noFill/>
            <a:ln w="9525">
              <a:noFill/>
              <a:miter lim="800000"/>
              <a:headEnd/>
              <a:tailEnd/>
            </a:ln>
          </p:spPr>
        </p:pic>
        <p:sp>
          <p:nvSpPr>
            <p:cNvPr id="12" name="Rectangle 5"/>
            <p:cNvSpPr>
              <a:spLocks noChangeArrowheads="1"/>
            </p:cNvSpPr>
            <p:nvPr/>
          </p:nvSpPr>
          <p:spPr bwMode="auto">
            <a:xfrm>
              <a:off x="4343400" y="4343400"/>
              <a:ext cx="3722915" cy="707303"/>
            </a:xfrm>
            <a:prstGeom prst="rect">
              <a:avLst/>
            </a:prstGeom>
            <a:noFill/>
            <a:ln w="9525">
              <a:noFill/>
              <a:miter lim="800000"/>
              <a:headEnd/>
              <a:tailEnd/>
            </a:ln>
            <a:effectLst>
              <a:outerShdw dist="28398" dir="1593903" algn="ctr" rotWithShape="0">
                <a:schemeClr val="tx1"/>
              </a:outerShdw>
            </a:effectLst>
          </p:spPr>
          <p:txBody>
            <a:bodyPr anchor="ctr"/>
            <a:lstStyle/>
            <a:p>
              <a:pPr eaLnBrk="0" hangingPunct="0">
                <a:defRPr/>
              </a:pPr>
              <a:r>
                <a:rPr lang="en-US" sz="1600" spc="300" dirty="0">
                  <a:solidFill>
                    <a:prstClr val="white"/>
                  </a:solidFill>
                  <a:latin typeface="Arial" pitchFamily="34" charset="0"/>
                  <a:cs typeface="Arial" pitchFamily="34" charset="0"/>
                </a:rPr>
                <a:t>Jacksonville Jaguars</a:t>
              </a:r>
            </a:p>
          </p:txBody>
        </p:sp>
      </p:grpSp>
      <p:sp>
        <p:nvSpPr>
          <p:cNvPr id="6" name="TextBox 5"/>
          <p:cNvSpPr txBox="1"/>
          <p:nvPr/>
        </p:nvSpPr>
        <p:spPr>
          <a:xfrm>
            <a:off x="0" y="6488668"/>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33</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52400"/>
            <a:ext cx="9144000" cy="914400"/>
          </a:xfrm>
        </p:spPr>
        <p:txBody>
          <a:bodyPr>
            <a:normAutofit/>
          </a:bodyPr>
          <a:lstStyle/>
          <a:p>
            <a:r>
              <a:rPr lang="en-US" dirty="0" smtClean="0"/>
              <a:t>DETAILS:  </a:t>
            </a:r>
            <a:br>
              <a:rPr lang="en-US" dirty="0" smtClean="0"/>
            </a:br>
            <a:r>
              <a:rPr lang="en-US" sz="2000" i="1" spc="300" dirty="0" smtClean="0">
                <a:solidFill>
                  <a:srgbClr val="008A5E"/>
                </a:solidFill>
                <a:latin typeface="Arial  "/>
              </a:rPr>
              <a:t>TAKING A LOOK (Continued)</a:t>
            </a:r>
            <a:endParaRPr lang="en-US" sz="3200" i="1" spc="300" dirty="0">
              <a:solidFill>
                <a:srgbClr val="008A5E"/>
              </a:solidFill>
              <a:latin typeface="Arial  "/>
            </a:endParaRPr>
          </a:p>
        </p:txBody>
      </p:sp>
      <p:sp>
        <p:nvSpPr>
          <p:cNvPr id="5" name="Content Placeholder 4"/>
          <p:cNvSpPr>
            <a:spLocks noGrp="1"/>
          </p:cNvSpPr>
          <p:nvPr>
            <p:ph idx="1"/>
          </p:nvPr>
        </p:nvSpPr>
        <p:spPr>
          <a:xfrm>
            <a:off x="304800" y="914400"/>
            <a:ext cx="8839200" cy="5257800"/>
          </a:xfrm>
        </p:spPr>
        <p:txBody>
          <a:bodyPr>
            <a:noAutofit/>
          </a:bodyPr>
          <a:lstStyle/>
          <a:p>
            <a:pPr>
              <a:buNone/>
            </a:pPr>
            <a:endParaRPr lang="en-US" sz="1400" dirty="0" smtClean="0"/>
          </a:p>
          <a:p>
            <a:pPr marL="0" indent="0">
              <a:lnSpc>
                <a:spcPts val="2500"/>
              </a:lnSpc>
            </a:pPr>
            <a:r>
              <a:rPr lang="en-US" sz="1400" b="0" spc="0" dirty="0" smtClean="0"/>
              <a:t>First impressions are always important but it is the second and more in-depth analysis that can make the difference between locating in what seems to be the least expensive location rather then a location that will offer the best overall</a:t>
            </a:r>
            <a:endParaRPr lang="en-US" sz="1400" dirty="0" smtClean="0"/>
          </a:p>
          <a:p>
            <a:pPr marL="0" indent="0">
              <a:lnSpc>
                <a:spcPts val="2500"/>
              </a:lnSpc>
            </a:pPr>
            <a:r>
              <a:rPr lang="en-US" sz="1400" b="0" spc="0" dirty="0" smtClean="0"/>
              <a:t>The Jacksonville region experiences the W&amp;W Effect for most people who reside outside Florida.  First      they ask “where” then after spending a little time in the region they say “wow”</a:t>
            </a:r>
          </a:p>
          <a:p>
            <a:pPr marL="0" indent="0">
              <a:lnSpc>
                <a:spcPts val="2500"/>
              </a:lnSpc>
            </a:pPr>
            <a:r>
              <a:rPr lang="en-US" sz="1400" b="0" spc="0" dirty="0" smtClean="0"/>
              <a:t>Northeast Florida is also being discovered as a great place to live and invest by  many who are accessing the EB5 Immigration program</a:t>
            </a:r>
          </a:p>
          <a:p>
            <a:pPr marL="0" indent="0">
              <a:buNone/>
            </a:pPr>
            <a:endParaRPr lang="en-US" sz="1100" b="0" spc="0" dirty="0" smtClean="0"/>
          </a:p>
          <a:p>
            <a:pPr marL="0" indent="0">
              <a:buNone/>
            </a:pPr>
            <a:endParaRPr lang="en-US" sz="1200" b="0" spc="0" dirty="0"/>
          </a:p>
        </p:txBody>
      </p:sp>
      <p:sp>
        <p:nvSpPr>
          <p:cNvPr id="8" name="TextBox 7"/>
          <p:cNvSpPr txBox="1"/>
          <p:nvPr/>
        </p:nvSpPr>
        <p:spPr>
          <a:xfrm>
            <a:off x="0" y="6488668"/>
            <a:ext cx="4572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4</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4"/>
          <p:cNvSpPr>
            <a:spLocks noGrp="1"/>
          </p:cNvSpPr>
          <p:nvPr>
            <p:ph idx="1"/>
          </p:nvPr>
        </p:nvSpPr>
        <p:spPr>
          <a:xfrm>
            <a:off x="152400" y="3048000"/>
            <a:ext cx="3810000" cy="609600"/>
          </a:xfrm>
        </p:spPr>
        <p:txBody>
          <a:bodyPr anchor="ctr"/>
          <a:lstStyle/>
          <a:p>
            <a:r>
              <a:rPr lang="en-US" sz="2800" dirty="0" smtClean="0">
                <a:solidFill>
                  <a:srgbClr val="005288"/>
                </a:solidFill>
                <a:latin typeface="Gill Sans MT" pitchFamily="34" charset="0"/>
                <a:ea typeface="+mj-ea"/>
                <a:cs typeface="+mj-cs"/>
              </a:rPr>
              <a:t>UNIQUE AMENITIES</a:t>
            </a:r>
            <a:endParaRPr lang="en-US" dirty="0"/>
          </a:p>
        </p:txBody>
      </p:sp>
      <p:grpSp>
        <p:nvGrpSpPr>
          <p:cNvPr id="6" name="Group 13"/>
          <p:cNvGrpSpPr/>
          <p:nvPr/>
        </p:nvGrpSpPr>
        <p:grpSpPr>
          <a:xfrm>
            <a:off x="4191000" y="1981200"/>
            <a:ext cx="4800600" cy="3336778"/>
            <a:chOff x="-1143000" y="2404646"/>
            <a:chExt cx="4800600" cy="3336778"/>
          </a:xfrm>
        </p:grpSpPr>
        <p:sp>
          <p:nvSpPr>
            <p:cNvPr id="29" name="TextBox 28"/>
            <p:cNvSpPr txBox="1"/>
            <p:nvPr/>
          </p:nvSpPr>
          <p:spPr>
            <a:xfrm>
              <a:off x="-1143000" y="2404646"/>
              <a:ext cx="4419600" cy="338554"/>
            </a:xfrm>
            <a:prstGeom prst="rect">
              <a:avLst/>
            </a:prstGeom>
            <a:noFill/>
          </p:spPr>
          <p:txBody>
            <a:bodyPr wrap="square" rtlCol="0">
              <a:spAutoFit/>
            </a:bodyPr>
            <a:lstStyle/>
            <a:p>
              <a:r>
                <a:rPr lang="en-US" sz="1600" spc="300" dirty="0" smtClean="0">
                  <a:solidFill>
                    <a:prstClr val="white"/>
                  </a:solidFill>
                  <a:latin typeface="Arial" pitchFamily="34" charset="0"/>
                  <a:cs typeface="Arial" pitchFamily="34" charset="0"/>
                </a:rPr>
                <a:t>Jacksonville Symphony</a:t>
              </a:r>
              <a:endParaRPr lang="en-US" sz="1600" spc="300" dirty="0">
                <a:solidFill>
                  <a:prstClr val="white"/>
                </a:solidFill>
                <a:latin typeface="Arial" pitchFamily="34" charset="0"/>
                <a:cs typeface="Arial" pitchFamily="34" charset="0"/>
              </a:endParaRPr>
            </a:p>
          </p:txBody>
        </p:sp>
        <p:pic>
          <p:nvPicPr>
            <p:cNvPr id="39" name="Picture 4" descr="orch-standingRGB"/>
            <p:cNvPicPr>
              <a:picLocks noChangeAspect="1" noChangeArrowheads="1"/>
            </p:cNvPicPr>
            <p:nvPr/>
          </p:nvPicPr>
          <p:blipFill>
            <a:blip r:embed="rId2" cstate="print"/>
            <a:srcRect/>
            <a:stretch>
              <a:fillRect/>
            </a:stretch>
          </p:blipFill>
          <p:spPr bwMode="auto">
            <a:xfrm>
              <a:off x="-1143000" y="2743200"/>
              <a:ext cx="4800600" cy="2998224"/>
            </a:xfrm>
            <a:prstGeom prst="rect">
              <a:avLst/>
            </a:prstGeom>
            <a:noFill/>
            <a:ln w="9525">
              <a:noFill/>
              <a:miter lim="800000"/>
              <a:headEnd/>
              <a:tailEnd/>
            </a:ln>
          </p:spPr>
        </p:pic>
      </p:grpSp>
      <p:sp>
        <p:nvSpPr>
          <p:cNvPr id="7" name="TextBox 6"/>
          <p:cNvSpPr txBox="1"/>
          <p:nvPr/>
        </p:nvSpPr>
        <p:spPr>
          <a:xfrm>
            <a:off x="0" y="6488668"/>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34</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4"/>
          <p:cNvSpPr>
            <a:spLocks noGrp="1"/>
          </p:cNvSpPr>
          <p:nvPr>
            <p:ph idx="1"/>
          </p:nvPr>
        </p:nvSpPr>
        <p:spPr>
          <a:xfrm>
            <a:off x="152400" y="3048000"/>
            <a:ext cx="3810000" cy="609600"/>
          </a:xfrm>
        </p:spPr>
        <p:txBody>
          <a:bodyPr anchor="ctr"/>
          <a:lstStyle/>
          <a:p>
            <a:r>
              <a:rPr lang="en-US" sz="2800" dirty="0" smtClean="0">
                <a:solidFill>
                  <a:srgbClr val="005288"/>
                </a:solidFill>
                <a:latin typeface="Gill Sans MT" pitchFamily="34" charset="0"/>
                <a:ea typeface="+mj-ea"/>
                <a:cs typeface="+mj-cs"/>
              </a:rPr>
              <a:t>UNIQUE AMENITIES</a:t>
            </a:r>
            <a:endParaRPr lang="en-US" dirty="0"/>
          </a:p>
        </p:txBody>
      </p:sp>
      <p:grpSp>
        <p:nvGrpSpPr>
          <p:cNvPr id="6" name="Group 19"/>
          <p:cNvGrpSpPr/>
          <p:nvPr/>
        </p:nvGrpSpPr>
        <p:grpSpPr>
          <a:xfrm>
            <a:off x="4191000" y="1905000"/>
            <a:ext cx="4800600" cy="3315346"/>
            <a:chOff x="1143000" y="2438400"/>
            <a:chExt cx="4800600" cy="3315346"/>
          </a:xfrm>
        </p:grpSpPr>
        <p:sp>
          <p:nvSpPr>
            <p:cNvPr id="12" name="TextBox 11"/>
            <p:cNvSpPr txBox="1"/>
            <p:nvPr/>
          </p:nvSpPr>
          <p:spPr>
            <a:xfrm>
              <a:off x="1143000" y="2438400"/>
              <a:ext cx="4724400" cy="338554"/>
            </a:xfrm>
            <a:prstGeom prst="rect">
              <a:avLst/>
            </a:prstGeom>
            <a:noFill/>
          </p:spPr>
          <p:txBody>
            <a:bodyPr wrap="square" rtlCol="0">
              <a:spAutoFit/>
            </a:bodyPr>
            <a:lstStyle/>
            <a:p>
              <a:r>
                <a:rPr lang="en-US" sz="1600" spc="300" dirty="0" smtClean="0">
                  <a:solidFill>
                    <a:prstClr val="white"/>
                  </a:solidFill>
                  <a:latin typeface="Arial" pitchFamily="34" charset="0"/>
                  <a:cs typeface="Arial" pitchFamily="34" charset="0"/>
                </a:rPr>
                <a:t>Beaches &amp; Intracoastal</a:t>
              </a:r>
              <a:endParaRPr lang="en-US" sz="1600" spc="300" dirty="0">
                <a:solidFill>
                  <a:prstClr val="white"/>
                </a:solidFill>
                <a:latin typeface="Arial" pitchFamily="34" charset="0"/>
                <a:cs typeface="Arial" pitchFamily="34" charset="0"/>
              </a:endParaRPr>
            </a:p>
          </p:txBody>
        </p:sp>
        <p:pic>
          <p:nvPicPr>
            <p:cNvPr id="26" name="Picture 19" descr="amelia beaches"/>
            <p:cNvPicPr>
              <a:picLocks noChangeAspect="1" noChangeArrowheads="1"/>
            </p:cNvPicPr>
            <p:nvPr/>
          </p:nvPicPr>
          <p:blipFill>
            <a:blip r:embed="rId2" cstate="print"/>
            <a:srcRect t="6961" b="7187"/>
            <a:stretch>
              <a:fillRect/>
            </a:stretch>
          </p:blipFill>
          <p:spPr bwMode="auto">
            <a:xfrm>
              <a:off x="1143000" y="2743200"/>
              <a:ext cx="4800600" cy="3010546"/>
            </a:xfrm>
            <a:prstGeom prst="rect">
              <a:avLst/>
            </a:prstGeom>
            <a:noFill/>
            <a:ln w="9525">
              <a:noFill/>
              <a:miter lim="800000"/>
              <a:headEnd/>
              <a:tailEnd/>
            </a:ln>
          </p:spPr>
        </p:pic>
      </p:grpSp>
      <p:sp>
        <p:nvSpPr>
          <p:cNvPr id="7" name="TextBox 6"/>
          <p:cNvSpPr txBox="1"/>
          <p:nvPr/>
        </p:nvSpPr>
        <p:spPr>
          <a:xfrm>
            <a:off x="0" y="6488668"/>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35</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JACKSONVILLE &amp; NORTHEAST FLORIDA</a:t>
            </a:r>
            <a:endParaRPr lang="en-US" dirty="0"/>
          </a:p>
        </p:txBody>
      </p:sp>
      <p:sp>
        <p:nvSpPr>
          <p:cNvPr id="4" name="Content Placeholder 3"/>
          <p:cNvSpPr>
            <a:spLocks noGrp="1"/>
          </p:cNvSpPr>
          <p:nvPr>
            <p:ph idx="1"/>
          </p:nvPr>
        </p:nvSpPr>
        <p:spPr>
          <a:xfrm>
            <a:off x="3962400" y="1447800"/>
            <a:ext cx="5181600" cy="4572000"/>
          </a:xfrm>
        </p:spPr>
        <p:txBody>
          <a:bodyPr>
            <a:normAutofit/>
          </a:bodyPr>
          <a:lstStyle/>
          <a:p>
            <a:pPr marL="176213" indent="-176213"/>
            <a:r>
              <a:rPr lang="en-US" sz="1800" dirty="0" smtClean="0"/>
              <a:t>Intermodal Transportation System</a:t>
            </a:r>
          </a:p>
          <a:p>
            <a:pPr marL="176213" indent="-176213"/>
            <a:r>
              <a:rPr lang="en-US" sz="1800" dirty="0" smtClean="0"/>
              <a:t>Young, Dynamic Workforce</a:t>
            </a:r>
          </a:p>
          <a:p>
            <a:pPr marL="176213" indent="-176213"/>
            <a:r>
              <a:rPr lang="en-US" sz="1800" dirty="0" smtClean="0"/>
              <a:t>Central to Southeastern Markets</a:t>
            </a:r>
          </a:p>
          <a:p>
            <a:pPr marL="176213" indent="-176213"/>
            <a:r>
              <a:rPr lang="en-US" sz="1800" dirty="0" smtClean="0"/>
              <a:t>Growing Manufacturing and Distribution Center</a:t>
            </a:r>
          </a:p>
          <a:p>
            <a:pPr marL="176213" indent="-176213"/>
            <a:r>
              <a:rPr lang="en-US" sz="1800" dirty="0" smtClean="0"/>
              <a:t>Moderate Climate</a:t>
            </a:r>
          </a:p>
          <a:p>
            <a:pPr marL="176213" indent="-176213"/>
            <a:r>
              <a:rPr lang="en-US" sz="1800" dirty="0" smtClean="0"/>
              <a:t>Minimal Hurricane Exposure</a:t>
            </a:r>
          </a:p>
          <a:p>
            <a:pPr marL="176213" indent="-176213"/>
            <a:r>
              <a:rPr lang="en-US" sz="1800" dirty="0" smtClean="0"/>
              <a:t>Southern hospitality combined with Florida coastal lifestyle</a:t>
            </a:r>
          </a:p>
          <a:p>
            <a:endParaRPr lang="en-US" dirty="0"/>
          </a:p>
        </p:txBody>
      </p:sp>
      <p:pic>
        <p:nvPicPr>
          <p:cNvPr id="6" name="Picture 5" descr="NEFL-Outline-in-Florida.png"/>
          <p:cNvPicPr>
            <a:picLocks noChangeAspect="1"/>
          </p:cNvPicPr>
          <p:nvPr/>
        </p:nvPicPr>
        <p:blipFill>
          <a:blip r:embed="rId2" cstate="print"/>
          <a:srcRect l="14052" t="26667" r="14052" b="22222"/>
          <a:stretch>
            <a:fillRect/>
          </a:stretch>
        </p:blipFill>
        <p:spPr>
          <a:xfrm>
            <a:off x="-152400" y="1447800"/>
            <a:ext cx="3733800" cy="3435096"/>
          </a:xfrm>
          <a:prstGeom prst="rect">
            <a:avLst/>
          </a:prstGeom>
        </p:spPr>
      </p:pic>
      <p:pic>
        <p:nvPicPr>
          <p:cNvPr id="7" name="Picture 6" descr="Pin.png"/>
          <p:cNvPicPr>
            <a:picLocks noChangeAspect="1"/>
          </p:cNvPicPr>
          <p:nvPr/>
        </p:nvPicPr>
        <p:blipFill>
          <a:blip r:embed="rId3" cstate="print"/>
          <a:stretch>
            <a:fillRect/>
          </a:stretch>
        </p:blipFill>
        <p:spPr>
          <a:xfrm>
            <a:off x="2419350" y="1636486"/>
            <a:ext cx="552450" cy="420914"/>
          </a:xfrm>
          <a:prstGeom prst="rect">
            <a:avLst/>
          </a:prstGeom>
        </p:spPr>
      </p:pic>
      <p:sp>
        <p:nvSpPr>
          <p:cNvPr id="10" name="TextBox 9"/>
          <p:cNvSpPr txBox="1"/>
          <p:nvPr/>
        </p:nvSpPr>
        <p:spPr>
          <a:xfrm>
            <a:off x="0" y="6488668"/>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36</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TRENDS IN NEW DEVELOPMENT</a:t>
            </a:r>
            <a:br>
              <a:rPr lang="en-US" dirty="0" smtClean="0"/>
            </a:br>
            <a:endParaRPr lang="en-US" dirty="0"/>
          </a:p>
        </p:txBody>
      </p:sp>
      <p:sp>
        <p:nvSpPr>
          <p:cNvPr id="4" name="Content Placeholder 3"/>
          <p:cNvSpPr>
            <a:spLocks noGrp="1"/>
          </p:cNvSpPr>
          <p:nvPr>
            <p:ph idx="1"/>
          </p:nvPr>
        </p:nvSpPr>
        <p:spPr>
          <a:xfrm>
            <a:off x="3962400" y="1447800"/>
            <a:ext cx="5181600" cy="4572000"/>
          </a:xfrm>
        </p:spPr>
        <p:txBody>
          <a:bodyPr>
            <a:normAutofit/>
          </a:bodyPr>
          <a:lstStyle/>
          <a:p>
            <a:pPr marL="176213" indent="-176213"/>
            <a:r>
              <a:rPr lang="en-US" sz="1800" dirty="0" smtClean="0"/>
              <a:t>International manufacturing</a:t>
            </a:r>
          </a:p>
          <a:p>
            <a:pPr marL="176213" indent="-176213"/>
            <a:r>
              <a:rPr lang="en-US" sz="1800" dirty="0" smtClean="0"/>
              <a:t>Companies re-locating from high tax states </a:t>
            </a:r>
          </a:p>
          <a:p>
            <a:pPr marL="176213" indent="-176213"/>
            <a:r>
              <a:rPr lang="en-US" sz="1800" dirty="0" smtClean="0"/>
              <a:t>Jaxport and logistics networks attracting companies looking for easy access to southeastern markets</a:t>
            </a:r>
          </a:p>
          <a:p>
            <a:pPr marL="176213" indent="-176213"/>
            <a:r>
              <a:rPr lang="en-US" sz="1800" dirty="0" smtClean="0"/>
              <a:t>Consolidation of financial operations by large firms</a:t>
            </a:r>
          </a:p>
          <a:p>
            <a:pPr marL="176213" indent="-176213"/>
            <a:r>
              <a:rPr lang="en-US" sz="1800" dirty="0" smtClean="0"/>
              <a:t>Growth of IT in manufacturing and other industries</a:t>
            </a:r>
            <a:endParaRPr lang="en-US" dirty="0"/>
          </a:p>
        </p:txBody>
      </p:sp>
      <p:pic>
        <p:nvPicPr>
          <p:cNvPr id="6" name="Picture 5" descr="NEFL-Outline-in-Florida.png"/>
          <p:cNvPicPr>
            <a:picLocks noChangeAspect="1"/>
          </p:cNvPicPr>
          <p:nvPr/>
        </p:nvPicPr>
        <p:blipFill>
          <a:blip r:embed="rId2" cstate="print"/>
          <a:srcRect l="14052" t="26667" r="14052" b="22222"/>
          <a:stretch>
            <a:fillRect/>
          </a:stretch>
        </p:blipFill>
        <p:spPr>
          <a:xfrm>
            <a:off x="-152400" y="1447800"/>
            <a:ext cx="3733800" cy="3435096"/>
          </a:xfrm>
          <a:prstGeom prst="rect">
            <a:avLst/>
          </a:prstGeom>
        </p:spPr>
      </p:pic>
      <p:pic>
        <p:nvPicPr>
          <p:cNvPr id="7" name="Picture 6" descr="Pin.png"/>
          <p:cNvPicPr>
            <a:picLocks noChangeAspect="1"/>
          </p:cNvPicPr>
          <p:nvPr/>
        </p:nvPicPr>
        <p:blipFill>
          <a:blip r:embed="rId3" cstate="print"/>
          <a:stretch>
            <a:fillRect/>
          </a:stretch>
        </p:blipFill>
        <p:spPr>
          <a:xfrm>
            <a:off x="2419350" y="1636486"/>
            <a:ext cx="552450" cy="420914"/>
          </a:xfrm>
          <a:prstGeom prst="rect">
            <a:avLst/>
          </a:prstGeom>
        </p:spPr>
      </p:pic>
      <p:sp>
        <p:nvSpPr>
          <p:cNvPr id="10" name="TextBox 9"/>
          <p:cNvSpPr txBox="1"/>
          <p:nvPr/>
        </p:nvSpPr>
        <p:spPr>
          <a:xfrm>
            <a:off x="0" y="6488668"/>
            <a:ext cx="762000" cy="369332"/>
          </a:xfrm>
          <a:prstGeom prst="rect">
            <a:avLst/>
          </a:prstGeom>
          <a:noFill/>
        </p:spPr>
        <p:txBody>
          <a:bodyPr wrap="square" rtlCol="0">
            <a:spAutoFit/>
          </a:bodyPr>
          <a:lstStyle/>
          <a:p>
            <a:r>
              <a:rPr lang="en-US" i="1" spc="300" smtClean="0">
                <a:solidFill>
                  <a:schemeClr val="bg1">
                    <a:lumMod val="50000"/>
                  </a:schemeClr>
                </a:solidFill>
                <a:latin typeface="Arial" pitchFamily="34" charset="0"/>
                <a:cs typeface="Arial" pitchFamily="34" charset="0"/>
              </a:rPr>
              <a:t>36</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5715000" y="2819400"/>
            <a:ext cx="3429000" cy="1143000"/>
          </a:xfrm>
        </p:spPr>
        <p:txBody>
          <a:bodyPr anchor="ctr"/>
          <a:lstStyle/>
          <a:p>
            <a:pPr>
              <a:buNone/>
            </a:pPr>
            <a:r>
              <a:rPr lang="en-US" sz="2000" b="1" dirty="0" smtClean="0">
                <a:solidFill>
                  <a:srgbClr val="005288"/>
                </a:solidFill>
              </a:rPr>
              <a:t>JACKSONVILLE:</a:t>
            </a:r>
          </a:p>
          <a:p>
            <a:pPr marL="0" indent="0">
              <a:buNone/>
            </a:pPr>
            <a:r>
              <a:rPr lang="en-US" sz="1800" b="1" dirty="0" smtClean="0">
                <a:solidFill>
                  <a:schemeClr val="accent2"/>
                </a:solidFill>
              </a:rPr>
              <a:t>In The Center Of The Western Hemisphere</a:t>
            </a:r>
            <a:endParaRPr lang="en-US" sz="1800" b="1" dirty="0">
              <a:solidFill>
                <a:schemeClr val="accent2"/>
              </a:solidFill>
            </a:endParaRPr>
          </a:p>
        </p:txBody>
      </p:sp>
      <p:pic>
        <p:nvPicPr>
          <p:cNvPr id="8" name="Picture 7" descr="1--Western-map_no-Greenland.jpg"/>
          <p:cNvPicPr>
            <a:picLocks noChangeAspect="1"/>
          </p:cNvPicPr>
          <p:nvPr/>
        </p:nvPicPr>
        <p:blipFill>
          <a:blip r:embed="rId2" cstate="print"/>
          <a:srcRect l="18333" r="21667"/>
          <a:stretch>
            <a:fillRect/>
          </a:stretch>
        </p:blipFill>
        <p:spPr>
          <a:xfrm>
            <a:off x="446482" y="-32448"/>
            <a:ext cx="4963718" cy="6204648"/>
          </a:xfrm>
          <a:prstGeom prst="rect">
            <a:avLst/>
          </a:prstGeom>
        </p:spPr>
      </p:pic>
      <p:sp>
        <p:nvSpPr>
          <p:cNvPr id="4" name="TextBox 3"/>
          <p:cNvSpPr txBox="1"/>
          <p:nvPr/>
        </p:nvSpPr>
        <p:spPr>
          <a:xfrm>
            <a:off x="0" y="6488668"/>
            <a:ext cx="4572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5</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STRATEGIC LOCATION</a:t>
            </a:r>
            <a:br>
              <a:rPr lang="en-US" dirty="0" smtClean="0"/>
            </a:br>
            <a:r>
              <a:rPr lang="en-US" sz="1800" b="1" i="1" spc="300" dirty="0" smtClean="0">
                <a:solidFill>
                  <a:srgbClr val="008A5E"/>
                </a:solidFill>
                <a:latin typeface="Arial" pitchFamily="34" charset="0"/>
                <a:cs typeface="Arial" pitchFamily="34" charset="0"/>
              </a:rPr>
              <a:t>8-hour Drive Time</a:t>
            </a:r>
            <a:br>
              <a:rPr lang="en-US" sz="1800" b="1" i="1" spc="300" dirty="0" smtClean="0">
                <a:solidFill>
                  <a:srgbClr val="008A5E"/>
                </a:solidFill>
                <a:latin typeface="Arial" pitchFamily="34" charset="0"/>
                <a:cs typeface="Arial" pitchFamily="34" charset="0"/>
              </a:rPr>
            </a:br>
            <a:r>
              <a:rPr lang="en-US" sz="1800" b="1" i="1" spc="300" dirty="0" smtClean="0">
                <a:solidFill>
                  <a:srgbClr val="008A5E"/>
                </a:solidFill>
                <a:latin typeface="Arial" pitchFamily="34" charset="0"/>
                <a:cs typeface="Arial" pitchFamily="34" charset="0"/>
              </a:rPr>
              <a:t>50 Million People</a:t>
            </a:r>
            <a:endParaRPr lang="en-US" dirty="0"/>
          </a:p>
        </p:txBody>
      </p:sp>
      <p:sp>
        <p:nvSpPr>
          <p:cNvPr id="6" name="Text Box 483"/>
          <p:cNvSpPr txBox="1">
            <a:spLocks noChangeArrowheads="1"/>
          </p:cNvSpPr>
          <p:nvPr/>
        </p:nvSpPr>
        <p:spPr bwMode="auto">
          <a:xfrm>
            <a:off x="5347021" y="4267200"/>
            <a:ext cx="1739579" cy="261610"/>
          </a:xfrm>
          <a:prstGeom prst="rect">
            <a:avLst/>
          </a:prstGeom>
          <a:noFill/>
          <a:ln w="9525">
            <a:noFill/>
            <a:miter lim="800000"/>
            <a:headEnd/>
            <a:tailEnd/>
          </a:ln>
        </p:spPr>
        <p:txBody>
          <a:bodyPr wrap="none">
            <a:spAutoFit/>
          </a:bodyPr>
          <a:lstStyle/>
          <a:p>
            <a:r>
              <a:rPr lang="en-US" sz="1100" b="1" spc="300" dirty="0" smtClean="0">
                <a:solidFill>
                  <a:srgbClr val="0069AA"/>
                </a:solidFill>
                <a:latin typeface="Arial" pitchFamily="34" charset="0"/>
                <a:cs typeface="Arial" pitchFamily="34" charset="0"/>
              </a:rPr>
              <a:t>JACKSONVILLE</a:t>
            </a:r>
            <a:endParaRPr lang="en-US" sz="1100" b="1" spc="300" dirty="0">
              <a:solidFill>
                <a:srgbClr val="0069AA"/>
              </a:solidFill>
              <a:latin typeface="Arial" pitchFamily="34" charset="0"/>
              <a:cs typeface="Arial" pitchFamily="34" charset="0"/>
            </a:endParaRPr>
          </a:p>
        </p:txBody>
      </p:sp>
      <p:grpSp>
        <p:nvGrpSpPr>
          <p:cNvPr id="3" name="Group 96"/>
          <p:cNvGrpSpPr/>
          <p:nvPr/>
        </p:nvGrpSpPr>
        <p:grpSpPr>
          <a:xfrm>
            <a:off x="2302700" y="763753"/>
            <a:ext cx="5012500" cy="5256047"/>
            <a:chOff x="476801" y="651123"/>
            <a:chExt cx="5012500" cy="5256047"/>
          </a:xfrm>
        </p:grpSpPr>
        <p:pic>
          <p:nvPicPr>
            <p:cNvPr id="87" name="Picture 86" descr="US-Map--State-Borders-Strategic-Location.png"/>
            <p:cNvPicPr>
              <a:picLocks noChangeAspect="1"/>
            </p:cNvPicPr>
            <p:nvPr/>
          </p:nvPicPr>
          <p:blipFill>
            <a:blip r:embed="rId2" cstate="print"/>
            <a:srcRect l="50000" t="30247" r="16667" b="15432"/>
            <a:stretch>
              <a:fillRect/>
            </a:stretch>
          </p:blipFill>
          <p:spPr>
            <a:xfrm rot="338544">
              <a:off x="476801" y="651123"/>
              <a:ext cx="4203755" cy="5256047"/>
            </a:xfrm>
            <a:prstGeom prst="rect">
              <a:avLst/>
            </a:prstGeom>
            <a:effectLst>
              <a:outerShdw blurRad="50800" dist="38100" dir="2700000" algn="tl" rotWithShape="0">
                <a:prstClr val="black">
                  <a:alpha val="40000"/>
                </a:prstClr>
              </a:outerShdw>
            </a:effectLst>
          </p:spPr>
        </p:pic>
        <p:sp>
          <p:nvSpPr>
            <p:cNvPr id="92" name="Freeform 57"/>
            <p:cNvSpPr>
              <a:spLocks noChangeAspect="1"/>
            </p:cNvSpPr>
            <p:nvPr/>
          </p:nvSpPr>
          <p:spPr bwMode="auto">
            <a:xfrm>
              <a:off x="2819401" y="1295400"/>
              <a:ext cx="762000" cy="4267169"/>
            </a:xfrm>
            <a:custGeom>
              <a:avLst/>
              <a:gdLst>
                <a:gd name="T0" fmla="*/ 76 w 323"/>
                <a:gd name="T1" fmla="*/ 0 h 2356"/>
                <a:gd name="T2" fmla="*/ 70 w 323"/>
                <a:gd name="T3" fmla="*/ 140 h 2356"/>
                <a:gd name="T4" fmla="*/ 50 w 323"/>
                <a:gd name="T5" fmla="*/ 254 h 2356"/>
                <a:gd name="T6" fmla="*/ 37 w 323"/>
                <a:gd name="T7" fmla="*/ 331 h 2356"/>
                <a:gd name="T8" fmla="*/ 5 w 323"/>
                <a:gd name="T9" fmla="*/ 424 h 2356"/>
                <a:gd name="T10" fmla="*/ 11 w 323"/>
                <a:gd name="T11" fmla="*/ 481 h 2356"/>
                <a:gd name="T12" fmla="*/ 37 w 323"/>
                <a:gd name="T13" fmla="*/ 580 h 2356"/>
                <a:gd name="T14" fmla="*/ 37 w 323"/>
                <a:gd name="T15" fmla="*/ 642 h 2356"/>
                <a:gd name="T16" fmla="*/ 50 w 323"/>
                <a:gd name="T17" fmla="*/ 761 h 2356"/>
                <a:gd name="T18" fmla="*/ 70 w 323"/>
                <a:gd name="T19" fmla="*/ 875 h 2356"/>
                <a:gd name="T20" fmla="*/ 83 w 323"/>
                <a:gd name="T21" fmla="*/ 964 h 2356"/>
                <a:gd name="T22" fmla="*/ 95 w 323"/>
                <a:gd name="T23" fmla="*/ 1015 h 2356"/>
                <a:gd name="T24" fmla="*/ 115 w 323"/>
                <a:gd name="T25" fmla="*/ 1078 h 2356"/>
                <a:gd name="T26" fmla="*/ 192 w 323"/>
                <a:gd name="T27" fmla="*/ 1139 h 2356"/>
                <a:gd name="T28" fmla="*/ 186 w 323"/>
                <a:gd name="T29" fmla="*/ 1181 h 2356"/>
                <a:gd name="T30" fmla="*/ 129 w 323"/>
                <a:gd name="T31" fmla="*/ 1191 h 2356"/>
                <a:gd name="T32" fmla="*/ 64 w 323"/>
                <a:gd name="T33" fmla="*/ 1196 h 2356"/>
                <a:gd name="T34" fmla="*/ 37 w 323"/>
                <a:gd name="T35" fmla="*/ 1264 h 2356"/>
                <a:gd name="T36" fmla="*/ 37 w 323"/>
                <a:gd name="T37" fmla="*/ 1326 h 2356"/>
                <a:gd name="T38" fmla="*/ 11 w 323"/>
                <a:gd name="T39" fmla="*/ 1372 h 2356"/>
                <a:gd name="T40" fmla="*/ 11 w 323"/>
                <a:gd name="T41" fmla="*/ 1409 h 2356"/>
                <a:gd name="T42" fmla="*/ 18 w 323"/>
                <a:gd name="T43" fmla="*/ 1440 h 2356"/>
                <a:gd name="T44" fmla="*/ 11 w 323"/>
                <a:gd name="T45" fmla="*/ 1533 h 2356"/>
                <a:gd name="T46" fmla="*/ 31 w 323"/>
                <a:gd name="T47" fmla="*/ 1569 h 2356"/>
                <a:gd name="T48" fmla="*/ 37 w 323"/>
                <a:gd name="T49" fmla="*/ 1636 h 2356"/>
                <a:gd name="T50" fmla="*/ 37 w 323"/>
                <a:gd name="T51" fmla="*/ 1823 h 2356"/>
                <a:gd name="T52" fmla="*/ 70 w 323"/>
                <a:gd name="T53" fmla="*/ 1902 h 2356"/>
                <a:gd name="T54" fmla="*/ 115 w 323"/>
                <a:gd name="T55" fmla="*/ 1947 h 2356"/>
                <a:gd name="T56" fmla="*/ 192 w 323"/>
                <a:gd name="T57" fmla="*/ 2010 h 2356"/>
                <a:gd name="T58" fmla="*/ 270 w 323"/>
                <a:gd name="T59" fmla="*/ 2072 h 2356"/>
                <a:gd name="T60" fmla="*/ 355 w 323"/>
                <a:gd name="T61" fmla="*/ 2206 h 2356"/>
                <a:gd name="T62" fmla="*/ 412 w 323"/>
                <a:gd name="T63" fmla="*/ 2367 h 2356"/>
                <a:gd name="T64" fmla="*/ 452 w 323"/>
                <a:gd name="T65" fmla="*/ 2580 h 2356"/>
                <a:gd name="T66" fmla="*/ 393 w 323"/>
                <a:gd name="T67" fmla="*/ 2704 h 2356"/>
                <a:gd name="T68" fmla="*/ 374 w 323"/>
                <a:gd name="T69" fmla="*/ 2807 h 2356"/>
                <a:gd name="T70" fmla="*/ 445 w 323"/>
                <a:gd name="T71" fmla="*/ 2890 h 2356"/>
                <a:gd name="T72" fmla="*/ 504 w 323"/>
                <a:gd name="T73" fmla="*/ 2958 h 2356"/>
                <a:gd name="T74" fmla="*/ 523 w 323"/>
                <a:gd name="T75" fmla="*/ 3051 h 235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3"/>
                <a:gd name="T115" fmla="*/ 0 h 2356"/>
                <a:gd name="T116" fmla="*/ 323 w 323"/>
                <a:gd name="T117" fmla="*/ 2356 h 2356"/>
                <a:gd name="connsiteX0" fmla="*/ 1455 w 10535"/>
                <a:gd name="connsiteY0" fmla="*/ 0 h 9847"/>
                <a:gd name="connsiteX1" fmla="*/ 1331 w 10535"/>
                <a:gd name="connsiteY1" fmla="*/ 458 h 9847"/>
                <a:gd name="connsiteX2" fmla="*/ 960 w 10535"/>
                <a:gd name="connsiteY2" fmla="*/ 832 h 9847"/>
                <a:gd name="connsiteX3" fmla="*/ 712 w 10535"/>
                <a:gd name="connsiteY3" fmla="*/ 1087 h 9847"/>
                <a:gd name="connsiteX4" fmla="*/ 93 w 10535"/>
                <a:gd name="connsiteY4" fmla="*/ 1392 h 9847"/>
                <a:gd name="connsiteX5" fmla="*/ 217 w 10535"/>
                <a:gd name="connsiteY5" fmla="*/ 1579 h 9847"/>
                <a:gd name="connsiteX6" fmla="*/ 712 w 10535"/>
                <a:gd name="connsiteY6" fmla="*/ 1902 h 9847"/>
                <a:gd name="connsiteX7" fmla="*/ 712 w 10535"/>
                <a:gd name="connsiteY7" fmla="*/ 2105 h 9847"/>
                <a:gd name="connsiteX8" fmla="*/ 960 w 10535"/>
                <a:gd name="connsiteY8" fmla="*/ 2496 h 9847"/>
                <a:gd name="connsiteX9" fmla="*/ 1331 w 10535"/>
                <a:gd name="connsiteY9" fmla="*/ 2869 h 9847"/>
                <a:gd name="connsiteX10" fmla="*/ 1579 w 10535"/>
                <a:gd name="connsiteY10" fmla="*/ 3158 h 9847"/>
                <a:gd name="connsiteX11" fmla="*/ 1827 w 10535"/>
                <a:gd name="connsiteY11" fmla="*/ 3328 h 9847"/>
                <a:gd name="connsiteX12" fmla="*/ 2198 w 10535"/>
                <a:gd name="connsiteY12" fmla="*/ 3531 h 9847"/>
                <a:gd name="connsiteX13" fmla="*/ 3684 w 10535"/>
                <a:gd name="connsiteY13" fmla="*/ 3735 h 9847"/>
                <a:gd name="connsiteX14" fmla="*/ 3560 w 10535"/>
                <a:gd name="connsiteY14" fmla="*/ 3871 h 9847"/>
                <a:gd name="connsiteX15" fmla="*/ 2446 w 10535"/>
                <a:gd name="connsiteY15" fmla="*/ 3905 h 9847"/>
                <a:gd name="connsiteX16" fmla="*/ 1207 w 10535"/>
                <a:gd name="connsiteY16" fmla="*/ 3922 h 9847"/>
                <a:gd name="connsiteX17" fmla="*/ 712 w 10535"/>
                <a:gd name="connsiteY17" fmla="*/ 4143 h 9847"/>
                <a:gd name="connsiteX18" fmla="*/ 712 w 10535"/>
                <a:gd name="connsiteY18" fmla="*/ 4346 h 9847"/>
                <a:gd name="connsiteX19" fmla="*/ 217 w 10535"/>
                <a:gd name="connsiteY19" fmla="*/ 4499 h 9847"/>
                <a:gd name="connsiteX20" fmla="*/ 217 w 10535"/>
                <a:gd name="connsiteY20" fmla="*/ 4618 h 9847"/>
                <a:gd name="connsiteX21" fmla="*/ 341 w 10535"/>
                <a:gd name="connsiteY21" fmla="*/ 4720 h 9847"/>
                <a:gd name="connsiteX22" fmla="*/ 217 w 10535"/>
                <a:gd name="connsiteY22" fmla="*/ 5025 h 9847"/>
                <a:gd name="connsiteX23" fmla="*/ 588 w 10535"/>
                <a:gd name="connsiteY23" fmla="*/ 5144 h 9847"/>
                <a:gd name="connsiteX24" fmla="*/ 712 w 10535"/>
                <a:gd name="connsiteY24" fmla="*/ 5365 h 9847"/>
                <a:gd name="connsiteX25" fmla="*/ 712 w 10535"/>
                <a:gd name="connsiteY25" fmla="*/ 5976 h 9847"/>
                <a:gd name="connsiteX26" fmla="*/ 1331 w 10535"/>
                <a:gd name="connsiteY26" fmla="*/ 6231 h 9847"/>
                <a:gd name="connsiteX27" fmla="*/ 2198 w 10535"/>
                <a:gd name="connsiteY27" fmla="*/ 6384 h 9847"/>
                <a:gd name="connsiteX28" fmla="*/ 3684 w 10535"/>
                <a:gd name="connsiteY28" fmla="*/ 6587 h 9847"/>
                <a:gd name="connsiteX29" fmla="*/ 5170 w 10535"/>
                <a:gd name="connsiteY29" fmla="*/ 6791 h 9847"/>
                <a:gd name="connsiteX30" fmla="*/ 6780 w 10535"/>
                <a:gd name="connsiteY30" fmla="*/ 7233 h 9847"/>
                <a:gd name="connsiteX31" fmla="*/ 7895 w 10535"/>
                <a:gd name="connsiteY31" fmla="*/ 7759 h 9847"/>
                <a:gd name="connsiteX32" fmla="*/ 8638 w 10535"/>
                <a:gd name="connsiteY32" fmla="*/ 8455 h 9847"/>
                <a:gd name="connsiteX33" fmla="*/ 7523 w 10535"/>
                <a:gd name="connsiteY33" fmla="*/ 8862 h 9847"/>
                <a:gd name="connsiteX34" fmla="*/ 7152 w 10535"/>
                <a:gd name="connsiteY34" fmla="*/ 9202 h 9847"/>
                <a:gd name="connsiteX35" fmla="*/ 8514 w 10535"/>
                <a:gd name="connsiteY35" fmla="*/ 9474 h 9847"/>
                <a:gd name="connsiteX36" fmla="*/ 9628 w 10535"/>
                <a:gd name="connsiteY36" fmla="*/ 9694 h 9847"/>
                <a:gd name="connsiteX37" fmla="*/ 10535 w 10535"/>
                <a:gd name="connsiteY37" fmla="*/ 9847 h 9847"/>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324 w 10000"/>
                <a:gd name="connsiteY21" fmla="*/ 4793 h 10000"/>
                <a:gd name="connsiteX22" fmla="*/ 206 w 10000"/>
                <a:gd name="connsiteY22" fmla="*/ 5103 h 10000"/>
                <a:gd name="connsiteX23" fmla="*/ 558 w 10000"/>
                <a:gd name="connsiteY23" fmla="*/ 5224 h 10000"/>
                <a:gd name="connsiteX24" fmla="*/ 676 w 10000"/>
                <a:gd name="connsiteY24" fmla="*/ 5448 h 10000"/>
                <a:gd name="connsiteX25" fmla="*/ 676 w 10000"/>
                <a:gd name="connsiteY25" fmla="*/ 6069 h 10000"/>
                <a:gd name="connsiteX26" fmla="*/ 1263 w 10000"/>
                <a:gd name="connsiteY26" fmla="*/ 6328 h 10000"/>
                <a:gd name="connsiteX27" fmla="*/ 2086 w 10000"/>
                <a:gd name="connsiteY27" fmla="*/ 6483 h 10000"/>
                <a:gd name="connsiteX28" fmla="*/ 3497 w 10000"/>
                <a:gd name="connsiteY28" fmla="*/ 6689 h 10000"/>
                <a:gd name="connsiteX29" fmla="*/ 4907 w 10000"/>
                <a:gd name="connsiteY29" fmla="*/ 6897 h 10000"/>
                <a:gd name="connsiteX30" fmla="*/ 6436 w 10000"/>
                <a:gd name="connsiteY30" fmla="*/ 7345 h 10000"/>
                <a:gd name="connsiteX31" fmla="*/ 7494 w 10000"/>
                <a:gd name="connsiteY31" fmla="*/ 7880 h 10000"/>
                <a:gd name="connsiteX32" fmla="*/ 8199 w 10000"/>
                <a:gd name="connsiteY32" fmla="*/ 8586 h 10000"/>
                <a:gd name="connsiteX33" fmla="*/ 7141 w 10000"/>
                <a:gd name="connsiteY33" fmla="*/ 9000 h 10000"/>
                <a:gd name="connsiteX34" fmla="*/ 6789 w 10000"/>
                <a:gd name="connsiteY34" fmla="*/ 9345 h 10000"/>
                <a:gd name="connsiteX35" fmla="*/ 8892 w 10000"/>
                <a:gd name="connsiteY35" fmla="*/ 9636 h 10000"/>
                <a:gd name="connsiteX36" fmla="*/ 9139 w 10000"/>
                <a:gd name="connsiteY36" fmla="*/ 9845 h 10000"/>
                <a:gd name="connsiteX37" fmla="*/ 10000 w 10000"/>
                <a:gd name="connsiteY37"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324 w 10000"/>
                <a:gd name="connsiteY21" fmla="*/ 4793 h 10000"/>
                <a:gd name="connsiteX22" fmla="*/ 206 w 10000"/>
                <a:gd name="connsiteY22" fmla="*/ 5103 h 10000"/>
                <a:gd name="connsiteX23" fmla="*/ 558 w 10000"/>
                <a:gd name="connsiteY23" fmla="*/ 5224 h 10000"/>
                <a:gd name="connsiteX24" fmla="*/ 676 w 10000"/>
                <a:gd name="connsiteY24" fmla="*/ 5448 h 10000"/>
                <a:gd name="connsiteX25" fmla="*/ 676 w 10000"/>
                <a:gd name="connsiteY25" fmla="*/ 6069 h 10000"/>
                <a:gd name="connsiteX26" fmla="*/ 1263 w 10000"/>
                <a:gd name="connsiteY26" fmla="*/ 6328 h 10000"/>
                <a:gd name="connsiteX27" fmla="*/ 2086 w 10000"/>
                <a:gd name="connsiteY27" fmla="*/ 6483 h 10000"/>
                <a:gd name="connsiteX28" fmla="*/ 3497 w 10000"/>
                <a:gd name="connsiteY28" fmla="*/ 6689 h 10000"/>
                <a:gd name="connsiteX29" fmla="*/ 4907 w 10000"/>
                <a:gd name="connsiteY29" fmla="*/ 6897 h 10000"/>
                <a:gd name="connsiteX30" fmla="*/ 6436 w 10000"/>
                <a:gd name="connsiteY30" fmla="*/ 7345 h 10000"/>
                <a:gd name="connsiteX31" fmla="*/ 7494 w 10000"/>
                <a:gd name="connsiteY31" fmla="*/ 7880 h 10000"/>
                <a:gd name="connsiteX32" fmla="*/ 8199 w 10000"/>
                <a:gd name="connsiteY32" fmla="*/ 8586 h 10000"/>
                <a:gd name="connsiteX33" fmla="*/ 7141 w 10000"/>
                <a:gd name="connsiteY33" fmla="*/ 9000 h 10000"/>
                <a:gd name="connsiteX34" fmla="*/ 7783 w 10000"/>
                <a:gd name="connsiteY34" fmla="*/ 9455 h 10000"/>
                <a:gd name="connsiteX35" fmla="*/ 8892 w 10000"/>
                <a:gd name="connsiteY35" fmla="*/ 9636 h 10000"/>
                <a:gd name="connsiteX36" fmla="*/ 9139 w 10000"/>
                <a:gd name="connsiteY36" fmla="*/ 9845 h 10000"/>
                <a:gd name="connsiteX37" fmla="*/ 10000 w 10000"/>
                <a:gd name="connsiteY37"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324 w 10000"/>
                <a:gd name="connsiteY21" fmla="*/ 4793 h 10000"/>
                <a:gd name="connsiteX22" fmla="*/ 206 w 10000"/>
                <a:gd name="connsiteY22" fmla="*/ 5103 h 10000"/>
                <a:gd name="connsiteX23" fmla="*/ 558 w 10000"/>
                <a:gd name="connsiteY23" fmla="*/ 5224 h 10000"/>
                <a:gd name="connsiteX24" fmla="*/ 676 w 10000"/>
                <a:gd name="connsiteY24" fmla="*/ 5448 h 10000"/>
                <a:gd name="connsiteX25" fmla="*/ 676 w 10000"/>
                <a:gd name="connsiteY25" fmla="*/ 6069 h 10000"/>
                <a:gd name="connsiteX26" fmla="*/ 1263 w 10000"/>
                <a:gd name="connsiteY26" fmla="*/ 6328 h 10000"/>
                <a:gd name="connsiteX27" fmla="*/ 2086 w 10000"/>
                <a:gd name="connsiteY27" fmla="*/ 6483 h 10000"/>
                <a:gd name="connsiteX28" fmla="*/ 3497 w 10000"/>
                <a:gd name="connsiteY28" fmla="*/ 6689 h 10000"/>
                <a:gd name="connsiteX29" fmla="*/ 4907 w 10000"/>
                <a:gd name="connsiteY29" fmla="*/ 6897 h 10000"/>
                <a:gd name="connsiteX30" fmla="*/ 6436 w 10000"/>
                <a:gd name="connsiteY30" fmla="*/ 7345 h 10000"/>
                <a:gd name="connsiteX31" fmla="*/ 7494 w 10000"/>
                <a:gd name="connsiteY31" fmla="*/ 7880 h 10000"/>
                <a:gd name="connsiteX32" fmla="*/ 8199 w 10000"/>
                <a:gd name="connsiteY32" fmla="*/ 8586 h 10000"/>
                <a:gd name="connsiteX33" fmla="*/ 6675 w 10000"/>
                <a:gd name="connsiteY33" fmla="*/ 9091 h 10000"/>
                <a:gd name="connsiteX34" fmla="*/ 7783 w 10000"/>
                <a:gd name="connsiteY34" fmla="*/ 9455 h 10000"/>
                <a:gd name="connsiteX35" fmla="*/ 8892 w 10000"/>
                <a:gd name="connsiteY35" fmla="*/ 9636 h 10000"/>
                <a:gd name="connsiteX36" fmla="*/ 9139 w 10000"/>
                <a:gd name="connsiteY36" fmla="*/ 9845 h 10000"/>
                <a:gd name="connsiteX37" fmla="*/ 10000 w 10000"/>
                <a:gd name="connsiteY37"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324 w 10000"/>
                <a:gd name="connsiteY21" fmla="*/ 4793 h 10000"/>
                <a:gd name="connsiteX22" fmla="*/ 206 w 10000"/>
                <a:gd name="connsiteY22" fmla="*/ 5103 h 10000"/>
                <a:gd name="connsiteX23" fmla="*/ 558 w 10000"/>
                <a:gd name="connsiteY23" fmla="*/ 5224 h 10000"/>
                <a:gd name="connsiteX24" fmla="*/ 676 w 10000"/>
                <a:gd name="connsiteY24" fmla="*/ 5448 h 10000"/>
                <a:gd name="connsiteX25" fmla="*/ 676 w 10000"/>
                <a:gd name="connsiteY25" fmla="*/ 6069 h 10000"/>
                <a:gd name="connsiteX26" fmla="*/ 1263 w 10000"/>
                <a:gd name="connsiteY26" fmla="*/ 6328 h 10000"/>
                <a:gd name="connsiteX27" fmla="*/ 2086 w 10000"/>
                <a:gd name="connsiteY27" fmla="*/ 6483 h 10000"/>
                <a:gd name="connsiteX28" fmla="*/ 3497 w 10000"/>
                <a:gd name="connsiteY28" fmla="*/ 6689 h 10000"/>
                <a:gd name="connsiteX29" fmla="*/ 4907 w 10000"/>
                <a:gd name="connsiteY29" fmla="*/ 6897 h 10000"/>
                <a:gd name="connsiteX30" fmla="*/ 6436 w 10000"/>
                <a:gd name="connsiteY30" fmla="*/ 7345 h 10000"/>
                <a:gd name="connsiteX31" fmla="*/ 7494 w 10000"/>
                <a:gd name="connsiteY31" fmla="*/ 7880 h 10000"/>
                <a:gd name="connsiteX32" fmla="*/ 6675 w 10000"/>
                <a:gd name="connsiteY32" fmla="*/ 8727 h 10000"/>
                <a:gd name="connsiteX33" fmla="*/ 6675 w 10000"/>
                <a:gd name="connsiteY33" fmla="*/ 9091 h 10000"/>
                <a:gd name="connsiteX34" fmla="*/ 7783 w 10000"/>
                <a:gd name="connsiteY34" fmla="*/ 9455 h 10000"/>
                <a:gd name="connsiteX35" fmla="*/ 8892 w 10000"/>
                <a:gd name="connsiteY35" fmla="*/ 9636 h 10000"/>
                <a:gd name="connsiteX36" fmla="*/ 9139 w 10000"/>
                <a:gd name="connsiteY36" fmla="*/ 9845 h 10000"/>
                <a:gd name="connsiteX37" fmla="*/ 10000 w 10000"/>
                <a:gd name="connsiteY37"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324 w 10000"/>
                <a:gd name="connsiteY21" fmla="*/ 4793 h 10000"/>
                <a:gd name="connsiteX22" fmla="*/ 206 w 10000"/>
                <a:gd name="connsiteY22" fmla="*/ 5103 h 10000"/>
                <a:gd name="connsiteX23" fmla="*/ 558 w 10000"/>
                <a:gd name="connsiteY23" fmla="*/ 5224 h 10000"/>
                <a:gd name="connsiteX24" fmla="*/ 676 w 10000"/>
                <a:gd name="connsiteY24" fmla="*/ 5448 h 10000"/>
                <a:gd name="connsiteX25" fmla="*/ 676 w 10000"/>
                <a:gd name="connsiteY25" fmla="*/ 6069 h 10000"/>
                <a:gd name="connsiteX26" fmla="*/ 1263 w 10000"/>
                <a:gd name="connsiteY26" fmla="*/ 6328 h 10000"/>
                <a:gd name="connsiteX27" fmla="*/ 2086 w 10000"/>
                <a:gd name="connsiteY27" fmla="*/ 6483 h 10000"/>
                <a:gd name="connsiteX28" fmla="*/ 3497 w 10000"/>
                <a:gd name="connsiteY28" fmla="*/ 6689 h 10000"/>
                <a:gd name="connsiteX29" fmla="*/ 4907 w 10000"/>
                <a:gd name="connsiteY29" fmla="*/ 6897 h 10000"/>
                <a:gd name="connsiteX30" fmla="*/ 6436 w 10000"/>
                <a:gd name="connsiteY30" fmla="*/ 7345 h 10000"/>
                <a:gd name="connsiteX31" fmla="*/ 6675 w 10000"/>
                <a:gd name="connsiteY31" fmla="*/ 8000 h 10000"/>
                <a:gd name="connsiteX32" fmla="*/ 6675 w 10000"/>
                <a:gd name="connsiteY32" fmla="*/ 8727 h 10000"/>
                <a:gd name="connsiteX33" fmla="*/ 6675 w 10000"/>
                <a:gd name="connsiteY33" fmla="*/ 9091 h 10000"/>
                <a:gd name="connsiteX34" fmla="*/ 7783 w 10000"/>
                <a:gd name="connsiteY34" fmla="*/ 9455 h 10000"/>
                <a:gd name="connsiteX35" fmla="*/ 8892 w 10000"/>
                <a:gd name="connsiteY35" fmla="*/ 9636 h 10000"/>
                <a:gd name="connsiteX36" fmla="*/ 9139 w 10000"/>
                <a:gd name="connsiteY36" fmla="*/ 9845 h 10000"/>
                <a:gd name="connsiteX37" fmla="*/ 10000 w 10000"/>
                <a:gd name="connsiteY37"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324 w 10000"/>
                <a:gd name="connsiteY21" fmla="*/ 4793 h 10000"/>
                <a:gd name="connsiteX22" fmla="*/ 206 w 10000"/>
                <a:gd name="connsiteY22" fmla="*/ 5103 h 10000"/>
                <a:gd name="connsiteX23" fmla="*/ 558 w 10000"/>
                <a:gd name="connsiteY23" fmla="*/ 5224 h 10000"/>
                <a:gd name="connsiteX24" fmla="*/ 676 w 10000"/>
                <a:gd name="connsiteY24" fmla="*/ 5448 h 10000"/>
                <a:gd name="connsiteX25" fmla="*/ 676 w 10000"/>
                <a:gd name="connsiteY25" fmla="*/ 6069 h 10000"/>
                <a:gd name="connsiteX26" fmla="*/ 1263 w 10000"/>
                <a:gd name="connsiteY26" fmla="*/ 6328 h 10000"/>
                <a:gd name="connsiteX27" fmla="*/ 2086 w 10000"/>
                <a:gd name="connsiteY27" fmla="*/ 6483 h 10000"/>
                <a:gd name="connsiteX28" fmla="*/ 3497 w 10000"/>
                <a:gd name="connsiteY28" fmla="*/ 6689 h 10000"/>
                <a:gd name="connsiteX29" fmla="*/ 4907 w 10000"/>
                <a:gd name="connsiteY29" fmla="*/ 6897 h 10000"/>
                <a:gd name="connsiteX30" fmla="*/ 4457 w 10000"/>
                <a:gd name="connsiteY30" fmla="*/ 7455 h 10000"/>
                <a:gd name="connsiteX31" fmla="*/ 6675 w 10000"/>
                <a:gd name="connsiteY31" fmla="*/ 8000 h 10000"/>
                <a:gd name="connsiteX32" fmla="*/ 6675 w 10000"/>
                <a:gd name="connsiteY32" fmla="*/ 8727 h 10000"/>
                <a:gd name="connsiteX33" fmla="*/ 6675 w 10000"/>
                <a:gd name="connsiteY33" fmla="*/ 9091 h 10000"/>
                <a:gd name="connsiteX34" fmla="*/ 7783 w 10000"/>
                <a:gd name="connsiteY34" fmla="*/ 9455 h 10000"/>
                <a:gd name="connsiteX35" fmla="*/ 8892 w 10000"/>
                <a:gd name="connsiteY35" fmla="*/ 9636 h 10000"/>
                <a:gd name="connsiteX36" fmla="*/ 9139 w 10000"/>
                <a:gd name="connsiteY36" fmla="*/ 9845 h 10000"/>
                <a:gd name="connsiteX37" fmla="*/ 10000 w 10000"/>
                <a:gd name="connsiteY37"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324 w 10000"/>
                <a:gd name="connsiteY21" fmla="*/ 4793 h 10000"/>
                <a:gd name="connsiteX22" fmla="*/ 206 w 10000"/>
                <a:gd name="connsiteY22" fmla="*/ 5103 h 10000"/>
                <a:gd name="connsiteX23" fmla="*/ 558 w 10000"/>
                <a:gd name="connsiteY23" fmla="*/ 5224 h 10000"/>
                <a:gd name="connsiteX24" fmla="*/ 676 w 10000"/>
                <a:gd name="connsiteY24" fmla="*/ 5448 h 10000"/>
                <a:gd name="connsiteX25" fmla="*/ 676 w 10000"/>
                <a:gd name="connsiteY25" fmla="*/ 6069 h 10000"/>
                <a:gd name="connsiteX26" fmla="*/ 1263 w 10000"/>
                <a:gd name="connsiteY26" fmla="*/ 6328 h 10000"/>
                <a:gd name="connsiteX27" fmla="*/ 2086 w 10000"/>
                <a:gd name="connsiteY27" fmla="*/ 6483 h 10000"/>
                <a:gd name="connsiteX28" fmla="*/ 3497 w 10000"/>
                <a:gd name="connsiteY28" fmla="*/ 6689 h 10000"/>
                <a:gd name="connsiteX29" fmla="*/ 4907 w 10000"/>
                <a:gd name="connsiteY29" fmla="*/ 6897 h 10000"/>
                <a:gd name="connsiteX30" fmla="*/ 4457 w 10000"/>
                <a:gd name="connsiteY30" fmla="*/ 7455 h 10000"/>
                <a:gd name="connsiteX31" fmla="*/ 5566 w 10000"/>
                <a:gd name="connsiteY31" fmla="*/ 8000 h 10000"/>
                <a:gd name="connsiteX32" fmla="*/ 6675 w 10000"/>
                <a:gd name="connsiteY32" fmla="*/ 8727 h 10000"/>
                <a:gd name="connsiteX33" fmla="*/ 6675 w 10000"/>
                <a:gd name="connsiteY33" fmla="*/ 9091 h 10000"/>
                <a:gd name="connsiteX34" fmla="*/ 7783 w 10000"/>
                <a:gd name="connsiteY34" fmla="*/ 9455 h 10000"/>
                <a:gd name="connsiteX35" fmla="*/ 8892 w 10000"/>
                <a:gd name="connsiteY35" fmla="*/ 9636 h 10000"/>
                <a:gd name="connsiteX36" fmla="*/ 9139 w 10000"/>
                <a:gd name="connsiteY36" fmla="*/ 9845 h 10000"/>
                <a:gd name="connsiteX37" fmla="*/ 10000 w 10000"/>
                <a:gd name="connsiteY37"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324 w 10000"/>
                <a:gd name="connsiteY21" fmla="*/ 4793 h 10000"/>
                <a:gd name="connsiteX22" fmla="*/ 206 w 10000"/>
                <a:gd name="connsiteY22" fmla="*/ 5103 h 10000"/>
                <a:gd name="connsiteX23" fmla="*/ 2217 w 10000"/>
                <a:gd name="connsiteY23" fmla="*/ 5091 h 10000"/>
                <a:gd name="connsiteX24" fmla="*/ 676 w 10000"/>
                <a:gd name="connsiteY24" fmla="*/ 5448 h 10000"/>
                <a:gd name="connsiteX25" fmla="*/ 676 w 10000"/>
                <a:gd name="connsiteY25" fmla="*/ 6069 h 10000"/>
                <a:gd name="connsiteX26" fmla="*/ 1263 w 10000"/>
                <a:gd name="connsiteY26" fmla="*/ 6328 h 10000"/>
                <a:gd name="connsiteX27" fmla="*/ 2086 w 10000"/>
                <a:gd name="connsiteY27" fmla="*/ 6483 h 10000"/>
                <a:gd name="connsiteX28" fmla="*/ 3497 w 10000"/>
                <a:gd name="connsiteY28" fmla="*/ 6689 h 10000"/>
                <a:gd name="connsiteX29" fmla="*/ 4907 w 10000"/>
                <a:gd name="connsiteY29" fmla="*/ 6897 h 10000"/>
                <a:gd name="connsiteX30" fmla="*/ 4457 w 10000"/>
                <a:gd name="connsiteY30" fmla="*/ 7455 h 10000"/>
                <a:gd name="connsiteX31" fmla="*/ 5566 w 10000"/>
                <a:gd name="connsiteY31" fmla="*/ 8000 h 10000"/>
                <a:gd name="connsiteX32" fmla="*/ 6675 w 10000"/>
                <a:gd name="connsiteY32" fmla="*/ 8727 h 10000"/>
                <a:gd name="connsiteX33" fmla="*/ 6675 w 10000"/>
                <a:gd name="connsiteY33" fmla="*/ 9091 h 10000"/>
                <a:gd name="connsiteX34" fmla="*/ 7783 w 10000"/>
                <a:gd name="connsiteY34" fmla="*/ 9455 h 10000"/>
                <a:gd name="connsiteX35" fmla="*/ 8892 w 10000"/>
                <a:gd name="connsiteY35" fmla="*/ 9636 h 10000"/>
                <a:gd name="connsiteX36" fmla="*/ 9139 w 10000"/>
                <a:gd name="connsiteY36" fmla="*/ 9845 h 10000"/>
                <a:gd name="connsiteX37" fmla="*/ 10000 w 10000"/>
                <a:gd name="connsiteY37" fmla="*/ 10000 h 10000"/>
                <a:gd name="connsiteX0" fmla="*/ 1392 w 10011"/>
                <a:gd name="connsiteY0" fmla="*/ 0 h 10000"/>
                <a:gd name="connsiteX1" fmla="*/ 1274 w 10011"/>
                <a:gd name="connsiteY1" fmla="*/ 465 h 10000"/>
                <a:gd name="connsiteX2" fmla="*/ 922 w 10011"/>
                <a:gd name="connsiteY2" fmla="*/ 845 h 10000"/>
                <a:gd name="connsiteX3" fmla="*/ 687 w 10011"/>
                <a:gd name="connsiteY3" fmla="*/ 1104 h 10000"/>
                <a:gd name="connsiteX4" fmla="*/ 99 w 10011"/>
                <a:gd name="connsiteY4" fmla="*/ 1414 h 10000"/>
                <a:gd name="connsiteX5" fmla="*/ 217 w 10011"/>
                <a:gd name="connsiteY5" fmla="*/ 1604 h 10000"/>
                <a:gd name="connsiteX6" fmla="*/ 687 w 10011"/>
                <a:gd name="connsiteY6" fmla="*/ 1932 h 10000"/>
                <a:gd name="connsiteX7" fmla="*/ 687 w 10011"/>
                <a:gd name="connsiteY7" fmla="*/ 2138 h 10000"/>
                <a:gd name="connsiteX8" fmla="*/ 922 w 10011"/>
                <a:gd name="connsiteY8" fmla="*/ 2535 h 10000"/>
                <a:gd name="connsiteX9" fmla="*/ 1274 w 10011"/>
                <a:gd name="connsiteY9" fmla="*/ 2914 h 10000"/>
                <a:gd name="connsiteX10" fmla="*/ 1510 w 10011"/>
                <a:gd name="connsiteY10" fmla="*/ 3207 h 10000"/>
                <a:gd name="connsiteX11" fmla="*/ 1745 w 10011"/>
                <a:gd name="connsiteY11" fmla="*/ 3380 h 10000"/>
                <a:gd name="connsiteX12" fmla="*/ 2097 w 10011"/>
                <a:gd name="connsiteY12" fmla="*/ 3586 h 10000"/>
                <a:gd name="connsiteX13" fmla="*/ 3508 w 10011"/>
                <a:gd name="connsiteY13" fmla="*/ 3793 h 10000"/>
                <a:gd name="connsiteX14" fmla="*/ 3390 w 10011"/>
                <a:gd name="connsiteY14" fmla="*/ 3931 h 10000"/>
                <a:gd name="connsiteX15" fmla="*/ 2333 w 10011"/>
                <a:gd name="connsiteY15" fmla="*/ 3966 h 10000"/>
                <a:gd name="connsiteX16" fmla="*/ 1157 w 10011"/>
                <a:gd name="connsiteY16" fmla="*/ 3983 h 10000"/>
                <a:gd name="connsiteX17" fmla="*/ 687 w 10011"/>
                <a:gd name="connsiteY17" fmla="*/ 4207 h 10000"/>
                <a:gd name="connsiteX18" fmla="*/ 687 w 10011"/>
                <a:gd name="connsiteY18" fmla="*/ 4414 h 10000"/>
                <a:gd name="connsiteX19" fmla="*/ 217 w 10011"/>
                <a:gd name="connsiteY19" fmla="*/ 4569 h 10000"/>
                <a:gd name="connsiteX20" fmla="*/ 217 w 10011"/>
                <a:gd name="connsiteY20" fmla="*/ 4690 h 10000"/>
                <a:gd name="connsiteX21" fmla="*/ 335 w 10011"/>
                <a:gd name="connsiteY21" fmla="*/ 4793 h 10000"/>
                <a:gd name="connsiteX22" fmla="*/ 2228 w 10011"/>
                <a:gd name="connsiteY22" fmla="*/ 5091 h 10000"/>
                <a:gd name="connsiteX23" fmla="*/ 687 w 10011"/>
                <a:gd name="connsiteY23" fmla="*/ 5448 h 10000"/>
                <a:gd name="connsiteX24" fmla="*/ 687 w 10011"/>
                <a:gd name="connsiteY24" fmla="*/ 6069 h 10000"/>
                <a:gd name="connsiteX25" fmla="*/ 1274 w 10011"/>
                <a:gd name="connsiteY25" fmla="*/ 6328 h 10000"/>
                <a:gd name="connsiteX26" fmla="*/ 2097 w 10011"/>
                <a:gd name="connsiteY26" fmla="*/ 6483 h 10000"/>
                <a:gd name="connsiteX27" fmla="*/ 3508 w 10011"/>
                <a:gd name="connsiteY27" fmla="*/ 6689 h 10000"/>
                <a:gd name="connsiteX28" fmla="*/ 4918 w 10011"/>
                <a:gd name="connsiteY28" fmla="*/ 6897 h 10000"/>
                <a:gd name="connsiteX29" fmla="*/ 4468 w 10011"/>
                <a:gd name="connsiteY29" fmla="*/ 7455 h 10000"/>
                <a:gd name="connsiteX30" fmla="*/ 5577 w 10011"/>
                <a:gd name="connsiteY30" fmla="*/ 8000 h 10000"/>
                <a:gd name="connsiteX31" fmla="*/ 6686 w 10011"/>
                <a:gd name="connsiteY31" fmla="*/ 8727 h 10000"/>
                <a:gd name="connsiteX32" fmla="*/ 6686 w 10011"/>
                <a:gd name="connsiteY32" fmla="*/ 9091 h 10000"/>
                <a:gd name="connsiteX33" fmla="*/ 7794 w 10011"/>
                <a:gd name="connsiteY33" fmla="*/ 9455 h 10000"/>
                <a:gd name="connsiteX34" fmla="*/ 8903 w 10011"/>
                <a:gd name="connsiteY34" fmla="*/ 9636 h 10000"/>
                <a:gd name="connsiteX35" fmla="*/ 9150 w 10011"/>
                <a:gd name="connsiteY35" fmla="*/ 9845 h 10000"/>
                <a:gd name="connsiteX36" fmla="*/ 10011 w 10011"/>
                <a:gd name="connsiteY36"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569 h 10000"/>
                <a:gd name="connsiteX20" fmla="*/ 206 w 10000"/>
                <a:gd name="connsiteY20" fmla="*/ 4690 h 10000"/>
                <a:gd name="connsiteX21" fmla="*/ 1109 w 10000"/>
                <a:gd name="connsiteY21" fmla="*/ 4727 h 10000"/>
                <a:gd name="connsiteX22" fmla="*/ 2217 w 10000"/>
                <a:gd name="connsiteY22" fmla="*/ 5091 h 10000"/>
                <a:gd name="connsiteX23" fmla="*/ 676 w 10000"/>
                <a:gd name="connsiteY23" fmla="*/ 5448 h 10000"/>
                <a:gd name="connsiteX24" fmla="*/ 676 w 10000"/>
                <a:gd name="connsiteY24" fmla="*/ 6069 h 10000"/>
                <a:gd name="connsiteX25" fmla="*/ 1263 w 10000"/>
                <a:gd name="connsiteY25" fmla="*/ 6328 h 10000"/>
                <a:gd name="connsiteX26" fmla="*/ 2086 w 10000"/>
                <a:gd name="connsiteY26" fmla="*/ 6483 h 10000"/>
                <a:gd name="connsiteX27" fmla="*/ 3497 w 10000"/>
                <a:gd name="connsiteY27" fmla="*/ 6689 h 10000"/>
                <a:gd name="connsiteX28" fmla="*/ 4907 w 10000"/>
                <a:gd name="connsiteY28" fmla="*/ 6897 h 10000"/>
                <a:gd name="connsiteX29" fmla="*/ 4457 w 10000"/>
                <a:gd name="connsiteY29" fmla="*/ 7455 h 10000"/>
                <a:gd name="connsiteX30" fmla="*/ 5566 w 10000"/>
                <a:gd name="connsiteY30" fmla="*/ 8000 h 10000"/>
                <a:gd name="connsiteX31" fmla="*/ 6675 w 10000"/>
                <a:gd name="connsiteY31" fmla="*/ 8727 h 10000"/>
                <a:gd name="connsiteX32" fmla="*/ 6675 w 10000"/>
                <a:gd name="connsiteY32" fmla="*/ 9091 h 10000"/>
                <a:gd name="connsiteX33" fmla="*/ 7783 w 10000"/>
                <a:gd name="connsiteY33" fmla="*/ 9455 h 10000"/>
                <a:gd name="connsiteX34" fmla="*/ 8892 w 10000"/>
                <a:gd name="connsiteY34" fmla="*/ 9636 h 10000"/>
                <a:gd name="connsiteX35" fmla="*/ 9139 w 10000"/>
                <a:gd name="connsiteY35" fmla="*/ 9845 h 10000"/>
                <a:gd name="connsiteX36" fmla="*/ 10000 w 10000"/>
                <a:gd name="connsiteY36"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206 w 10000"/>
                <a:gd name="connsiteY19" fmla="*/ 4690 h 10000"/>
                <a:gd name="connsiteX20" fmla="*/ 1109 w 10000"/>
                <a:gd name="connsiteY20" fmla="*/ 4727 h 10000"/>
                <a:gd name="connsiteX21" fmla="*/ 2217 w 10000"/>
                <a:gd name="connsiteY21" fmla="*/ 5091 h 10000"/>
                <a:gd name="connsiteX22" fmla="*/ 676 w 10000"/>
                <a:gd name="connsiteY22" fmla="*/ 5448 h 10000"/>
                <a:gd name="connsiteX23" fmla="*/ 676 w 10000"/>
                <a:gd name="connsiteY23" fmla="*/ 6069 h 10000"/>
                <a:gd name="connsiteX24" fmla="*/ 1263 w 10000"/>
                <a:gd name="connsiteY24" fmla="*/ 6328 h 10000"/>
                <a:gd name="connsiteX25" fmla="*/ 2086 w 10000"/>
                <a:gd name="connsiteY25" fmla="*/ 6483 h 10000"/>
                <a:gd name="connsiteX26" fmla="*/ 3497 w 10000"/>
                <a:gd name="connsiteY26" fmla="*/ 6689 h 10000"/>
                <a:gd name="connsiteX27" fmla="*/ 4907 w 10000"/>
                <a:gd name="connsiteY27" fmla="*/ 6897 h 10000"/>
                <a:gd name="connsiteX28" fmla="*/ 4457 w 10000"/>
                <a:gd name="connsiteY28" fmla="*/ 7455 h 10000"/>
                <a:gd name="connsiteX29" fmla="*/ 5566 w 10000"/>
                <a:gd name="connsiteY29" fmla="*/ 8000 h 10000"/>
                <a:gd name="connsiteX30" fmla="*/ 6675 w 10000"/>
                <a:gd name="connsiteY30" fmla="*/ 8727 h 10000"/>
                <a:gd name="connsiteX31" fmla="*/ 6675 w 10000"/>
                <a:gd name="connsiteY31" fmla="*/ 9091 h 10000"/>
                <a:gd name="connsiteX32" fmla="*/ 7783 w 10000"/>
                <a:gd name="connsiteY32" fmla="*/ 9455 h 10000"/>
                <a:gd name="connsiteX33" fmla="*/ 8892 w 10000"/>
                <a:gd name="connsiteY33" fmla="*/ 9636 h 10000"/>
                <a:gd name="connsiteX34" fmla="*/ 9139 w 10000"/>
                <a:gd name="connsiteY34" fmla="*/ 9845 h 10000"/>
                <a:gd name="connsiteX35" fmla="*/ 10000 w 10000"/>
                <a:gd name="connsiteY35"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2217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086 w 10000"/>
                <a:gd name="connsiteY24" fmla="*/ 6483 h 10000"/>
                <a:gd name="connsiteX25" fmla="*/ 3497 w 10000"/>
                <a:gd name="connsiteY25" fmla="*/ 6689 h 10000"/>
                <a:gd name="connsiteX26" fmla="*/ 4907 w 10000"/>
                <a:gd name="connsiteY26" fmla="*/ 6897 h 10000"/>
                <a:gd name="connsiteX27" fmla="*/ 4457 w 10000"/>
                <a:gd name="connsiteY27" fmla="*/ 7455 h 10000"/>
                <a:gd name="connsiteX28" fmla="*/ 5566 w 10000"/>
                <a:gd name="connsiteY28" fmla="*/ 8000 h 10000"/>
                <a:gd name="connsiteX29" fmla="*/ 6675 w 10000"/>
                <a:gd name="connsiteY29" fmla="*/ 8727 h 10000"/>
                <a:gd name="connsiteX30" fmla="*/ 6675 w 10000"/>
                <a:gd name="connsiteY30" fmla="*/ 9091 h 10000"/>
                <a:gd name="connsiteX31" fmla="*/ 7783 w 10000"/>
                <a:gd name="connsiteY31" fmla="*/ 9455 h 10000"/>
                <a:gd name="connsiteX32" fmla="*/ 8892 w 10000"/>
                <a:gd name="connsiteY32" fmla="*/ 9636 h 10000"/>
                <a:gd name="connsiteX33" fmla="*/ 9139 w 10000"/>
                <a:gd name="connsiteY33" fmla="*/ 9845 h 10000"/>
                <a:gd name="connsiteX34" fmla="*/ 10000 w 10000"/>
                <a:gd name="connsiteY34"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086 w 10000"/>
                <a:gd name="connsiteY24" fmla="*/ 6483 h 10000"/>
                <a:gd name="connsiteX25" fmla="*/ 3497 w 10000"/>
                <a:gd name="connsiteY25" fmla="*/ 6689 h 10000"/>
                <a:gd name="connsiteX26" fmla="*/ 4907 w 10000"/>
                <a:gd name="connsiteY26" fmla="*/ 6897 h 10000"/>
                <a:gd name="connsiteX27" fmla="*/ 4457 w 10000"/>
                <a:gd name="connsiteY27" fmla="*/ 7455 h 10000"/>
                <a:gd name="connsiteX28" fmla="*/ 5566 w 10000"/>
                <a:gd name="connsiteY28" fmla="*/ 8000 h 10000"/>
                <a:gd name="connsiteX29" fmla="*/ 6675 w 10000"/>
                <a:gd name="connsiteY29" fmla="*/ 8727 h 10000"/>
                <a:gd name="connsiteX30" fmla="*/ 6675 w 10000"/>
                <a:gd name="connsiteY30" fmla="*/ 9091 h 10000"/>
                <a:gd name="connsiteX31" fmla="*/ 7783 w 10000"/>
                <a:gd name="connsiteY31" fmla="*/ 9455 h 10000"/>
                <a:gd name="connsiteX32" fmla="*/ 8892 w 10000"/>
                <a:gd name="connsiteY32" fmla="*/ 9636 h 10000"/>
                <a:gd name="connsiteX33" fmla="*/ 9139 w 10000"/>
                <a:gd name="connsiteY33" fmla="*/ 9845 h 10000"/>
                <a:gd name="connsiteX34" fmla="*/ 10000 w 10000"/>
                <a:gd name="connsiteY34"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086 w 10000"/>
                <a:gd name="connsiteY24" fmla="*/ 6483 h 10000"/>
                <a:gd name="connsiteX25" fmla="*/ 3497 w 10000"/>
                <a:gd name="connsiteY25" fmla="*/ 6689 h 10000"/>
                <a:gd name="connsiteX26" fmla="*/ 3326 w 10000"/>
                <a:gd name="connsiteY26" fmla="*/ 7091 h 10000"/>
                <a:gd name="connsiteX27" fmla="*/ 4457 w 10000"/>
                <a:gd name="connsiteY27" fmla="*/ 7455 h 10000"/>
                <a:gd name="connsiteX28" fmla="*/ 5566 w 10000"/>
                <a:gd name="connsiteY28" fmla="*/ 8000 h 10000"/>
                <a:gd name="connsiteX29" fmla="*/ 6675 w 10000"/>
                <a:gd name="connsiteY29" fmla="*/ 8727 h 10000"/>
                <a:gd name="connsiteX30" fmla="*/ 6675 w 10000"/>
                <a:gd name="connsiteY30" fmla="*/ 9091 h 10000"/>
                <a:gd name="connsiteX31" fmla="*/ 7783 w 10000"/>
                <a:gd name="connsiteY31" fmla="*/ 9455 h 10000"/>
                <a:gd name="connsiteX32" fmla="*/ 8892 w 10000"/>
                <a:gd name="connsiteY32" fmla="*/ 9636 h 10000"/>
                <a:gd name="connsiteX33" fmla="*/ 9139 w 10000"/>
                <a:gd name="connsiteY33" fmla="*/ 9845 h 10000"/>
                <a:gd name="connsiteX34" fmla="*/ 10000 w 10000"/>
                <a:gd name="connsiteY34"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086 w 10000"/>
                <a:gd name="connsiteY24" fmla="*/ 6483 h 10000"/>
                <a:gd name="connsiteX25" fmla="*/ 2217 w 10000"/>
                <a:gd name="connsiteY25" fmla="*/ 6727 h 10000"/>
                <a:gd name="connsiteX26" fmla="*/ 3326 w 10000"/>
                <a:gd name="connsiteY26" fmla="*/ 7091 h 10000"/>
                <a:gd name="connsiteX27" fmla="*/ 4457 w 10000"/>
                <a:gd name="connsiteY27" fmla="*/ 7455 h 10000"/>
                <a:gd name="connsiteX28" fmla="*/ 5566 w 10000"/>
                <a:gd name="connsiteY28" fmla="*/ 8000 h 10000"/>
                <a:gd name="connsiteX29" fmla="*/ 6675 w 10000"/>
                <a:gd name="connsiteY29" fmla="*/ 8727 h 10000"/>
                <a:gd name="connsiteX30" fmla="*/ 6675 w 10000"/>
                <a:gd name="connsiteY30" fmla="*/ 9091 h 10000"/>
                <a:gd name="connsiteX31" fmla="*/ 7783 w 10000"/>
                <a:gd name="connsiteY31" fmla="*/ 9455 h 10000"/>
                <a:gd name="connsiteX32" fmla="*/ 8892 w 10000"/>
                <a:gd name="connsiteY32" fmla="*/ 9636 h 10000"/>
                <a:gd name="connsiteX33" fmla="*/ 9139 w 10000"/>
                <a:gd name="connsiteY33" fmla="*/ 9845 h 10000"/>
                <a:gd name="connsiteX34" fmla="*/ 10000 w 10000"/>
                <a:gd name="connsiteY34"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2086 w 10000"/>
                <a:gd name="connsiteY12" fmla="*/ 3586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217 w 10000"/>
                <a:gd name="connsiteY24" fmla="*/ 6727 h 10000"/>
                <a:gd name="connsiteX25" fmla="*/ 3326 w 10000"/>
                <a:gd name="connsiteY25" fmla="*/ 7091 h 10000"/>
                <a:gd name="connsiteX26" fmla="*/ 4457 w 10000"/>
                <a:gd name="connsiteY26" fmla="*/ 7455 h 10000"/>
                <a:gd name="connsiteX27" fmla="*/ 5566 w 10000"/>
                <a:gd name="connsiteY27" fmla="*/ 8000 h 10000"/>
                <a:gd name="connsiteX28" fmla="*/ 6675 w 10000"/>
                <a:gd name="connsiteY28" fmla="*/ 8727 h 10000"/>
                <a:gd name="connsiteX29" fmla="*/ 6675 w 10000"/>
                <a:gd name="connsiteY29" fmla="*/ 9091 h 10000"/>
                <a:gd name="connsiteX30" fmla="*/ 7783 w 10000"/>
                <a:gd name="connsiteY30" fmla="*/ 9455 h 10000"/>
                <a:gd name="connsiteX31" fmla="*/ 8892 w 10000"/>
                <a:gd name="connsiteY31" fmla="*/ 9636 h 10000"/>
                <a:gd name="connsiteX32" fmla="*/ 9139 w 10000"/>
                <a:gd name="connsiteY32" fmla="*/ 9845 h 10000"/>
                <a:gd name="connsiteX33" fmla="*/ 10000 w 10000"/>
                <a:gd name="connsiteY33"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499 w 10000"/>
                <a:gd name="connsiteY10" fmla="*/ 3207 h 10000"/>
                <a:gd name="connsiteX11" fmla="*/ 1734 w 10000"/>
                <a:gd name="connsiteY11" fmla="*/ 3380 h 10000"/>
                <a:gd name="connsiteX12" fmla="*/ 1000 w 10000"/>
                <a:gd name="connsiteY12" fmla="*/ 3571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217 w 10000"/>
                <a:gd name="connsiteY24" fmla="*/ 6727 h 10000"/>
                <a:gd name="connsiteX25" fmla="*/ 3326 w 10000"/>
                <a:gd name="connsiteY25" fmla="*/ 7091 h 10000"/>
                <a:gd name="connsiteX26" fmla="*/ 4457 w 10000"/>
                <a:gd name="connsiteY26" fmla="*/ 7455 h 10000"/>
                <a:gd name="connsiteX27" fmla="*/ 5566 w 10000"/>
                <a:gd name="connsiteY27" fmla="*/ 8000 h 10000"/>
                <a:gd name="connsiteX28" fmla="*/ 6675 w 10000"/>
                <a:gd name="connsiteY28" fmla="*/ 8727 h 10000"/>
                <a:gd name="connsiteX29" fmla="*/ 6675 w 10000"/>
                <a:gd name="connsiteY29" fmla="*/ 9091 h 10000"/>
                <a:gd name="connsiteX30" fmla="*/ 7783 w 10000"/>
                <a:gd name="connsiteY30" fmla="*/ 9455 h 10000"/>
                <a:gd name="connsiteX31" fmla="*/ 8892 w 10000"/>
                <a:gd name="connsiteY31" fmla="*/ 9636 h 10000"/>
                <a:gd name="connsiteX32" fmla="*/ 9139 w 10000"/>
                <a:gd name="connsiteY32" fmla="*/ 9845 h 10000"/>
                <a:gd name="connsiteX33" fmla="*/ 10000 w 10000"/>
                <a:gd name="connsiteY33"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000 w 10000"/>
                <a:gd name="connsiteY10" fmla="*/ 3214 h 10000"/>
                <a:gd name="connsiteX11" fmla="*/ 1734 w 10000"/>
                <a:gd name="connsiteY11" fmla="*/ 3380 h 10000"/>
                <a:gd name="connsiteX12" fmla="*/ 1000 w 10000"/>
                <a:gd name="connsiteY12" fmla="*/ 3571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217 w 10000"/>
                <a:gd name="connsiteY24" fmla="*/ 6727 h 10000"/>
                <a:gd name="connsiteX25" fmla="*/ 3326 w 10000"/>
                <a:gd name="connsiteY25" fmla="*/ 7091 h 10000"/>
                <a:gd name="connsiteX26" fmla="*/ 4457 w 10000"/>
                <a:gd name="connsiteY26" fmla="*/ 7455 h 10000"/>
                <a:gd name="connsiteX27" fmla="*/ 5566 w 10000"/>
                <a:gd name="connsiteY27" fmla="*/ 8000 h 10000"/>
                <a:gd name="connsiteX28" fmla="*/ 6675 w 10000"/>
                <a:gd name="connsiteY28" fmla="*/ 8727 h 10000"/>
                <a:gd name="connsiteX29" fmla="*/ 6675 w 10000"/>
                <a:gd name="connsiteY29" fmla="*/ 9091 h 10000"/>
                <a:gd name="connsiteX30" fmla="*/ 7783 w 10000"/>
                <a:gd name="connsiteY30" fmla="*/ 9455 h 10000"/>
                <a:gd name="connsiteX31" fmla="*/ 8892 w 10000"/>
                <a:gd name="connsiteY31" fmla="*/ 9636 h 10000"/>
                <a:gd name="connsiteX32" fmla="*/ 9139 w 10000"/>
                <a:gd name="connsiteY32" fmla="*/ 9845 h 10000"/>
                <a:gd name="connsiteX33" fmla="*/ 10000 w 10000"/>
                <a:gd name="connsiteY33"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000 w 10000"/>
                <a:gd name="connsiteY10" fmla="*/ 3214 h 10000"/>
                <a:gd name="connsiteX11" fmla="*/ 1000 w 10000"/>
                <a:gd name="connsiteY11" fmla="*/ 3393 h 10000"/>
                <a:gd name="connsiteX12" fmla="*/ 1000 w 10000"/>
                <a:gd name="connsiteY12" fmla="*/ 3571 h 10000"/>
                <a:gd name="connsiteX13" fmla="*/ 3497 w 10000"/>
                <a:gd name="connsiteY13" fmla="*/ 3793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217 w 10000"/>
                <a:gd name="connsiteY24" fmla="*/ 6727 h 10000"/>
                <a:gd name="connsiteX25" fmla="*/ 3326 w 10000"/>
                <a:gd name="connsiteY25" fmla="*/ 7091 h 10000"/>
                <a:gd name="connsiteX26" fmla="*/ 4457 w 10000"/>
                <a:gd name="connsiteY26" fmla="*/ 7455 h 10000"/>
                <a:gd name="connsiteX27" fmla="*/ 5566 w 10000"/>
                <a:gd name="connsiteY27" fmla="*/ 8000 h 10000"/>
                <a:gd name="connsiteX28" fmla="*/ 6675 w 10000"/>
                <a:gd name="connsiteY28" fmla="*/ 8727 h 10000"/>
                <a:gd name="connsiteX29" fmla="*/ 6675 w 10000"/>
                <a:gd name="connsiteY29" fmla="*/ 9091 h 10000"/>
                <a:gd name="connsiteX30" fmla="*/ 7783 w 10000"/>
                <a:gd name="connsiteY30" fmla="*/ 9455 h 10000"/>
                <a:gd name="connsiteX31" fmla="*/ 8892 w 10000"/>
                <a:gd name="connsiteY31" fmla="*/ 9636 h 10000"/>
                <a:gd name="connsiteX32" fmla="*/ 9139 w 10000"/>
                <a:gd name="connsiteY32" fmla="*/ 9845 h 10000"/>
                <a:gd name="connsiteX33" fmla="*/ 10000 w 10000"/>
                <a:gd name="connsiteY33"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000 w 10000"/>
                <a:gd name="connsiteY10" fmla="*/ 3214 h 10000"/>
                <a:gd name="connsiteX11" fmla="*/ 1000 w 10000"/>
                <a:gd name="connsiteY11" fmla="*/ 3393 h 10000"/>
                <a:gd name="connsiteX12" fmla="*/ 1000 w 10000"/>
                <a:gd name="connsiteY12" fmla="*/ 3571 h 10000"/>
                <a:gd name="connsiteX13" fmla="*/ 2000 w 10000"/>
                <a:gd name="connsiteY13" fmla="*/ 3929 h 10000"/>
                <a:gd name="connsiteX14" fmla="*/ 3379 w 10000"/>
                <a:gd name="connsiteY14" fmla="*/ 3931 h 10000"/>
                <a:gd name="connsiteX15" fmla="*/ 2322 w 10000"/>
                <a:gd name="connsiteY15" fmla="*/ 3966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217 w 10000"/>
                <a:gd name="connsiteY24" fmla="*/ 6727 h 10000"/>
                <a:gd name="connsiteX25" fmla="*/ 3326 w 10000"/>
                <a:gd name="connsiteY25" fmla="*/ 7091 h 10000"/>
                <a:gd name="connsiteX26" fmla="*/ 4457 w 10000"/>
                <a:gd name="connsiteY26" fmla="*/ 7455 h 10000"/>
                <a:gd name="connsiteX27" fmla="*/ 5566 w 10000"/>
                <a:gd name="connsiteY27" fmla="*/ 8000 h 10000"/>
                <a:gd name="connsiteX28" fmla="*/ 6675 w 10000"/>
                <a:gd name="connsiteY28" fmla="*/ 8727 h 10000"/>
                <a:gd name="connsiteX29" fmla="*/ 6675 w 10000"/>
                <a:gd name="connsiteY29" fmla="*/ 9091 h 10000"/>
                <a:gd name="connsiteX30" fmla="*/ 7783 w 10000"/>
                <a:gd name="connsiteY30" fmla="*/ 9455 h 10000"/>
                <a:gd name="connsiteX31" fmla="*/ 8892 w 10000"/>
                <a:gd name="connsiteY31" fmla="*/ 9636 h 10000"/>
                <a:gd name="connsiteX32" fmla="*/ 9139 w 10000"/>
                <a:gd name="connsiteY32" fmla="*/ 9845 h 10000"/>
                <a:gd name="connsiteX33" fmla="*/ 10000 w 10000"/>
                <a:gd name="connsiteY33"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000 w 10000"/>
                <a:gd name="connsiteY10" fmla="*/ 3214 h 10000"/>
                <a:gd name="connsiteX11" fmla="*/ 1000 w 10000"/>
                <a:gd name="connsiteY11" fmla="*/ 3393 h 10000"/>
                <a:gd name="connsiteX12" fmla="*/ 1000 w 10000"/>
                <a:gd name="connsiteY12" fmla="*/ 3571 h 10000"/>
                <a:gd name="connsiteX13" fmla="*/ 2000 w 10000"/>
                <a:gd name="connsiteY13" fmla="*/ 3929 h 10000"/>
                <a:gd name="connsiteX14" fmla="*/ 3379 w 10000"/>
                <a:gd name="connsiteY14" fmla="*/ 3931 h 10000"/>
                <a:gd name="connsiteX15" fmla="*/ 2000 w 10000"/>
                <a:gd name="connsiteY15" fmla="*/ 3929 h 10000"/>
                <a:gd name="connsiteX16" fmla="*/ 1146 w 10000"/>
                <a:gd name="connsiteY16" fmla="*/ 3983 h 10000"/>
                <a:gd name="connsiteX17" fmla="*/ 676 w 10000"/>
                <a:gd name="connsiteY17" fmla="*/ 4207 h 10000"/>
                <a:gd name="connsiteX18" fmla="*/ 676 w 10000"/>
                <a:gd name="connsiteY18" fmla="*/ 4414 h 10000"/>
                <a:gd name="connsiteX19" fmla="*/ 1109 w 10000"/>
                <a:gd name="connsiteY19" fmla="*/ 4727 h 10000"/>
                <a:gd name="connsiteX20" fmla="*/ 1109 w 10000"/>
                <a:gd name="connsiteY20" fmla="*/ 5091 h 10000"/>
                <a:gd name="connsiteX21" fmla="*/ 676 w 10000"/>
                <a:gd name="connsiteY21" fmla="*/ 5448 h 10000"/>
                <a:gd name="connsiteX22" fmla="*/ 676 w 10000"/>
                <a:gd name="connsiteY22" fmla="*/ 6069 h 10000"/>
                <a:gd name="connsiteX23" fmla="*/ 1263 w 10000"/>
                <a:gd name="connsiteY23" fmla="*/ 6328 h 10000"/>
                <a:gd name="connsiteX24" fmla="*/ 2217 w 10000"/>
                <a:gd name="connsiteY24" fmla="*/ 6727 h 10000"/>
                <a:gd name="connsiteX25" fmla="*/ 3326 w 10000"/>
                <a:gd name="connsiteY25" fmla="*/ 7091 h 10000"/>
                <a:gd name="connsiteX26" fmla="*/ 4457 w 10000"/>
                <a:gd name="connsiteY26" fmla="*/ 7455 h 10000"/>
                <a:gd name="connsiteX27" fmla="*/ 5566 w 10000"/>
                <a:gd name="connsiteY27" fmla="*/ 8000 h 10000"/>
                <a:gd name="connsiteX28" fmla="*/ 6675 w 10000"/>
                <a:gd name="connsiteY28" fmla="*/ 8727 h 10000"/>
                <a:gd name="connsiteX29" fmla="*/ 6675 w 10000"/>
                <a:gd name="connsiteY29" fmla="*/ 9091 h 10000"/>
                <a:gd name="connsiteX30" fmla="*/ 7783 w 10000"/>
                <a:gd name="connsiteY30" fmla="*/ 9455 h 10000"/>
                <a:gd name="connsiteX31" fmla="*/ 8892 w 10000"/>
                <a:gd name="connsiteY31" fmla="*/ 9636 h 10000"/>
                <a:gd name="connsiteX32" fmla="*/ 9139 w 10000"/>
                <a:gd name="connsiteY32" fmla="*/ 9845 h 10000"/>
                <a:gd name="connsiteX33" fmla="*/ 10000 w 10000"/>
                <a:gd name="connsiteY33"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000 w 10000"/>
                <a:gd name="connsiteY10" fmla="*/ 3214 h 10000"/>
                <a:gd name="connsiteX11" fmla="*/ 1000 w 10000"/>
                <a:gd name="connsiteY11" fmla="*/ 3393 h 10000"/>
                <a:gd name="connsiteX12" fmla="*/ 1000 w 10000"/>
                <a:gd name="connsiteY12" fmla="*/ 3571 h 10000"/>
                <a:gd name="connsiteX13" fmla="*/ 2000 w 10000"/>
                <a:gd name="connsiteY13" fmla="*/ 3929 h 10000"/>
                <a:gd name="connsiteX14" fmla="*/ 3379 w 10000"/>
                <a:gd name="connsiteY14" fmla="*/ 3931 h 10000"/>
                <a:gd name="connsiteX15" fmla="*/ 1146 w 10000"/>
                <a:gd name="connsiteY15" fmla="*/ 3983 h 10000"/>
                <a:gd name="connsiteX16" fmla="*/ 676 w 10000"/>
                <a:gd name="connsiteY16" fmla="*/ 4207 h 10000"/>
                <a:gd name="connsiteX17" fmla="*/ 676 w 10000"/>
                <a:gd name="connsiteY17" fmla="*/ 4414 h 10000"/>
                <a:gd name="connsiteX18" fmla="*/ 1109 w 10000"/>
                <a:gd name="connsiteY18" fmla="*/ 4727 h 10000"/>
                <a:gd name="connsiteX19" fmla="*/ 1109 w 10000"/>
                <a:gd name="connsiteY19" fmla="*/ 5091 h 10000"/>
                <a:gd name="connsiteX20" fmla="*/ 676 w 10000"/>
                <a:gd name="connsiteY20" fmla="*/ 5448 h 10000"/>
                <a:gd name="connsiteX21" fmla="*/ 676 w 10000"/>
                <a:gd name="connsiteY21" fmla="*/ 6069 h 10000"/>
                <a:gd name="connsiteX22" fmla="*/ 1263 w 10000"/>
                <a:gd name="connsiteY22" fmla="*/ 6328 h 10000"/>
                <a:gd name="connsiteX23" fmla="*/ 2217 w 10000"/>
                <a:gd name="connsiteY23" fmla="*/ 6727 h 10000"/>
                <a:gd name="connsiteX24" fmla="*/ 3326 w 10000"/>
                <a:gd name="connsiteY24" fmla="*/ 7091 h 10000"/>
                <a:gd name="connsiteX25" fmla="*/ 4457 w 10000"/>
                <a:gd name="connsiteY25" fmla="*/ 7455 h 10000"/>
                <a:gd name="connsiteX26" fmla="*/ 5566 w 10000"/>
                <a:gd name="connsiteY26" fmla="*/ 8000 h 10000"/>
                <a:gd name="connsiteX27" fmla="*/ 6675 w 10000"/>
                <a:gd name="connsiteY27" fmla="*/ 8727 h 10000"/>
                <a:gd name="connsiteX28" fmla="*/ 6675 w 10000"/>
                <a:gd name="connsiteY28" fmla="*/ 9091 h 10000"/>
                <a:gd name="connsiteX29" fmla="*/ 7783 w 10000"/>
                <a:gd name="connsiteY29" fmla="*/ 9455 h 10000"/>
                <a:gd name="connsiteX30" fmla="*/ 8892 w 10000"/>
                <a:gd name="connsiteY30" fmla="*/ 9636 h 10000"/>
                <a:gd name="connsiteX31" fmla="*/ 9139 w 10000"/>
                <a:gd name="connsiteY31" fmla="*/ 9845 h 10000"/>
                <a:gd name="connsiteX32" fmla="*/ 10000 w 10000"/>
                <a:gd name="connsiteY32"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000 w 10000"/>
                <a:gd name="connsiteY10" fmla="*/ 3214 h 10000"/>
                <a:gd name="connsiteX11" fmla="*/ 1000 w 10000"/>
                <a:gd name="connsiteY11" fmla="*/ 3393 h 10000"/>
                <a:gd name="connsiteX12" fmla="*/ 1000 w 10000"/>
                <a:gd name="connsiteY12" fmla="*/ 3571 h 10000"/>
                <a:gd name="connsiteX13" fmla="*/ 2000 w 10000"/>
                <a:gd name="connsiteY13" fmla="*/ 3571 h 10000"/>
                <a:gd name="connsiteX14" fmla="*/ 3379 w 10000"/>
                <a:gd name="connsiteY14" fmla="*/ 3931 h 10000"/>
                <a:gd name="connsiteX15" fmla="*/ 1146 w 10000"/>
                <a:gd name="connsiteY15" fmla="*/ 3983 h 10000"/>
                <a:gd name="connsiteX16" fmla="*/ 676 w 10000"/>
                <a:gd name="connsiteY16" fmla="*/ 4207 h 10000"/>
                <a:gd name="connsiteX17" fmla="*/ 676 w 10000"/>
                <a:gd name="connsiteY17" fmla="*/ 4414 h 10000"/>
                <a:gd name="connsiteX18" fmla="*/ 1109 w 10000"/>
                <a:gd name="connsiteY18" fmla="*/ 4727 h 10000"/>
                <a:gd name="connsiteX19" fmla="*/ 1109 w 10000"/>
                <a:gd name="connsiteY19" fmla="*/ 5091 h 10000"/>
                <a:gd name="connsiteX20" fmla="*/ 676 w 10000"/>
                <a:gd name="connsiteY20" fmla="*/ 5448 h 10000"/>
                <a:gd name="connsiteX21" fmla="*/ 676 w 10000"/>
                <a:gd name="connsiteY21" fmla="*/ 6069 h 10000"/>
                <a:gd name="connsiteX22" fmla="*/ 1263 w 10000"/>
                <a:gd name="connsiteY22" fmla="*/ 6328 h 10000"/>
                <a:gd name="connsiteX23" fmla="*/ 2217 w 10000"/>
                <a:gd name="connsiteY23" fmla="*/ 6727 h 10000"/>
                <a:gd name="connsiteX24" fmla="*/ 3326 w 10000"/>
                <a:gd name="connsiteY24" fmla="*/ 7091 h 10000"/>
                <a:gd name="connsiteX25" fmla="*/ 4457 w 10000"/>
                <a:gd name="connsiteY25" fmla="*/ 7455 h 10000"/>
                <a:gd name="connsiteX26" fmla="*/ 5566 w 10000"/>
                <a:gd name="connsiteY26" fmla="*/ 8000 h 10000"/>
                <a:gd name="connsiteX27" fmla="*/ 6675 w 10000"/>
                <a:gd name="connsiteY27" fmla="*/ 8727 h 10000"/>
                <a:gd name="connsiteX28" fmla="*/ 6675 w 10000"/>
                <a:gd name="connsiteY28" fmla="*/ 9091 h 10000"/>
                <a:gd name="connsiteX29" fmla="*/ 7783 w 10000"/>
                <a:gd name="connsiteY29" fmla="*/ 9455 h 10000"/>
                <a:gd name="connsiteX30" fmla="*/ 8892 w 10000"/>
                <a:gd name="connsiteY30" fmla="*/ 9636 h 10000"/>
                <a:gd name="connsiteX31" fmla="*/ 9139 w 10000"/>
                <a:gd name="connsiteY31" fmla="*/ 9845 h 10000"/>
                <a:gd name="connsiteX32" fmla="*/ 10000 w 10000"/>
                <a:gd name="connsiteY32"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000 w 10000"/>
                <a:gd name="connsiteY10" fmla="*/ 3214 h 10000"/>
                <a:gd name="connsiteX11" fmla="*/ 1000 w 10000"/>
                <a:gd name="connsiteY11" fmla="*/ 3393 h 10000"/>
                <a:gd name="connsiteX12" fmla="*/ 1000 w 10000"/>
                <a:gd name="connsiteY12" fmla="*/ 3571 h 10000"/>
                <a:gd name="connsiteX13" fmla="*/ 2000 w 10000"/>
                <a:gd name="connsiteY13" fmla="*/ 3571 h 10000"/>
                <a:gd name="connsiteX14" fmla="*/ 2000 w 10000"/>
                <a:gd name="connsiteY14" fmla="*/ 3750 h 10000"/>
                <a:gd name="connsiteX15" fmla="*/ 1146 w 10000"/>
                <a:gd name="connsiteY15" fmla="*/ 3983 h 10000"/>
                <a:gd name="connsiteX16" fmla="*/ 676 w 10000"/>
                <a:gd name="connsiteY16" fmla="*/ 4207 h 10000"/>
                <a:gd name="connsiteX17" fmla="*/ 676 w 10000"/>
                <a:gd name="connsiteY17" fmla="*/ 4414 h 10000"/>
                <a:gd name="connsiteX18" fmla="*/ 1109 w 10000"/>
                <a:gd name="connsiteY18" fmla="*/ 4727 h 10000"/>
                <a:gd name="connsiteX19" fmla="*/ 1109 w 10000"/>
                <a:gd name="connsiteY19" fmla="*/ 5091 h 10000"/>
                <a:gd name="connsiteX20" fmla="*/ 676 w 10000"/>
                <a:gd name="connsiteY20" fmla="*/ 5448 h 10000"/>
                <a:gd name="connsiteX21" fmla="*/ 676 w 10000"/>
                <a:gd name="connsiteY21" fmla="*/ 6069 h 10000"/>
                <a:gd name="connsiteX22" fmla="*/ 1263 w 10000"/>
                <a:gd name="connsiteY22" fmla="*/ 6328 h 10000"/>
                <a:gd name="connsiteX23" fmla="*/ 2217 w 10000"/>
                <a:gd name="connsiteY23" fmla="*/ 6727 h 10000"/>
                <a:gd name="connsiteX24" fmla="*/ 3326 w 10000"/>
                <a:gd name="connsiteY24" fmla="*/ 7091 h 10000"/>
                <a:gd name="connsiteX25" fmla="*/ 4457 w 10000"/>
                <a:gd name="connsiteY25" fmla="*/ 7455 h 10000"/>
                <a:gd name="connsiteX26" fmla="*/ 5566 w 10000"/>
                <a:gd name="connsiteY26" fmla="*/ 8000 h 10000"/>
                <a:gd name="connsiteX27" fmla="*/ 6675 w 10000"/>
                <a:gd name="connsiteY27" fmla="*/ 8727 h 10000"/>
                <a:gd name="connsiteX28" fmla="*/ 6675 w 10000"/>
                <a:gd name="connsiteY28" fmla="*/ 9091 h 10000"/>
                <a:gd name="connsiteX29" fmla="*/ 7783 w 10000"/>
                <a:gd name="connsiteY29" fmla="*/ 9455 h 10000"/>
                <a:gd name="connsiteX30" fmla="*/ 8892 w 10000"/>
                <a:gd name="connsiteY30" fmla="*/ 9636 h 10000"/>
                <a:gd name="connsiteX31" fmla="*/ 9139 w 10000"/>
                <a:gd name="connsiteY31" fmla="*/ 9845 h 10000"/>
                <a:gd name="connsiteX32" fmla="*/ 10000 w 10000"/>
                <a:gd name="connsiteY32" fmla="*/ 10000 h 10000"/>
                <a:gd name="connsiteX0" fmla="*/ 1381 w 10000"/>
                <a:gd name="connsiteY0" fmla="*/ 0 h 10000"/>
                <a:gd name="connsiteX1" fmla="*/ 1263 w 10000"/>
                <a:gd name="connsiteY1" fmla="*/ 465 h 10000"/>
                <a:gd name="connsiteX2" fmla="*/ 911 w 10000"/>
                <a:gd name="connsiteY2" fmla="*/ 845 h 10000"/>
                <a:gd name="connsiteX3" fmla="*/ 676 w 10000"/>
                <a:gd name="connsiteY3" fmla="*/ 1104 h 10000"/>
                <a:gd name="connsiteX4" fmla="*/ 88 w 10000"/>
                <a:gd name="connsiteY4" fmla="*/ 1414 h 10000"/>
                <a:gd name="connsiteX5" fmla="*/ 206 w 10000"/>
                <a:gd name="connsiteY5" fmla="*/ 1604 h 10000"/>
                <a:gd name="connsiteX6" fmla="*/ 676 w 10000"/>
                <a:gd name="connsiteY6" fmla="*/ 1932 h 10000"/>
                <a:gd name="connsiteX7" fmla="*/ 676 w 10000"/>
                <a:gd name="connsiteY7" fmla="*/ 2138 h 10000"/>
                <a:gd name="connsiteX8" fmla="*/ 911 w 10000"/>
                <a:gd name="connsiteY8" fmla="*/ 2535 h 10000"/>
                <a:gd name="connsiteX9" fmla="*/ 1263 w 10000"/>
                <a:gd name="connsiteY9" fmla="*/ 2914 h 10000"/>
                <a:gd name="connsiteX10" fmla="*/ 1000 w 10000"/>
                <a:gd name="connsiteY10" fmla="*/ 3214 h 10000"/>
                <a:gd name="connsiteX11" fmla="*/ 1000 w 10000"/>
                <a:gd name="connsiteY11" fmla="*/ 3393 h 10000"/>
                <a:gd name="connsiteX12" fmla="*/ 1000 w 10000"/>
                <a:gd name="connsiteY12" fmla="*/ 3571 h 10000"/>
                <a:gd name="connsiteX13" fmla="*/ 2000 w 10000"/>
                <a:gd name="connsiteY13" fmla="*/ 3571 h 10000"/>
                <a:gd name="connsiteX14" fmla="*/ 2000 w 10000"/>
                <a:gd name="connsiteY14" fmla="*/ 3750 h 10000"/>
                <a:gd name="connsiteX15" fmla="*/ 1146 w 10000"/>
                <a:gd name="connsiteY15" fmla="*/ 3983 h 10000"/>
                <a:gd name="connsiteX16" fmla="*/ 676 w 10000"/>
                <a:gd name="connsiteY16" fmla="*/ 4207 h 10000"/>
                <a:gd name="connsiteX17" fmla="*/ 676 w 10000"/>
                <a:gd name="connsiteY17" fmla="*/ 4414 h 10000"/>
                <a:gd name="connsiteX18" fmla="*/ 1109 w 10000"/>
                <a:gd name="connsiteY18" fmla="*/ 4727 h 10000"/>
                <a:gd name="connsiteX19" fmla="*/ 1109 w 10000"/>
                <a:gd name="connsiteY19" fmla="*/ 5091 h 10000"/>
                <a:gd name="connsiteX20" fmla="*/ 676 w 10000"/>
                <a:gd name="connsiteY20" fmla="*/ 5448 h 10000"/>
                <a:gd name="connsiteX21" fmla="*/ 676 w 10000"/>
                <a:gd name="connsiteY21" fmla="*/ 6069 h 10000"/>
                <a:gd name="connsiteX22" fmla="*/ 1263 w 10000"/>
                <a:gd name="connsiteY22" fmla="*/ 6328 h 10000"/>
                <a:gd name="connsiteX23" fmla="*/ 2217 w 10000"/>
                <a:gd name="connsiteY23" fmla="*/ 6727 h 10000"/>
                <a:gd name="connsiteX24" fmla="*/ 3326 w 10000"/>
                <a:gd name="connsiteY24" fmla="*/ 7091 h 10000"/>
                <a:gd name="connsiteX25" fmla="*/ 4457 w 10000"/>
                <a:gd name="connsiteY25" fmla="*/ 7455 h 10000"/>
                <a:gd name="connsiteX26" fmla="*/ 6038 w 10000"/>
                <a:gd name="connsiteY26" fmla="*/ 8129 h 10000"/>
                <a:gd name="connsiteX27" fmla="*/ 6675 w 10000"/>
                <a:gd name="connsiteY27" fmla="*/ 8727 h 10000"/>
                <a:gd name="connsiteX28" fmla="*/ 6675 w 10000"/>
                <a:gd name="connsiteY28" fmla="*/ 9091 h 10000"/>
                <a:gd name="connsiteX29" fmla="*/ 7783 w 10000"/>
                <a:gd name="connsiteY29" fmla="*/ 9455 h 10000"/>
                <a:gd name="connsiteX30" fmla="*/ 8892 w 10000"/>
                <a:gd name="connsiteY30" fmla="*/ 9636 h 10000"/>
                <a:gd name="connsiteX31" fmla="*/ 9139 w 10000"/>
                <a:gd name="connsiteY31" fmla="*/ 9845 h 10000"/>
                <a:gd name="connsiteX32" fmla="*/ 10000 w 10000"/>
                <a:gd name="connsiteY32"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000" h="10000">
                  <a:moveTo>
                    <a:pt x="1381" y="0"/>
                  </a:moveTo>
                  <a:cubicBezTo>
                    <a:pt x="1352" y="77"/>
                    <a:pt x="1352" y="323"/>
                    <a:pt x="1263" y="465"/>
                  </a:cubicBezTo>
                  <a:cubicBezTo>
                    <a:pt x="1175" y="607"/>
                    <a:pt x="1000" y="737"/>
                    <a:pt x="911" y="845"/>
                  </a:cubicBezTo>
                  <a:cubicBezTo>
                    <a:pt x="823" y="953"/>
                    <a:pt x="823" y="1008"/>
                    <a:pt x="676" y="1104"/>
                  </a:cubicBezTo>
                  <a:cubicBezTo>
                    <a:pt x="529" y="1198"/>
                    <a:pt x="177" y="1332"/>
                    <a:pt x="88" y="1414"/>
                  </a:cubicBezTo>
                  <a:cubicBezTo>
                    <a:pt x="0" y="1496"/>
                    <a:pt x="118" y="1517"/>
                    <a:pt x="206" y="1604"/>
                  </a:cubicBezTo>
                  <a:cubicBezTo>
                    <a:pt x="294" y="1690"/>
                    <a:pt x="588" y="1840"/>
                    <a:pt x="676" y="1932"/>
                  </a:cubicBezTo>
                  <a:cubicBezTo>
                    <a:pt x="764" y="2022"/>
                    <a:pt x="646" y="2039"/>
                    <a:pt x="676" y="2138"/>
                  </a:cubicBezTo>
                  <a:cubicBezTo>
                    <a:pt x="705" y="2237"/>
                    <a:pt x="823" y="2405"/>
                    <a:pt x="911" y="2535"/>
                  </a:cubicBezTo>
                  <a:cubicBezTo>
                    <a:pt x="1000" y="2664"/>
                    <a:pt x="1248" y="2801"/>
                    <a:pt x="1263" y="2914"/>
                  </a:cubicBezTo>
                  <a:cubicBezTo>
                    <a:pt x="1278" y="3027"/>
                    <a:pt x="1044" y="3134"/>
                    <a:pt x="1000" y="3214"/>
                  </a:cubicBezTo>
                  <a:cubicBezTo>
                    <a:pt x="956" y="3294"/>
                    <a:pt x="1000" y="3334"/>
                    <a:pt x="1000" y="3393"/>
                  </a:cubicBezTo>
                  <a:cubicBezTo>
                    <a:pt x="1000" y="3452"/>
                    <a:pt x="833" y="3541"/>
                    <a:pt x="1000" y="3571"/>
                  </a:cubicBezTo>
                  <a:cubicBezTo>
                    <a:pt x="1167" y="3601"/>
                    <a:pt x="1833" y="3541"/>
                    <a:pt x="2000" y="3571"/>
                  </a:cubicBezTo>
                  <a:cubicBezTo>
                    <a:pt x="2167" y="3601"/>
                    <a:pt x="2000" y="3750"/>
                    <a:pt x="2000" y="3750"/>
                  </a:cubicBezTo>
                  <a:lnTo>
                    <a:pt x="1146" y="3983"/>
                  </a:lnTo>
                  <a:cubicBezTo>
                    <a:pt x="882" y="4022"/>
                    <a:pt x="764" y="4133"/>
                    <a:pt x="676" y="4207"/>
                  </a:cubicBezTo>
                  <a:cubicBezTo>
                    <a:pt x="588" y="4280"/>
                    <a:pt x="604" y="4327"/>
                    <a:pt x="676" y="4414"/>
                  </a:cubicBezTo>
                  <a:cubicBezTo>
                    <a:pt x="748" y="4501"/>
                    <a:pt x="852" y="4614"/>
                    <a:pt x="1109" y="4727"/>
                  </a:cubicBezTo>
                  <a:cubicBezTo>
                    <a:pt x="1444" y="4794"/>
                    <a:pt x="1050" y="4982"/>
                    <a:pt x="1109" y="5091"/>
                  </a:cubicBezTo>
                  <a:cubicBezTo>
                    <a:pt x="1197" y="5147"/>
                    <a:pt x="646" y="5306"/>
                    <a:pt x="676" y="5448"/>
                  </a:cubicBezTo>
                  <a:cubicBezTo>
                    <a:pt x="705" y="5591"/>
                    <a:pt x="588" y="5923"/>
                    <a:pt x="676" y="6069"/>
                  </a:cubicBezTo>
                  <a:cubicBezTo>
                    <a:pt x="764" y="6216"/>
                    <a:pt x="1006" y="6218"/>
                    <a:pt x="1263" y="6328"/>
                  </a:cubicBezTo>
                  <a:cubicBezTo>
                    <a:pt x="1520" y="6438"/>
                    <a:pt x="1873" y="6600"/>
                    <a:pt x="2217" y="6727"/>
                  </a:cubicBezTo>
                  <a:cubicBezTo>
                    <a:pt x="2561" y="6854"/>
                    <a:pt x="2953" y="6970"/>
                    <a:pt x="3326" y="7091"/>
                  </a:cubicBezTo>
                  <a:cubicBezTo>
                    <a:pt x="3699" y="7212"/>
                    <a:pt x="4005" y="7282"/>
                    <a:pt x="4457" y="7455"/>
                  </a:cubicBezTo>
                  <a:cubicBezTo>
                    <a:pt x="4909" y="7628"/>
                    <a:pt x="5744" y="7921"/>
                    <a:pt x="6038" y="8129"/>
                  </a:cubicBezTo>
                  <a:cubicBezTo>
                    <a:pt x="6331" y="8336"/>
                    <a:pt x="6569" y="8567"/>
                    <a:pt x="6675" y="8727"/>
                  </a:cubicBezTo>
                  <a:cubicBezTo>
                    <a:pt x="6781" y="8887"/>
                    <a:pt x="6491" y="8970"/>
                    <a:pt x="6675" y="9091"/>
                  </a:cubicBezTo>
                  <a:cubicBezTo>
                    <a:pt x="6859" y="9212"/>
                    <a:pt x="7414" y="9364"/>
                    <a:pt x="7783" y="9455"/>
                  </a:cubicBezTo>
                  <a:cubicBezTo>
                    <a:pt x="8152" y="9546"/>
                    <a:pt x="8509" y="9554"/>
                    <a:pt x="8892" y="9636"/>
                  </a:cubicBezTo>
                  <a:lnTo>
                    <a:pt x="9139" y="9845"/>
                  </a:lnTo>
                  <a:cubicBezTo>
                    <a:pt x="9459" y="9908"/>
                    <a:pt x="9941" y="9935"/>
                    <a:pt x="10000" y="10000"/>
                  </a:cubicBezTo>
                </a:path>
              </a:pathLst>
            </a:custGeom>
            <a:noFill/>
            <a:ln w="254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30" name="Oval 24"/>
            <p:cNvSpPr>
              <a:spLocks noChangeAspect="1" noChangeArrowheads="1"/>
            </p:cNvSpPr>
            <p:nvPr/>
          </p:nvSpPr>
          <p:spPr bwMode="auto">
            <a:xfrm>
              <a:off x="3676650" y="1541463"/>
              <a:ext cx="103188" cy="106362"/>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31" name="Rectangle 25"/>
            <p:cNvSpPr>
              <a:spLocks noChangeAspect="1" noChangeArrowheads="1"/>
            </p:cNvSpPr>
            <p:nvPr/>
          </p:nvSpPr>
          <p:spPr bwMode="auto">
            <a:xfrm>
              <a:off x="2867529" y="4876800"/>
              <a:ext cx="411972"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Tampa</a:t>
              </a:r>
            </a:p>
          </p:txBody>
        </p:sp>
        <p:sp>
          <p:nvSpPr>
            <p:cNvPr id="33" name="Rectangle 27"/>
            <p:cNvSpPr>
              <a:spLocks noChangeAspect="1" noChangeArrowheads="1"/>
            </p:cNvSpPr>
            <p:nvPr/>
          </p:nvSpPr>
          <p:spPr bwMode="auto">
            <a:xfrm>
              <a:off x="4024313" y="5656263"/>
              <a:ext cx="362279"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Miami</a:t>
              </a:r>
            </a:p>
          </p:txBody>
        </p:sp>
        <p:sp>
          <p:nvSpPr>
            <p:cNvPr id="35" name="Rectangle 29"/>
            <p:cNvSpPr>
              <a:spLocks noChangeAspect="1" noChangeArrowheads="1"/>
            </p:cNvSpPr>
            <p:nvPr/>
          </p:nvSpPr>
          <p:spPr bwMode="auto">
            <a:xfrm>
              <a:off x="830454" y="4535570"/>
              <a:ext cx="772647"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New Orleans</a:t>
              </a:r>
            </a:p>
          </p:txBody>
        </p:sp>
        <p:sp>
          <p:nvSpPr>
            <p:cNvPr id="36" name="Oval 30"/>
            <p:cNvSpPr>
              <a:spLocks noChangeAspect="1" noChangeArrowheads="1"/>
            </p:cNvSpPr>
            <p:nvPr/>
          </p:nvSpPr>
          <p:spPr bwMode="auto">
            <a:xfrm>
              <a:off x="2408238" y="3741738"/>
              <a:ext cx="106362" cy="109537"/>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37" name="Rectangle 31"/>
            <p:cNvSpPr>
              <a:spLocks noChangeAspect="1" noChangeArrowheads="1"/>
            </p:cNvSpPr>
            <p:nvPr/>
          </p:nvSpPr>
          <p:spPr bwMode="auto">
            <a:xfrm>
              <a:off x="1897559" y="3579912"/>
              <a:ext cx="769441"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Montgomery</a:t>
              </a:r>
            </a:p>
          </p:txBody>
        </p:sp>
        <p:sp>
          <p:nvSpPr>
            <p:cNvPr id="38" name="Oval 32"/>
            <p:cNvSpPr>
              <a:spLocks noChangeAspect="1" noChangeArrowheads="1"/>
            </p:cNvSpPr>
            <p:nvPr/>
          </p:nvSpPr>
          <p:spPr bwMode="auto">
            <a:xfrm>
              <a:off x="3455107" y="3276600"/>
              <a:ext cx="103187" cy="106362"/>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40" name="Oval 34"/>
            <p:cNvSpPr>
              <a:spLocks noChangeAspect="1" noChangeArrowheads="1"/>
            </p:cNvSpPr>
            <p:nvPr/>
          </p:nvSpPr>
          <p:spPr bwMode="auto">
            <a:xfrm>
              <a:off x="3777570" y="2976563"/>
              <a:ext cx="104775" cy="106362"/>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44" name="Oval 38"/>
            <p:cNvSpPr>
              <a:spLocks noChangeAspect="1" noChangeArrowheads="1"/>
            </p:cNvSpPr>
            <p:nvPr/>
          </p:nvSpPr>
          <p:spPr bwMode="auto">
            <a:xfrm>
              <a:off x="4419600" y="1527274"/>
              <a:ext cx="104775" cy="104775"/>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45" name="Rectangle 39"/>
            <p:cNvSpPr>
              <a:spLocks noChangeAspect="1" noChangeArrowheads="1"/>
            </p:cNvSpPr>
            <p:nvPr/>
          </p:nvSpPr>
          <p:spPr bwMode="auto">
            <a:xfrm>
              <a:off x="4581525" y="1598712"/>
              <a:ext cx="751809"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Philadelphia</a:t>
              </a:r>
            </a:p>
          </p:txBody>
        </p:sp>
        <p:sp>
          <p:nvSpPr>
            <p:cNvPr id="46" name="Oval 40"/>
            <p:cNvSpPr>
              <a:spLocks noChangeAspect="1" noChangeArrowheads="1"/>
            </p:cNvSpPr>
            <p:nvPr/>
          </p:nvSpPr>
          <p:spPr bwMode="auto">
            <a:xfrm>
              <a:off x="2136775" y="1238250"/>
              <a:ext cx="106362" cy="107950"/>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47" name="Rectangle 41"/>
            <p:cNvSpPr>
              <a:spLocks noChangeAspect="1" noChangeArrowheads="1"/>
            </p:cNvSpPr>
            <p:nvPr/>
          </p:nvSpPr>
          <p:spPr bwMode="auto">
            <a:xfrm>
              <a:off x="1600200" y="1322388"/>
              <a:ext cx="504946"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Chicago</a:t>
              </a:r>
            </a:p>
          </p:txBody>
        </p:sp>
        <p:sp>
          <p:nvSpPr>
            <p:cNvPr id="48" name="Oval 42"/>
            <p:cNvSpPr>
              <a:spLocks noChangeAspect="1" noChangeArrowheads="1"/>
            </p:cNvSpPr>
            <p:nvPr/>
          </p:nvSpPr>
          <p:spPr bwMode="auto">
            <a:xfrm>
              <a:off x="2716213" y="1982788"/>
              <a:ext cx="103187" cy="106362"/>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50" name="Oval 44"/>
            <p:cNvSpPr>
              <a:spLocks noChangeAspect="1" noChangeArrowheads="1"/>
            </p:cNvSpPr>
            <p:nvPr/>
          </p:nvSpPr>
          <p:spPr bwMode="auto">
            <a:xfrm>
              <a:off x="2560637" y="2865438"/>
              <a:ext cx="106363" cy="106362"/>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51" name="Rectangle 45"/>
            <p:cNvSpPr>
              <a:spLocks noChangeAspect="1" noChangeArrowheads="1"/>
            </p:cNvSpPr>
            <p:nvPr/>
          </p:nvSpPr>
          <p:spPr bwMode="auto">
            <a:xfrm>
              <a:off x="1890712" y="2773363"/>
              <a:ext cx="559449"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Nashville</a:t>
              </a:r>
            </a:p>
          </p:txBody>
        </p:sp>
        <p:sp>
          <p:nvSpPr>
            <p:cNvPr id="52" name="Rectangle 46"/>
            <p:cNvSpPr>
              <a:spLocks noChangeAspect="1" noChangeArrowheads="1"/>
            </p:cNvSpPr>
            <p:nvPr/>
          </p:nvSpPr>
          <p:spPr bwMode="auto">
            <a:xfrm>
              <a:off x="2971800" y="1295400"/>
              <a:ext cx="602729"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Cleveland</a:t>
              </a:r>
            </a:p>
          </p:txBody>
        </p:sp>
        <p:sp>
          <p:nvSpPr>
            <p:cNvPr id="56" name="Rectangle 50"/>
            <p:cNvSpPr>
              <a:spLocks noChangeAspect="1" noChangeArrowheads="1"/>
            </p:cNvSpPr>
            <p:nvPr/>
          </p:nvSpPr>
          <p:spPr bwMode="auto">
            <a:xfrm>
              <a:off x="4419600" y="1916113"/>
              <a:ext cx="1061188"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Washington, D.C.</a:t>
              </a:r>
            </a:p>
          </p:txBody>
        </p:sp>
        <p:sp>
          <p:nvSpPr>
            <p:cNvPr id="57" name="Text Box 51"/>
            <p:cNvSpPr txBox="1">
              <a:spLocks noChangeAspect="1" noChangeArrowheads="1"/>
            </p:cNvSpPr>
            <p:nvPr/>
          </p:nvSpPr>
          <p:spPr bwMode="auto">
            <a:xfrm>
              <a:off x="4572000" y="990600"/>
              <a:ext cx="766557" cy="246221"/>
            </a:xfrm>
            <a:prstGeom prst="rect">
              <a:avLst/>
            </a:prstGeom>
            <a:noFill/>
            <a:ln w="9525">
              <a:noFill/>
              <a:miter lim="800000"/>
              <a:headEnd/>
              <a:tailEnd/>
            </a:ln>
          </p:spPr>
          <p:txBody>
            <a:bodyPr wrap="none">
              <a:spAutoFit/>
            </a:bodyPr>
            <a:lstStyle/>
            <a:p>
              <a:pPr eaLnBrk="0" hangingPunct="0"/>
              <a:r>
                <a:rPr lang="en-US" sz="1000" b="1" dirty="0">
                  <a:solidFill>
                    <a:prstClr val="black"/>
                  </a:solidFill>
                  <a:latin typeface="Arial" pitchFamily="34" charset="0"/>
                  <a:cs typeface="Arial" pitchFamily="34" charset="0"/>
                </a:rPr>
                <a:t>New York</a:t>
              </a:r>
            </a:p>
          </p:txBody>
        </p:sp>
        <p:sp>
          <p:nvSpPr>
            <p:cNvPr id="58" name="Rectangle 53"/>
            <p:cNvSpPr>
              <a:spLocks noChangeAspect="1" noChangeArrowheads="1"/>
            </p:cNvSpPr>
            <p:nvPr/>
          </p:nvSpPr>
          <p:spPr bwMode="auto">
            <a:xfrm>
              <a:off x="3778399" y="1446312"/>
              <a:ext cx="641201"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Pittsburgh</a:t>
              </a:r>
            </a:p>
          </p:txBody>
        </p:sp>
        <p:sp>
          <p:nvSpPr>
            <p:cNvPr id="59" name="Oval 54"/>
            <p:cNvSpPr>
              <a:spLocks noChangeAspect="1" noChangeArrowheads="1"/>
            </p:cNvSpPr>
            <p:nvPr/>
          </p:nvSpPr>
          <p:spPr bwMode="auto">
            <a:xfrm>
              <a:off x="3554412" y="1219200"/>
              <a:ext cx="103188" cy="107950"/>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grpSp>
          <p:nvGrpSpPr>
            <p:cNvPr id="4" name="Group 62"/>
            <p:cNvGrpSpPr>
              <a:grpSpLocks noChangeAspect="1"/>
            </p:cNvGrpSpPr>
            <p:nvPr/>
          </p:nvGrpSpPr>
          <p:grpSpPr bwMode="auto">
            <a:xfrm>
              <a:off x="2821977" y="4029590"/>
              <a:ext cx="313176" cy="353753"/>
              <a:chOff x="1973" y="2608"/>
              <a:chExt cx="192" cy="240"/>
            </a:xfrm>
          </p:grpSpPr>
          <p:sp>
            <p:nvSpPr>
              <p:cNvPr id="77" name="Freeform 63"/>
              <p:cNvSpPr>
                <a:spLocks noChangeAspect="1"/>
              </p:cNvSpPr>
              <p:nvPr/>
            </p:nvSpPr>
            <p:spPr bwMode="auto">
              <a:xfrm>
                <a:off x="1973" y="2656"/>
                <a:ext cx="192" cy="192"/>
              </a:xfrm>
              <a:custGeom>
                <a:avLst/>
                <a:gdLst>
                  <a:gd name="T0" fmla="*/ 58 w 309"/>
                  <a:gd name="T1" fmla="*/ 2 h 275"/>
                  <a:gd name="T2" fmla="*/ 55 w 309"/>
                  <a:gd name="T3" fmla="*/ 6 h 275"/>
                  <a:gd name="T4" fmla="*/ 50 w 309"/>
                  <a:gd name="T5" fmla="*/ 10 h 275"/>
                  <a:gd name="T6" fmla="*/ 45 w 309"/>
                  <a:gd name="T7" fmla="*/ 12 h 275"/>
                  <a:gd name="T8" fmla="*/ 39 w 309"/>
                  <a:gd name="T9" fmla="*/ 14 h 275"/>
                  <a:gd name="T10" fmla="*/ 32 w 309"/>
                  <a:gd name="T11" fmla="*/ 14 h 275"/>
                  <a:gd name="T12" fmla="*/ 28 w 309"/>
                  <a:gd name="T13" fmla="*/ 14 h 275"/>
                  <a:gd name="T14" fmla="*/ 25 w 309"/>
                  <a:gd name="T15" fmla="*/ 14 h 275"/>
                  <a:gd name="T16" fmla="*/ 19 w 309"/>
                  <a:gd name="T17" fmla="*/ 13 h 275"/>
                  <a:gd name="T18" fmla="*/ 15 w 309"/>
                  <a:gd name="T19" fmla="*/ 11 h 275"/>
                  <a:gd name="T20" fmla="*/ 11 w 309"/>
                  <a:gd name="T21" fmla="*/ 10 h 275"/>
                  <a:gd name="T22" fmla="*/ 7 w 309"/>
                  <a:gd name="T23" fmla="*/ 7 h 275"/>
                  <a:gd name="T24" fmla="*/ 3 w 309"/>
                  <a:gd name="T25" fmla="*/ 3 h 275"/>
                  <a:gd name="T26" fmla="*/ 0 w 309"/>
                  <a:gd name="T27" fmla="*/ 0 h 275"/>
                  <a:gd name="T28" fmla="*/ 0 w 309"/>
                  <a:gd name="T29" fmla="*/ 54 h 275"/>
                  <a:gd name="T30" fmla="*/ 2 w 309"/>
                  <a:gd name="T31" fmla="*/ 67 h 275"/>
                  <a:gd name="T32" fmla="*/ 4 w 309"/>
                  <a:gd name="T33" fmla="*/ 78 h 275"/>
                  <a:gd name="T34" fmla="*/ 8 w 309"/>
                  <a:gd name="T35" fmla="*/ 88 h 275"/>
                  <a:gd name="T36" fmla="*/ 13 w 309"/>
                  <a:gd name="T37" fmla="*/ 96 h 275"/>
                  <a:gd name="T38" fmla="*/ 18 w 309"/>
                  <a:gd name="T39" fmla="*/ 104 h 275"/>
                  <a:gd name="T40" fmla="*/ 23 w 309"/>
                  <a:gd name="T41" fmla="*/ 110 h 275"/>
                  <a:gd name="T42" fmla="*/ 30 w 309"/>
                  <a:gd name="T43" fmla="*/ 118 h 275"/>
                  <a:gd name="T44" fmla="*/ 36 w 309"/>
                  <a:gd name="T45" fmla="*/ 123 h 275"/>
                  <a:gd name="T46" fmla="*/ 45 w 309"/>
                  <a:gd name="T47" fmla="*/ 127 h 275"/>
                  <a:gd name="T48" fmla="*/ 53 w 309"/>
                  <a:gd name="T49" fmla="*/ 131 h 275"/>
                  <a:gd name="T50" fmla="*/ 60 w 309"/>
                  <a:gd name="T51" fmla="*/ 134 h 275"/>
                  <a:gd name="T52" fmla="*/ 66 w 309"/>
                  <a:gd name="T53" fmla="*/ 132 h 275"/>
                  <a:gd name="T54" fmla="*/ 74 w 309"/>
                  <a:gd name="T55" fmla="*/ 128 h 275"/>
                  <a:gd name="T56" fmla="*/ 84 w 309"/>
                  <a:gd name="T57" fmla="*/ 122 h 275"/>
                  <a:gd name="T58" fmla="*/ 91 w 309"/>
                  <a:gd name="T59" fmla="*/ 116 h 275"/>
                  <a:gd name="T60" fmla="*/ 96 w 309"/>
                  <a:gd name="T61" fmla="*/ 110 h 275"/>
                  <a:gd name="T62" fmla="*/ 101 w 309"/>
                  <a:gd name="T63" fmla="*/ 104 h 275"/>
                  <a:gd name="T64" fmla="*/ 107 w 309"/>
                  <a:gd name="T65" fmla="*/ 96 h 275"/>
                  <a:gd name="T66" fmla="*/ 111 w 309"/>
                  <a:gd name="T67" fmla="*/ 87 h 275"/>
                  <a:gd name="T68" fmla="*/ 115 w 309"/>
                  <a:gd name="T69" fmla="*/ 78 h 275"/>
                  <a:gd name="T70" fmla="*/ 118 w 309"/>
                  <a:gd name="T71" fmla="*/ 67 h 275"/>
                  <a:gd name="T72" fmla="*/ 119 w 309"/>
                  <a:gd name="T73" fmla="*/ 54 h 275"/>
                  <a:gd name="T74" fmla="*/ 119 w 309"/>
                  <a:gd name="T75" fmla="*/ 0 h 275"/>
                  <a:gd name="T76" fmla="*/ 117 w 309"/>
                  <a:gd name="T77" fmla="*/ 3 h 275"/>
                  <a:gd name="T78" fmla="*/ 110 w 309"/>
                  <a:gd name="T79" fmla="*/ 9 h 275"/>
                  <a:gd name="T80" fmla="*/ 104 w 309"/>
                  <a:gd name="T81" fmla="*/ 11 h 275"/>
                  <a:gd name="T82" fmla="*/ 98 w 309"/>
                  <a:gd name="T83" fmla="*/ 14 h 275"/>
                  <a:gd name="T84" fmla="*/ 91 w 309"/>
                  <a:gd name="T85" fmla="*/ 14 h 275"/>
                  <a:gd name="T86" fmla="*/ 83 w 309"/>
                  <a:gd name="T87" fmla="*/ 14 h 275"/>
                  <a:gd name="T88" fmla="*/ 77 w 309"/>
                  <a:gd name="T89" fmla="*/ 13 h 275"/>
                  <a:gd name="T90" fmla="*/ 71 w 309"/>
                  <a:gd name="T91" fmla="*/ 10 h 275"/>
                  <a:gd name="T92" fmla="*/ 66 w 309"/>
                  <a:gd name="T93" fmla="*/ 8 h 275"/>
                  <a:gd name="T94" fmla="*/ 62 w 309"/>
                  <a:gd name="T95" fmla="*/ 3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9"/>
                  <a:gd name="T145" fmla="*/ 0 h 275"/>
                  <a:gd name="T146" fmla="*/ 309 w 309"/>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9" h="275">
                    <a:moveTo>
                      <a:pt x="156" y="0"/>
                    </a:moveTo>
                    <a:lnTo>
                      <a:pt x="156" y="0"/>
                    </a:lnTo>
                    <a:lnTo>
                      <a:pt x="154" y="2"/>
                    </a:lnTo>
                    <a:lnTo>
                      <a:pt x="152" y="4"/>
                    </a:lnTo>
                    <a:lnTo>
                      <a:pt x="150" y="6"/>
                    </a:lnTo>
                    <a:lnTo>
                      <a:pt x="146" y="10"/>
                    </a:lnTo>
                    <a:lnTo>
                      <a:pt x="142" y="12"/>
                    </a:lnTo>
                    <a:lnTo>
                      <a:pt x="139" y="16"/>
                    </a:lnTo>
                    <a:lnTo>
                      <a:pt x="133" y="18"/>
                    </a:lnTo>
                    <a:lnTo>
                      <a:pt x="131" y="20"/>
                    </a:lnTo>
                    <a:lnTo>
                      <a:pt x="129" y="20"/>
                    </a:lnTo>
                    <a:lnTo>
                      <a:pt x="125" y="21"/>
                    </a:lnTo>
                    <a:lnTo>
                      <a:pt x="121" y="23"/>
                    </a:lnTo>
                    <a:lnTo>
                      <a:pt x="119" y="25"/>
                    </a:lnTo>
                    <a:lnTo>
                      <a:pt x="116" y="25"/>
                    </a:lnTo>
                    <a:lnTo>
                      <a:pt x="112" y="27"/>
                    </a:lnTo>
                    <a:lnTo>
                      <a:pt x="108" y="27"/>
                    </a:lnTo>
                    <a:lnTo>
                      <a:pt x="106" y="29"/>
                    </a:lnTo>
                    <a:lnTo>
                      <a:pt x="100" y="29"/>
                    </a:lnTo>
                    <a:lnTo>
                      <a:pt x="94" y="29"/>
                    </a:lnTo>
                    <a:lnTo>
                      <a:pt x="93" y="29"/>
                    </a:lnTo>
                    <a:lnTo>
                      <a:pt x="87" y="29"/>
                    </a:lnTo>
                    <a:lnTo>
                      <a:pt x="83" y="29"/>
                    </a:lnTo>
                    <a:lnTo>
                      <a:pt x="79" y="29"/>
                    </a:lnTo>
                    <a:lnTo>
                      <a:pt x="77" y="29"/>
                    </a:lnTo>
                    <a:lnTo>
                      <a:pt x="73" y="29"/>
                    </a:lnTo>
                    <a:lnTo>
                      <a:pt x="71" y="29"/>
                    </a:lnTo>
                    <a:lnTo>
                      <a:pt x="68" y="29"/>
                    </a:lnTo>
                    <a:lnTo>
                      <a:pt x="66" y="29"/>
                    </a:lnTo>
                    <a:lnTo>
                      <a:pt x="64" y="29"/>
                    </a:lnTo>
                    <a:lnTo>
                      <a:pt x="60" y="29"/>
                    </a:lnTo>
                    <a:lnTo>
                      <a:pt x="58" y="29"/>
                    </a:lnTo>
                    <a:lnTo>
                      <a:pt x="54" y="27"/>
                    </a:lnTo>
                    <a:lnTo>
                      <a:pt x="50" y="27"/>
                    </a:lnTo>
                    <a:lnTo>
                      <a:pt x="50" y="25"/>
                    </a:lnTo>
                    <a:lnTo>
                      <a:pt x="48" y="25"/>
                    </a:lnTo>
                    <a:lnTo>
                      <a:pt x="43" y="25"/>
                    </a:lnTo>
                    <a:lnTo>
                      <a:pt x="39" y="23"/>
                    </a:lnTo>
                    <a:lnTo>
                      <a:pt x="39" y="21"/>
                    </a:lnTo>
                    <a:lnTo>
                      <a:pt x="37" y="21"/>
                    </a:lnTo>
                    <a:lnTo>
                      <a:pt x="33" y="20"/>
                    </a:lnTo>
                    <a:lnTo>
                      <a:pt x="29" y="20"/>
                    </a:lnTo>
                    <a:lnTo>
                      <a:pt x="27" y="18"/>
                    </a:lnTo>
                    <a:lnTo>
                      <a:pt x="25" y="18"/>
                    </a:lnTo>
                    <a:lnTo>
                      <a:pt x="21" y="16"/>
                    </a:lnTo>
                    <a:lnTo>
                      <a:pt x="18" y="14"/>
                    </a:lnTo>
                    <a:lnTo>
                      <a:pt x="18" y="12"/>
                    </a:lnTo>
                    <a:lnTo>
                      <a:pt x="16" y="10"/>
                    </a:lnTo>
                    <a:lnTo>
                      <a:pt x="12" y="10"/>
                    </a:lnTo>
                    <a:lnTo>
                      <a:pt x="8" y="6"/>
                    </a:lnTo>
                    <a:lnTo>
                      <a:pt x="6" y="6"/>
                    </a:lnTo>
                    <a:lnTo>
                      <a:pt x="4" y="4"/>
                    </a:lnTo>
                    <a:lnTo>
                      <a:pt x="2" y="2"/>
                    </a:lnTo>
                    <a:lnTo>
                      <a:pt x="0" y="0"/>
                    </a:lnTo>
                    <a:lnTo>
                      <a:pt x="0" y="89"/>
                    </a:lnTo>
                    <a:lnTo>
                      <a:pt x="0" y="96"/>
                    </a:lnTo>
                    <a:lnTo>
                      <a:pt x="0" y="104"/>
                    </a:lnTo>
                    <a:lnTo>
                      <a:pt x="0" y="112"/>
                    </a:lnTo>
                    <a:lnTo>
                      <a:pt x="2" y="117"/>
                    </a:lnTo>
                    <a:lnTo>
                      <a:pt x="4" y="125"/>
                    </a:lnTo>
                    <a:lnTo>
                      <a:pt x="4" y="131"/>
                    </a:lnTo>
                    <a:lnTo>
                      <a:pt x="6" y="137"/>
                    </a:lnTo>
                    <a:lnTo>
                      <a:pt x="6" y="142"/>
                    </a:lnTo>
                    <a:lnTo>
                      <a:pt x="8" y="148"/>
                    </a:lnTo>
                    <a:lnTo>
                      <a:pt x="10" y="154"/>
                    </a:lnTo>
                    <a:lnTo>
                      <a:pt x="12" y="160"/>
                    </a:lnTo>
                    <a:lnTo>
                      <a:pt x="16" y="165"/>
                    </a:lnTo>
                    <a:lnTo>
                      <a:pt x="18" y="171"/>
                    </a:lnTo>
                    <a:lnTo>
                      <a:pt x="20" y="175"/>
                    </a:lnTo>
                    <a:lnTo>
                      <a:pt x="21" y="181"/>
                    </a:lnTo>
                    <a:lnTo>
                      <a:pt x="25" y="185"/>
                    </a:lnTo>
                    <a:lnTo>
                      <a:pt x="27" y="188"/>
                    </a:lnTo>
                    <a:lnTo>
                      <a:pt x="29" y="194"/>
                    </a:lnTo>
                    <a:lnTo>
                      <a:pt x="33" y="198"/>
                    </a:lnTo>
                    <a:lnTo>
                      <a:pt x="37" y="202"/>
                    </a:lnTo>
                    <a:lnTo>
                      <a:pt x="39" y="206"/>
                    </a:lnTo>
                    <a:lnTo>
                      <a:pt x="43" y="210"/>
                    </a:lnTo>
                    <a:lnTo>
                      <a:pt x="46" y="213"/>
                    </a:lnTo>
                    <a:lnTo>
                      <a:pt x="50" y="217"/>
                    </a:lnTo>
                    <a:lnTo>
                      <a:pt x="52" y="219"/>
                    </a:lnTo>
                    <a:lnTo>
                      <a:pt x="56" y="223"/>
                    </a:lnTo>
                    <a:lnTo>
                      <a:pt x="60" y="227"/>
                    </a:lnTo>
                    <a:lnTo>
                      <a:pt x="64" y="231"/>
                    </a:lnTo>
                    <a:lnTo>
                      <a:pt x="71" y="235"/>
                    </a:lnTo>
                    <a:lnTo>
                      <a:pt x="73" y="238"/>
                    </a:lnTo>
                    <a:lnTo>
                      <a:pt x="77" y="242"/>
                    </a:lnTo>
                    <a:lnTo>
                      <a:pt x="83" y="242"/>
                    </a:lnTo>
                    <a:lnTo>
                      <a:pt x="85" y="246"/>
                    </a:lnTo>
                    <a:lnTo>
                      <a:pt x="93" y="250"/>
                    </a:lnTo>
                    <a:lnTo>
                      <a:pt x="94" y="252"/>
                    </a:lnTo>
                    <a:lnTo>
                      <a:pt x="100" y="254"/>
                    </a:lnTo>
                    <a:lnTo>
                      <a:pt x="106" y="258"/>
                    </a:lnTo>
                    <a:lnTo>
                      <a:pt x="114" y="259"/>
                    </a:lnTo>
                    <a:lnTo>
                      <a:pt x="117" y="261"/>
                    </a:lnTo>
                    <a:lnTo>
                      <a:pt x="119" y="263"/>
                    </a:lnTo>
                    <a:lnTo>
                      <a:pt x="127" y="267"/>
                    </a:lnTo>
                    <a:lnTo>
                      <a:pt x="131" y="267"/>
                    </a:lnTo>
                    <a:lnTo>
                      <a:pt x="137" y="269"/>
                    </a:lnTo>
                    <a:lnTo>
                      <a:pt x="141" y="271"/>
                    </a:lnTo>
                    <a:lnTo>
                      <a:pt x="146" y="273"/>
                    </a:lnTo>
                    <a:lnTo>
                      <a:pt x="150" y="273"/>
                    </a:lnTo>
                    <a:lnTo>
                      <a:pt x="154" y="275"/>
                    </a:lnTo>
                    <a:lnTo>
                      <a:pt x="156" y="275"/>
                    </a:lnTo>
                    <a:lnTo>
                      <a:pt x="158" y="275"/>
                    </a:lnTo>
                    <a:lnTo>
                      <a:pt x="162" y="273"/>
                    </a:lnTo>
                    <a:lnTo>
                      <a:pt x="171" y="271"/>
                    </a:lnTo>
                    <a:lnTo>
                      <a:pt x="173" y="269"/>
                    </a:lnTo>
                    <a:lnTo>
                      <a:pt x="181" y="267"/>
                    </a:lnTo>
                    <a:lnTo>
                      <a:pt x="185" y="265"/>
                    </a:lnTo>
                    <a:lnTo>
                      <a:pt x="192" y="263"/>
                    </a:lnTo>
                    <a:lnTo>
                      <a:pt x="198" y="259"/>
                    </a:lnTo>
                    <a:lnTo>
                      <a:pt x="206" y="256"/>
                    </a:lnTo>
                    <a:lnTo>
                      <a:pt x="212" y="254"/>
                    </a:lnTo>
                    <a:lnTo>
                      <a:pt x="217" y="250"/>
                    </a:lnTo>
                    <a:lnTo>
                      <a:pt x="221" y="248"/>
                    </a:lnTo>
                    <a:lnTo>
                      <a:pt x="225" y="244"/>
                    </a:lnTo>
                    <a:lnTo>
                      <a:pt x="233" y="240"/>
                    </a:lnTo>
                    <a:lnTo>
                      <a:pt x="237" y="238"/>
                    </a:lnTo>
                    <a:lnTo>
                      <a:pt x="238" y="235"/>
                    </a:lnTo>
                    <a:lnTo>
                      <a:pt x="242" y="231"/>
                    </a:lnTo>
                    <a:lnTo>
                      <a:pt x="248" y="231"/>
                    </a:lnTo>
                    <a:lnTo>
                      <a:pt x="250" y="227"/>
                    </a:lnTo>
                    <a:lnTo>
                      <a:pt x="254" y="223"/>
                    </a:lnTo>
                    <a:lnTo>
                      <a:pt x="258" y="219"/>
                    </a:lnTo>
                    <a:lnTo>
                      <a:pt x="261" y="217"/>
                    </a:lnTo>
                    <a:lnTo>
                      <a:pt x="263" y="213"/>
                    </a:lnTo>
                    <a:lnTo>
                      <a:pt x="267" y="208"/>
                    </a:lnTo>
                    <a:lnTo>
                      <a:pt x="271" y="206"/>
                    </a:lnTo>
                    <a:lnTo>
                      <a:pt x="273" y="202"/>
                    </a:lnTo>
                    <a:lnTo>
                      <a:pt x="277" y="196"/>
                    </a:lnTo>
                    <a:lnTo>
                      <a:pt x="281" y="194"/>
                    </a:lnTo>
                    <a:lnTo>
                      <a:pt x="285" y="188"/>
                    </a:lnTo>
                    <a:lnTo>
                      <a:pt x="285" y="183"/>
                    </a:lnTo>
                    <a:lnTo>
                      <a:pt x="288" y="179"/>
                    </a:lnTo>
                    <a:lnTo>
                      <a:pt x="290" y="173"/>
                    </a:lnTo>
                    <a:lnTo>
                      <a:pt x="294" y="169"/>
                    </a:lnTo>
                    <a:lnTo>
                      <a:pt x="294" y="164"/>
                    </a:lnTo>
                    <a:lnTo>
                      <a:pt x="298" y="160"/>
                    </a:lnTo>
                    <a:lnTo>
                      <a:pt x="300" y="154"/>
                    </a:lnTo>
                    <a:lnTo>
                      <a:pt x="302" y="148"/>
                    </a:lnTo>
                    <a:lnTo>
                      <a:pt x="304" y="142"/>
                    </a:lnTo>
                    <a:lnTo>
                      <a:pt x="306" y="137"/>
                    </a:lnTo>
                    <a:lnTo>
                      <a:pt x="306" y="129"/>
                    </a:lnTo>
                    <a:lnTo>
                      <a:pt x="306" y="125"/>
                    </a:lnTo>
                    <a:lnTo>
                      <a:pt x="308" y="117"/>
                    </a:lnTo>
                    <a:lnTo>
                      <a:pt x="308" y="112"/>
                    </a:lnTo>
                    <a:lnTo>
                      <a:pt x="309" y="104"/>
                    </a:lnTo>
                    <a:lnTo>
                      <a:pt x="309" y="96"/>
                    </a:lnTo>
                    <a:lnTo>
                      <a:pt x="309" y="89"/>
                    </a:lnTo>
                    <a:lnTo>
                      <a:pt x="309" y="0"/>
                    </a:lnTo>
                    <a:lnTo>
                      <a:pt x="308" y="2"/>
                    </a:lnTo>
                    <a:lnTo>
                      <a:pt x="306" y="4"/>
                    </a:lnTo>
                    <a:lnTo>
                      <a:pt x="306" y="6"/>
                    </a:lnTo>
                    <a:lnTo>
                      <a:pt x="302" y="6"/>
                    </a:lnTo>
                    <a:lnTo>
                      <a:pt x="298" y="10"/>
                    </a:lnTo>
                    <a:lnTo>
                      <a:pt x="294" y="12"/>
                    </a:lnTo>
                    <a:lnTo>
                      <a:pt x="288" y="16"/>
                    </a:lnTo>
                    <a:lnTo>
                      <a:pt x="285" y="18"/>
                    </a:lnTo>
                    <a:lnTo>
                      <a:pt x="281" y="20"/>
                    </a:lnTo>
                    <a:lnTo>
                      <a:pt x="277" y="20"/>
                    </a:lnTo>
                    <a:lnTo>
                      <a:pt x="273" y="21"/>
                    </a:lnTo>
                    <a:lnTo>
                      <a:pt x="271" y="23"/>
                    </a:lnTo>
                    <a:lnTo>
                      <a:pt x="263" y="25"/>
                    </a:lnTo>
                    <a:lnTo>
                      <a:pt x="261" y="27"/>
                    </a:lnTo>
                    <a:lnTo>
                      <a:pt x="256" y="27"/>
                    </a:lnTo>
                    <a:lnTo>
                      <a:pt x="252" y="29"/>
                    </a:lnTo>
                    <a:lnTo>
                      <a:pt x="248" y="29"/>
                    </a:lnTo>
                    <a:lnTo>
                      <a:pt x="242" y="29"/>
                    </a:lnTo>
                    <a:lnTo>
                      <a:pt x="238" y="29"/>
                    </a:lnTo>
                    <a:lnTo>
                      <a:pt x="235" y="29"/>
                    </a:lnTo>
                    <a:lnTo>
                      <a:pt x="229" y="29"/>
                    </a:lnTo>
                    <a:lnTo>
                      <a:pt x="225" y="29"/>
                    </a:lnTo>
                    <a:lnTo>
                      <a:pt x="219" y="29"/>
                    </a:lnTo>
                    <a:lnTo>
                      <a:pt x="215" y="29"/>
                    </a:lnTo>
                    <a:lnTo>
                      <a:pt x="212" y="29"/>
                    </a:lnTo>
                    <a:lnTo>
                      <a:pt x="206" y="29"/>
                    </a:lnTo>
                    <a:lnTo>
                      <a:pt x="204" y="27"/>
                    </a:lnTo>
                    <a:lnTo>
                      <a:pt x="200" y="27"/>
                    </a:lnTo>
                    <a:lnTo>
                      <a:pt x="194" y="25"/>
                    </a:lnTo>
                    <a:lnTo>
                      <a:pt x="192" y="25"/>
                    </a:lnTo>
                    <a:lnTo>
                      <a:pt x="189" y="23"/>
                    </a:lnTo>
                    <a:lnTo>
                      <a:pt x="185" y="21"/>
                    </a:lnTo>
                    <a:lnTo>
                      <a:pt x="183" y="20"/>
                    </a:lnTo>
                    <a:lnTo>
                      <a:pt x="181" y="20"/>
                    </a:lnTo>
                    <a:lnTo>
                      <a:pt x="177" y="18"/>
                    </a:lnTo>
                    <a:lnTo>
                      <a:pt x="173" y="16"/>
                    </a:lnTo>
                    <a:lnTo>
                      <a:pt x="169" y="12"/>
                    </a:lnTo>
                    <a:lnTo>
                      <a:pt x="165" y="10"/>
                    </a:lnTo>
                    <a:lnTo>
                      <a:pt x="162" y="6"/>
                    </a:lnTo>
                    <a:lnTo>
                      <a:pt x="160" y="6"/>
                    </a:lnTo>
                    <a:lnTo>
                      <a:pt x="158" y="4"/>
                    </a:lnTo>
                    <a:lnTo>
                      <a:pt x="158" y="2"/>
                    </a:lnTo>
                    <a:lnTo>
                      <a:pt x="156" y="0"/>
                    </a:lnTo>
                    <a:close/>
                  </a:path>
                </a:pathLst>
              </a:custGeom>
              <a:solidFill>
                <a:srgbClr val="003A9C"/>
              </a:solidFill>
              <a:ln w="3175">
                <a:solidFill>
                  <a:schemeClr val="bg1"/>
                </a:solidFill>
                <a:round/>
                <a:headEnd/>
                <a:tailEnd/>
              </a:ln>
            </p:spPr>
            <p:txBody>
              <a:bodyPr/>
              <a:lstStyle/>
              <a:p>
                <a:pPr algn="ctr"/>
                <a:endParaRPr lang="en-US" sz="1200" dirty="0">
                  <a:solidFill>
                    <a:prstClr val="black"/>
                  </a:solidFill>
                  <a:latin typeface="Arial" pitchFamily="34" charset="0"/>
                  <a:cs typeface="Arial" pitchFamily="34" charset="0"/>
                </a:endParaRPr>
              </a:p>
            </p:txBody>
          </p:sp>
          <p:sp>
            <p:nvSpPr>
              <p:cNvPr id="78" name="Freeform 64"/>
              <p:cNvSpPr>
                <a:spLocks noChangeAspect="1"/>
              </p:cNvSpPr>
              <p:nvPr/>
            </p:nvSpPr>
            <p:spPr bwMode="auto">
              <a:xfrm>
                <a:off x="1973" y="2608"/>
                <a:ext cx="192" cy="96"/>
              </a:xfrm>
              <a:custGeom>
                <a:avLst/>
                <a:gdLst>
                  <a:gd name="T0" fmla="*/ 60 w 309"/>
                  <a:gd name="T1" fmla="*/ 0 h 89"/>
                  <a:gd name="T2" fmla="*/ 60 w 309"/>
                  <a:gd name="T3" fmla="*/ 4 h 89"/>
                  <a:gd name="T4" fmla="*/ 58 w 309"/>
                  <a:gd name="T5" fmla="*/ 6 h 89"/>
                  <a:gd name="T6" fmla="*/ 55 w 309"/>
                  <a:gd name="T7" fmla="*/ 14 h 89"/>
                  <a:gd name="T8" fmla="*/ 52 w 309"/>
                  <a:gd name="T9" fmla="*/ 20 h 89"/>
                  <a:gd name="T10" fmla="*/ 50 w 309"/>
                  <a:gd name="T11" fmla="*/ 24 h 89"/>
                  <a:gd name="T12" fmla="*/ 47 w 309"/>
                  <a:gd name="T13" fmla="*/ 27 h 89"/>
                  <a:gd name="T14" fmla="*/ 45 w 309"/>
                  <a:gd name="T15" fmla="*/ 29 h 89"/>
                  <a:gd name="T16" fmla="*/ 42 w 309"/>
                  <a:gd name="T17" fmla="*/ 31 h 89"/>
                  <a:gd name="T18" fmla="*/ 39 w 309"/>
                  <a:gd name="T19" fmla="*/ 33 h 89"/>
                  <a:gd name="T20" fmla="*/ 36 w 309"/>
                  <a:gd name="T21" fmla="*/ 33 h 89"/>
                  <a:gd name="T22" fmla="*/ 32 w 309"/>
                  <a:gd name="T23" fmla="*/ 33 h 89"/>
                  <a:gd name="T24" fmla="*/ 30 w 309"/>
                  <a:gd name="T25" fmla="*/ 33 h 89"/>
                  <a:gd name="T26" fmla="*/ 28 w 309"/>
                  <a:gd name="T27" fmla="*/ 33 h 89"/>
                  <a:gd name="T28" fmla="*/ 26 w 309"/>
                  <a:gd name="T29" fmla="*/ 33 h 89"/>
                  <a:gd name="T30" fmla="*/ 25 w 309"/>
                  <a:gd name="T31" fmla="*/ 33 h 89"/>
                  <a:gd name="T32" fmla="*/ 22 w 309"/>
                  <a:gd name="T33" fmla="*/ 33 h 89"/>
                  <a:gd name="T34" fmla="*/ 19 w 309"/>
                  <a:gd name="T35" fmla="*/ 31 h 89"/>
                  <a:gd name="T36" fmla="*/ 19 w 309"/>
                  <a:gd name="T37" fmla="*/ 29 h 89"/>
                  <a:gd name="T38" fmla="*/ 15 w 309"/>
                  <a:gd name="T39" fmla="*/ 27 h 89"/>
                  <a:gd name="T40" fmla="*/ 14 w 309"/>
                  <a:gd name="T41" fmla="*/ 25 h 89"/>
                  <a:gd name="T42" fmla="*/ 11 w 309"/>
                  <a:gd name="T43" fmla="*/ 24 h 89"/>
                  <a:gd name="T44" fmla="*/ 10 w 309"/>
                  <a:gd name="T45" fmla="*/ 20 h 89"/>
                  <a:gd name="T46" fmla="*/ 7 w 309"/>
                  <a:gd name="T47" fmla="*/ 16 h 89"/>
                  <a:gd name="T48" fmla="*/ 6 w 309"/>
                  <a:gd name="T49" fmla="*/ 12 h 89"/>
                  <a:gd name="T50" fmla="*/ 3 w 309"/>
                  <a:gd name="T51" fmla="*/ 6 h 89"/>
                  <a:gd name="T52" fmla="*/ 1 w 309"/>
                  <a:gd name="T53" fmla="*/ 4 h 89"/>
                  <a:gd name="T54" fmla="*/ 0 w 309"/>
                  <a:gd name="T55" fmla="*/ 0 h 89"/>
                  <a:gd name="T56" fmla="*/ 6 w 309"/>
                  <a:gd name="T57" fmla="*/ 104 h 89"/>
                  <a:gd name="T58" fmla="*/ 60 w 309"/>
                  <a:gd name="T59" fmla="*/ 104 h 89"/>
                  <a:gd name="T60" fmla="*/ 114 w 309"/>
                  <a:gd name="T61" fmla="*/ 104 h 89"/>
                  <a:gd name="T62" fmla="*/ 119 w 309"/>
                  <a:gd name="T63" fmla="*/ 0 h 89"/>
                  <a:gd name="T64" fmla="*/ 118 w 309"/>
                  <a:gd name="T65" fmla="*/ 4 h 89"/>
                  <a:gd name="T66" fmla="*/ 117 w 309"/>
                  <a:gd name="T67" fmla="*/ 6 h 89"/>
                  <a:gd name="T68" fmla="*/ 114 w 309"/>
                  <a:gd name="T69" fmla="*/ 14 h 89"/>
                  <a:gd name="T70" fmla="*/ 110 w 309"/>
                  <a:gd name="T71" fmla="*/ 20 h 89"/>
                  <a:gd name="T72" fmla="*/ 107 w 309"/>
                  <a:gd name="T73" fmla="*/ 24 h 89"/>
                  <a:gd name="T74" fmla="*/ 106 w 309"/>
                  <a:gd name="T75" fmla="*/ 27 h 89"/>
                  <a:gd name="T76" fmla="*/ 101 w 309"/>
                  <a:gd name="T77" fmla="*/ 31 h 89"/>
                  <a:gd name="T78" fmla="*/ 98 w 309"/>
                  <a:gd name="T79" fmla="*/ 33 h 89"/>
                  <a:gd name="T80" fmla="*/ 94 w 309"/>
                  <a:gd name="T81" fmla="*/ 33 h 89"/>
                  <a:gd name="T82" fmla="*/ 91 w 309"/>
                  <a:gd name="T83" fmla="*/ 33 h 89"/>
                  <a:gd name="T84" fmla="*/ 87 w 309"/>
                  <a:gd name="T85" fmla="*/ 33 h 89"/>
                  <a:gd name="T86" fmla="*/ 84 w 309"/>
                  <a:gd name="T87" fmla="*/ 33 h 89"/>
                  <a:gd name="T88" fmla="*/ 80 w 309"/>
                  <a:gd name="T89" fmla="*/ 33 h 89"/>
                  <a:gd name="T90" fmla="*/ 77 w 309"/>
                  <a:gd name="T91" fmla="*/ 31 h 89"/>
                  <a:gd name="T92" fmla="*/ 74 w 309"/>
                  <a:gd name="T93" fmla="*/ 29 h 89"/>
                  <a:gd name="T94" fmla="*/ 72 w 309"/>
                  <a:gd name="T95" fmla="*/ 25 h 89"/>
                  <a:gd name="T96" fmla="*/ 70 w 309"/>
                  <a:gd name="T97" fmla="*/ 24 h 89"/>
                  <a:gd name="T98" fmla="*/ 66 w 309"/>
                  <a:gd name="T99" fmla="*/ 18 h 89"/>
                  <a:gd name="T100" fmla="*/ 64 w 309"/>
                  <a:gd name="T101" fmla="*/ 12 h 89"/>
                  <a:gd name="T102" fmla="*/ 63 w 309"/>
                  <a:gd name="T103" fmla="*/ 6 h 89"/>
                  <a:gd name="T104" fmla="*/ 61 w 309"/>
                  <a:gd name="T105" fmla="*/ 2 h 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9"/>
                  <a:gd name="T160" fmla="*/ 0 h 89"/>
                  <a:gd name="T161" fmla="*/ 309 w 309"/>
                  <a:gd name="T162" fmla="*/ 89 h 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9" h="89">
                    <a:moveTo>
                      <a:pt x="156" y="0"/>
                    </a:moveTo>
                    <a:lnTo>
                      <a:pt x="156" y="0"/>
                    </a:lnTo>
                    <a:lnTo>
                      <a:pt x="154" y="2"/>
                    </a:lnTo>
                    <a:lnTo>
                      <a:pt x="154" y="4"/>
                    </a:lnTo>
                    <a:lnTo>
                      <a:pt x="152" y="6"/>
                    </a:lnTo>
                    <a:lnTo>
                      <a:pt x="150" y="6"/>
                    </a:lnTo>
                    <a:lnTo>
                      <a:pt x="146" y="10"/>
                    </a:lnTo>
                    <a:lnTo>
                      <a:pt x="142" y="12"/>
                    </a:lnTo>
                    <a:lnTo>
                      <a:pt x="139" y="16"/>
                    </a:lnTo>
                    <a:lnTo>
                      <a:pt x="135" y="18"/>
                    </a:lnTo>
                    <a:lnTo>
                      <a:pt x="131" y="20"/>
                    </a:lnTo>
                    <a:lnTo>
                      <a:pt x="129" y="20"/>
                    </a:lnTo>
                    <a:lnTo>
                      <a:pt x="127" y="21"/>
                    </a:lnTo>
                    <a:lnTo>
                      <a:pt x="123" y="23"/>
                    </a:lnTo>
                    <a:lnTo>
                      <a:pt x="119" y="25"/>
                    </a:lnTo>
                    <a:lnTo>
                      <a:pt x="117" y="25"/>
                    </a:lnTo>
                    <a:lnTo>
                      <a:pt x="112" y="27"/>
                    </a:lnTo>
                    <a:lnTo>
                      <a:pt x="108" y="27"/>
                    </a:lnTo>
                    <a:lnTo>
                      <a:pt x="106" y="29"/>
                    </a:lnTo>
                    <a:lnTo>
                      <a:pt x="100" y="29"/>
                    </a:lnTo>
                    <a:lnTo>
                      <a:pt x="96" y="29"/>
                    </a:lnTo>
                    <a:lnTo>
                      <a:pt x="93" y="29"/>
                    </a:lnTo>
                    <a:lnTo>
                      <a:pt x="87" y="29"/>
                    </a:lnTo>
                    <a:lnTo>
                      <a:pt x="83" y="29"/>
                    </a:lnTo>
                    <a:lnTo>
                      <a:pt x="81" y="29"/>
                    </a:lnTo>
                    <a:lnTo>
                      <a:pt x="77" y="29"/>
                    </a:lnTo>
                    <a:lnTo>
                      <a:pt x="75" y="29"/>
                    </a:lnTo>
                    <a:lnTo>
                      <a:pt x="73" y="29"/>
                    </a:lnTo>
                    <a:lnTo>
                      <a:pt x="71" y="29"/>
                    </a:lnTo>
                    <a:lnTo>
                      <a:pt x="68" y="29"/>
                    </a:lnTo>
                    <a:lnTo>
                      <a:pt x="66" y="29"/>
                    </a:lnTo>
                    <a:lnTo>
                      <a:pt x="64" y="29"/>
                    </a:lnTo>
                    <a:lnTo>
                      <a:pt x="60" y="29"/>
                    </a:lnTo>
                    <a:lnTo>
                      <a:pt x="58" y="29"/>
                    </a:lnTo>
                    <a:lnTo>
                      <a:pt x="56" y="27"/>
                    </a:lnTo>
                    <a:lnTo>
                      <a:pt x="50" y="27"/>
                    </a:lnTo>
                    <a:lnTo>
                      <a:pt x="50" y="25"/>
                    </a:lnTo>
                    <a:lnTo>
                      <a:pt x="48" y="25"/>
                    </a:lnTo>
                    <a:lnTo>
                      <a:pt x="45" y="25"/>
                    </a:lnTo>
                    <a:lnTo>
                      <a:pt x="39" y="23"/>
                    </a:lnTo>
                    <a:lnTo>
                      <a:pt x="39" y="21"/>
                    </a:lnTo>
                    <a:lnTo>
                      <a:pt x="37" y="21"/>
                    </a:lnTo>
                    <a:lnTo>
                      <a:pt x="33" y="20"/>
                    </a:lnTo>
                    <a:lnTo>
                      <a:pt x="29" y="20"/>
                    </a:lnTo>
                    <a:lnTo>
                      <a:pt x="27" y="18"/>
                    </a:lnTo>
                    <a:lnTo>
                      <a:pt x="25" y="18"/>
                    </a:lnTo>
                    <a:lnTo>
                      <a:pt x="21" y="16"/>
                    </a:lnTo>
                    <a:lnTo>
                      <a:pt x="20" y="14"/>
                    </a:lnTo>
                    <a:lnTo>
                      <a:pt x="18" y="12"/>
                    </a:lnTo>
                    <a:lnTo>
                      <a:pt x="16" y="10"/>
                    </a:lnTo>
                    <a:lnTo>
                      <a:pt x="14" y="10"/>
                    </a:lnTo>
                    <a:lnTo>
                      <a:pt x="8" y="6"/>
                    </a:lnTo>
                    <a:lnTo>
                      <a:pt x="6" y="6"/>
                    </a:lnTo>
                    <a:lnTo>
                      <a:pt x="4" y="4"/>
                    </a:lnTo>
                    <a:lnTo>
                      <a:pt x="2" y="2"/>
                    </a:lnTo>
                    <a:lnTo>
                      <a:pt x="0" y="0"/>
                    </a:lnTo>
                    <a:lnTo>
                      <a:pt x="0" y="89"/>
                    </a:lnTo>
                    <a:lnTo>
                      <a:pt x="14" y="89"/>
                    </a:lnTo>
                    <a:lnTo>
                      <a:pt x="50" y="89"/>
                    </a:lnTo>
                    <a:lnTo>
                      <a:pt x="156" y="89"/>
                    </a:lnTo>
                    <a:lnTo>
                      <a:pt x="261" y="89"/>
                    </a:lnTo>
                    <a:lnTo>
                      <a:pt x="296" y="89"/>
                    </a:lnTo>
                    <a:lnTo>
                      <a:pt x="309" y="89"/>
                    </a:lnTo>
                    <a:lnTo>
                      <a:pt x="309" y="0"/>
                    </a:lnTo>
                    <a:lnTo>
                      <a:pt x="308" y="2"/>
                    </a:lnTo>
                    <a:lnTo>
                      <a:pt x="306" y="4"/>
                    </a:lnTo>
                    <a:lnTo>
                      <a:pt x="306" y="6"/>
                    </a:lnTo>
                    <a:lnTo>
                      <a:pt x="302" y="6"/>
                    </a:lnTo>
                    <a:lnTo>
                      <a:pt x="298" y="10"/>
                    </a:lnTo>
                    <a:lnTo>
                      <a:pt x="294" y="12"/>
                    </a:lnTo>
                    <a:lnTo>
                      <a:pt x="290" y="16"/>
                    </a:lnTo>
                    <a:lnTo>
                      <a:pt x="285" y="18"/>
                    </a:lnTo>
                    <a:lnTo>
                      <a:pt x="283" y="20"/>
                    </a:lnTo>
                    <a:lnTo>
                      <a:pt x="279" y="20"/>
                    </a:lnTo>
                    <a:lnTo>
                      <a:pt x="275" y="21"/>
                    </a:lnTo>
                    <a:lnTo>
                      <a:pt x="273" y="23"/>
                    </a:lnTo>
                    <a:lnTo>
                      <a:pt x="263" y="25"/>
                    </a:lnTo>
                    <a:lnTo>
                      <a:pt x="261" y="27"/>
                    </a:lnTo>
                    <a:lnTo>
                      <a:pt x="258" y="27"/>
                    </a:lnTo>
                    <a:lnTo>
                      <a:pt x="252" y="29"/>
                    </a:lnTo>
                    <a:lnTo>
                      <a:pt x="248" y="29"/>
                    </a:lnTo>
                    <a:lnTo>
                      <a:pt x="244" y="29"/>
                    </a:lnTo>
                    <a:lnTo>
                      <a:pt x="238" y="29"/>
                    </a:lnTo>
                    <a:lnTo>
                      <a:pt x="235" y="29"/>
                    </a:lnTo>
                    <a:lnTo>
                      <a:pt x="229" y="29"/>
                    </a:lnTo>
                    <a:lnTo>
                      <a:pt x="225" y="29"/>
                    </a:lnTo>
                    <a:lnTo>
                      <a:pt x="219" y="29"/>
                    </a:lnTo>
                    <a:lnTo>
                      <a:pt x="217" y="29"/>
                    </a:lnTo>
                    <a:lnTo>
                      <a:pt x="212" y="29"/>
                    </a:lnTo>
                    <a:lnTo>
                      <a:pt x="206" y="29"/>
                    </a:lnTo>
                    <a:lnTo>
                      <a:pt x="204" y="27"/>
                    </a:lnTo>
                    <a:lnTo>
                      <a:pt x="200" y="27"/>
                    </a:lnTo>
                    <a:lnTo>
                      <a:pt x="196" y="25"/>
                    </a:lnTo>
                    <a:lnTo>
                      <a:pt x="192" y="25"/>
                    </a:lnTo>
                    <a:lnTo>
                      <a:pt x="190" y="23"/>
                    </a:lnTo>
                    <a:lnTo>
                      <a:pt x="187" y="21"/>
                    </a:lnTo>
                    <a:lnTo>
                      <a:pt x="183" y="20"/>
                    </a:lnTo>
                    <a:lnTo>
                      <a:pt x="181" y="20"/>
                    </a:lnTo>
                    <a:lnTo>
                      <a:pt x="179" y="18"/>
                    </a:lnTo>
                    <a:lnTo>
                      <a:pt x="173" y="16"/>
                    </a:lnTo>
                    <a:lnTo>
                      <a:pt x="169" y="12"/>
                    </a:lnTo>
                    <a:lnTo>
                      <a:pt x="165" y="10"/>
                    </a:lnTo>
                    <a:lnTo>
                      <a:pt x="162" y="6"/>
                    </a:lnTo>
                    <a:lnTo>
                      <a:pt x="160" y="4"/>
                    </a:lnTo>
                    <a:lnTo>
                      <a:pt x="158" y="2"/>
                    </a:lnTo>
                    <a:lnTo>
                      <a:pt x="156" y="0"/>
                    </a:lnTo>
                    <a:close/>
                  </a:path>
                </a:pathLst>
              </a:custGeom>
              <a:solidFill>
                <a:srgbClr val="C00000"/>
              </a:solidFill>
              <a:ln w="3175">
                <a:solidFill>
                  <a:schemeClr val="bg1"/>
                </a:solidFill>
                <a:round/>
                <a:headEnd/>
                <a:tailEnd/>
              </a:ln>
            </p:spPr>
            <p:txBody>
              <a:bodyPr/>
              <a:lstStyle/>
              <a:p>
                <a:pPr algn="ctr"/>
                <a:endParaRPr lang="en-US" sz="1200" dirty="0">
                  <a:solidFill>
                    <a:prstClr val="black"/>
                  </a:solidFill>
                  <a:latin typeface="Arial" pitchFamily="34" charset="0"/>
                  <a:cs typeface="Arial" pitchFamily="34" charset="0"/>
                </a:endParaRPr>
              </a:p>
            </p:txBody>
          </p:sp>
        </p:grpSp>
        <p:grpSp>
          <p:nvGrpSpPr>
            <p:cNvPr id="5" name="Group 94"/>
            <p:cNvGrpSpPr/>
            <p:nvPr/>
          </p:nvGrpSpPr>
          <p:grpSpPr>
            <a:xfrm>
              <a:off x="1864872" y="4191000"/>
              <a:ext cx="348431" cy="353752"/>
              <a:chOff x="1864872" y="4191000"/>
              <a:chExt cx="348431" cy="353752"/>
            </a:xfrm>
          </p:grpSpPr>
          <p:grpSp>
            <p:nvGrpSpPr>
              <p:cNvPr id="7" name="Group 66"/>
              <p:cNvGrpSpPr>
                <a:grpSpLocks noChangeAspect="1"/>
              </p:cNvGrpSpPr>
              <p:nvPr/>
            </p:nvGrpSpPr>
            <p:grpSpPr bwMode="auto">
              <a:xfrm>
                <a:off x="1900127" y="4191000"/>
                <a:ext cx="313176" cy="353752"/>
                <a:chOff x="1830" y="2976"/>
                <a:chExt cx="192" cy="240"/>
              </a:xfrm>
            </p:grpSpPr>
            <p:sp>
              <p:nvSpPr>
                <p:cNvPr id="75" name="Freeform 67"/>
                <p:cNvSpPr>
                  <a:spLocks noChangeAspect="1"/>
                </p:cNvSpPr>
                <p:nvPr/>
              </p:nvSpPr>
              <p:spPr bwMode="auto">
                <a:xfrm>
                  <a:off x="1830" y="3024"/>
                  <a:ext cx="192" cy="192"/>
                </a:xfrm>
                <a:custGeom>
                  <a:avLst/>
                  <a:gdLst>
                    <a:gd name="T0" fmla="*/ 58 w 309"/>
                    <a:gd name="T1" fmla="*/ 2 h 275"/>
                    <a:gd name="T2" fmla="*/ 55 w 309"/>
                    <a:gd name="T3" fmla="*/ 6 h 275"/>
                    <a:gd name="T4" fmla="*/ 50 w 309"/>
                    <a:gd name="T5" fmla="*/ 10 h 275"/>
                    <a:gd name="T6" fmla="*/ 45 w 309"/>
                    <a:gd name="T7" fmla="*/ 12 h 275"/>
                    <a:gd name="T8" fmla="*/ 39 w 309"/>
                    <a:gd name="T9" fmla="*/ 14 h 275"/>
                    <a:gd name="T10" fmla="*/ 32 w 309"/>
                    <a:gd name="T11" fmla="*/ 14 h 275"/>
                    <a:gd name="T12" fmla="*/ 28 w 309"/>
                    <a:gd name="T13" fmla="*/ 14 h 275"/>
                    <a:gd name="T14" fmla="*/ 25 w 309"/>
                    <a:gd name="T15" fmla="*/ 14 h 275"/>
                    <a:gd name="T16" fmla="*/ 19 w 309"/>
                    <a:gd name="T17" fmla="*/ 13 h 275"/>
                    <a:gd name="T18" fmla="*/ 15 w 309"/>
                    <a:gd name="T19" fmla="*/ 11 h 275"/>
                    <a:gd name="T20" fmla="*/ 11 w 309"/>
                    <a:gd name="T21" fmla="*/ 10 h 275"/>
                    <a:gd name="T22" fmla="*/ 7 w 309"/>
                    <a:gd name="T23" fmla="*/ 7 h 275"/>
                    <a:gd name="T24" fmla="*/ 3 w 309"/>
                    <a:gd name="T25" fmla="*/ 3 h 275"/>
                    <a:gd name="T26" fmla="*/ 0 w 309"/>
                    <a:gd name="T27" fmla="*/ 0 h 275"/>
                    <a:gd name="T28" fmla="*/ 0 w 309"/>
                    <a:gd name="T29" fmla="*/ 54 h 275"/>
                    <a:gd name="T30" fmla="*/ 2 w 309"/>
                    <a:gd name="T31" fmla="*/ 67 h 275"/>
                    <a:gd name="T32" fmla="*/ 4 w 309"/>
                    <a:gd name="T33" fmla="*/ 78 h 275"/>
                    <a:gd name="T34" fmla="*/ 8 w 309"/>
                    <a:gd name="T35" fmla="*/ 88 h 275"/>
                    <a:gd name="T36" fmla="*/ 13 w 309"/>
                    <a:gd name="T37" fmla="*/ 96 h 275"/>
                    <a:gd name="T38" fmla="*/ 18 w 309"/>
                    <a:gd name="T39" fmla="*/ 104 h 275"/>
                    <a:gd name="T40" fmla="*/ 23 w 309"/>
                    <a:gd name="T41" fmla="*/ 110 h 275"/>
                    <a:gd name="T42" fmla="*/ 30 w 309"/>
                    <a:gd name="T43" fmla="*/ 118 h 275"/>
                    <a:gd name="T44" fmla="*/ 36 w 309"/>
                    <a:gd name="T45" fmla="*/ 123 h 275"/>
                    <a:gd name="T46" fmla="*/ 45 w 309"/>
                    <a:gd name="T47" fmla="*/ 127 h 275"/>
                    <a:gd name="T48" fmla="*/ 53 w 309"/>
                    <a:gd name="T49" fmla="*/ 131 h 275"/>
                    <a:gd name="T50" fmla="*/ 60 w 309"/>
                    <a:gd name="T51" fmla="*/ 134 h 275"/>
                    <a:gd name="T52" fmla="*/ 66 w 309"/>
                    <a:gd name="T53" fmla="*/ 132 h 275"/>
                    <a:gd name="T54" fmla="*/ 74 w 309"/>
                    <a:gd name="T55" fmla="*/ 128 h 275"/>
                    <a:gd name="T56" fmla="*/ 84 w 309"/>
                    <a:gd name="T57" fmla="*/ 122 h 275"/>
                    <a:gd name="T58" fmla="*/ 91 w 309"/>
                    <a:gd name="T59" fmla="*/ 116 h 275"/>
                    <a:gd name="T60" fmla="*/ 96 w 309"/>
                    <a:gd name="T61" fmla="*/ 110 h 275"/>
                    <a:gd name="T62" fmla="*/ 101 w 309"/>
                    <a:gd name="T63" fmla="*/ 104 h 275"/>
                    <a:gd name="T64" fmla="*/ 107 w 309"/>
                    <a:gd name="T65" fmla="*/ 96 h 275"/>
                    <a:gd name="T66" fmla="*/ 111 w 309"/>
                    <a:gd name="T67" fmla="*/ 87 h 275"/>
                    <a:gd name="T68" fmla="*/ 115 w 309"/>
                    <a:gd name="T69" fmla="*/ 78 h 275"/>
                    <a:gd name="T70" fmla="*/ 118 w 309"/>
                    <a:gd name="T71" fmla="*/ 67 h 275"/>
                    <a:gd name="T72" fmla="*/ 119 w 309"/>
                    <a:gd name="T73" fmla="*/ 54 h 275"/>
                    <a:gd name="T74" fmla="*/ 119 w 309"/>
                    <a:gd name="T75" fmla="*/ 0 h 275"/>
                    <a:gd name="T76" fmla="*/ 117 w 309"/>
                    <a:gd name="T77" fmla="*/ 3 h 275"/>
                    <a:gd name="T78" fmla="*/ 110 w 309"/>
                    <a:gd name="T79" fmla="*/ 9 h 275"/>
                    <a:gd name="T80" fmla="*/ 104 w 309"/>
                    <a:gd name="T81" fmla="*/ 11 h 275"/>
                    <a:gd name="T82" fmla="*/ 98 w 309"/>
                    <a:gd name="T83" fmla="*/ 14 h 275"/>
                    <a:gd name="T84" fmla="*/ 91 w 309"/>
                    <a:gd name="T85" fmla="*/ 14 h 275"/>
                    <a:gd name="T86" fmla="*/ 83 w 309"/>
                    <a:gd name="T87" fmla="*/ 14 h 275"/>
                    <a:gd name="T88" fmla="*/ 77 w 309"/>
                    <a:gd name="T89" fmla="*/ 13 h 275"/>
                    <a:gd name="T90" fmla="*/ 71 w 309"/>
                    <a:gd name="T91" fmla="*/ 10 h 275"/>
                    <a:gd name="T92" fmla="*/ 66 w 309"/>
                    <a:gd name="T93" fmla="*/ 8 h 275"/>
                    <a:gd name="T94" fmla="*/ 62 w 309"/>
                    <a:gd name="T95" fmla="*/ 3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9"/>
                    <a:gd name="T145" fmla="*/ 0 h 275"/>
                    <a:gd name="T146" fmla="*/ 309 w 309"/>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9" h="275">
                      <a:moveTo>
                        <a:pt x="156" y="0"/>
                      </a:moveTo>
                      <a:lnTo>
                        <a:pt x="156" y="0"/>
                      </a:lnTo>
                      <a:lnTo>
                        <a:pt x="154" y="2"/>
                      </a:lnTo>
                      <a:lnTo>
                        <a:pt x="152" y="4"/>
                      </a:lnTo>
                      <a:lnTo>
                        <a:pt x="150" y="6"/>
                      </a:lnTo>
                      <a:lnTo>
                        <a:pt x="146" y="10"/>
                      </a:lnTo>
                      <a:lnTo>
                        <a:pt x="142" y="12"/>
                      </a:lnTo>
                      <a:lnTo>
                        <a:pt x="139" y="16"/>
                      </a:lnTo>
                      <a:lnTo>
                        <a:pt x="133" y="18"/>
                      </a:lnTo>
                      <a:lnTo>
                        <a:pt x="131" y="20"/>
                      </a:lnTo>
                      <a:lnTo>
                        <a:pt x="129" y="20"/>
                      </a:lnTo>
                      <a:lnTo>
                        <a:pt x="125" y="21"/>
                      </a:lnTo>
                      <a:lnTo>
                        <a:pt x="121" y="23"/>
                      </a:lnTo>
                      <a:lnTo>
                        <a:pt x="119" y="25"/>
                      </a:lnTo>
                      <a:lnTo>
                        <a:pt x="116" y="25"/>
                      </a:lnTo>
                      <a:lnTo>
                        <a:pt x="112" y="27"/>
                      </a:lnTo>
                      <a:lnTo>
                        <a:pt x="108" y="27"/>
                      </a:lnTo>
                      <a:lnTo>
                        <a:pt x="106" y="29"/>
                      </a:lnTo>
                      <a:lnTo>
                        <a:pt x="100" y="29"/>
                      </a:lnTo>
                      <a:lnTo>
                        <a:pt x="94" y="29"/>
                      </a:lnTo>
                      <a:lnTo>
                        <a:pt x="93" y="29"/>
                      </a:lnTo>
                      <a:lnTo>
                        <a:pt x="87" y="29"/>
                      </a:lnTo>
                      <a:lnTo>
                        <a:pt x="83" y="29"/>
                      </a:lnTo>
                      <a:lnTo>
                        <a:pt x="79" y="29"/>
                      </a:lnTo>
                      <a:lnTo>
                        <a:pt x="77" y="29"/>
                      </a:lnTo>
                      <a:lnTo>
                        <a:pt x="73" y="29"/>
                      </a:lnTo>
                      <a:lnTo>
                        <a:pt x="71" y="29"/>
                      </a:lnTo>
                      <a:lnTo>
                        <a:pt x="68" y="29"/>
                      </a:lnTo>
                      <a:lnTo>
                        <a:pt x="66" y="29"/>
                      </a:lnTo>
                      <a:lnTo>
                        <a:pt x="64" y="29"/>
                      </a:lnTo>
                      <a:lnTo>
                        <a:pt x="60" y="29"/>
                      </a:lnTo>
                      <a:lnTo>
                        <a:pt x="58" y="29"/>
                      </a:lnTo>
                      <a:lnTo>
                        <a:pt x="54" y="27"/>
                      </a:lnTo>
                      <a:lnTo>
                        <a:pt x="50" y="27"/>
                      </a:lnTo>
                      <a:lnTo>
                        <a:pt x="50" y="25"/>
                      </a:lnTo>
                      <a:lnTo>
                        <a:pt x="48" y="25"/>
                      </a:lnTo>
                      <a:lnTo>
                        <a:pt x="43" y="25"/>
                      </a:lnTo>
                      <a:lnTo>
                        <a:pt x="39" y="23"/>
                      </a:lnTo>
                      <a:lnTo>
                        <a:pt x="39" y="21"/>
                      </a:lnTo>
                      <a:lnTo>
                        <a:pt x="37" y="21"/>
                      </a:lnTo>
                      <a:lnTo>
                        <a:pt x="33" y="20"/>
                      </a:lnTo>
                      <a:lnTo>
                        <a:pt x="29" y="20"/>
                      </a:lnTo>
                      <a:lnTo>
                        <a:pt x="27" y="18"/>
                      </a:lnTo>
                      <a:lnTo>
                        <a:pt x="25" y="18"/>
                      </a:lnTo>
                      <a:lnTo>
                        <a:pt x="21" y="16"/>
                      </a:lnTo>
                      <a:lnTo>
                        <a:pt x="18" y="14"/>
                      </a:lnTo>
                      <a:lnTo>
                        <a:pt x="18" y="12"/>
                      </a:lnTo>
                      <a:lnTo>
                        <a:pt x="16" y="10"/>
                      </a:lnTo>
                      <a:lnTo>
                        <a:pt x="12" y="10"/>
                      </a:lnTo>
                      <a:lnTo>
                        <a:pt x="8" y="6"/>
                      </a:lnTo>
                      <a:lnTo>
                        <a:pt x="6" y="6"/>
                      </a:lnTo>
                      <a:lnTo>
                        <a:pt x="4" y="4"/>
                      </a:lnTo>
                      <a:lnTo>
                        <a:pt x="2" y="2"/>
                      </a:lnTo>
                      <a:lnTo>
                        <a:pt x="0" y="0"/>
                      </a:lnTo>
                      <a:lnTo>
                        <a:pt x="0" y="89"/>
                      </a:lnTo>
                      <a:lnTo>
                        <a:pt x="0" y="96"/>
                      </a:lnTo>
                      <a:lnTo>
                        <a:pt x="0" y="104"/>
                      </a:lnTo>
                      <a:lnTo>
                        <a:pt x="0" y="112"/>
                      </a:lnTo>
                      <a:lnTo>
                        <a:pt x="2" y="117"/>
                      </a:lnTo>
                      <a:lnTo>
                        <a:pt x="4" y="125"/>
                      </a:lnTo>
                      <a:lnTo>
                        <a:pt x="4" y="131"/>
                      </a:lnTo>
                      <a:lnTo>
                        <a:pt x="6" y="137"/>
                      </a:lnTo>
                      <a:lnTo>
                        <a:pt x="6" y="142"/>
                      </a:lnTo>
                      <a:lnTo>
                        <a:pt x="8" y="148"/>
                      </a:lnTo>
                      <a:lnTo>
                        <a:pt x="10" y="154"/>
                      </a:lnTo>
                      <a:lnTo>
                        <a:pt x="12" y="160"/>
                      </a:lnTo>
                      <a:lnTo>
                        <a:pt x="16" y="165"/>
                      </a:lnTo>
                      <a:lnTo>
                        <a:pt x="18" y="171"/>
                      </a:lnTo>
                      <a:lnTo>
                        <a:pt x="20" y="175"/>
                      </a:lnTo>
                      <a:lnTo>
                        <a:pt x="21" y="181"/>
                      </a:lnTo>
                      <a:lnTo>
                        <a:pt x="25" y="185"/>
                      </a:lnTo>
                      <a:lnTo>
                        <a:pt x="27" y="188"/>
                      </a:lnTo>
                      <a:lnTo>
                        <a:pt x="29" y="194"/>
                      </a:lnTo>
                      <a:lnTo>
                        <a:pt x="33" y="198"/>
                      </a:lnTo>
                      <a:lnTo>
                        <a:pt x="37" y="202"/>
                      </a:lnTo>
                      <a:lnTo>
                        <a:pt x="39" y="206"/>
                      </a:lnTo>
                      <a:lnTo>
                        <a:pt x="43" y="210"/>
                      </a:lnTo>
                      <a:lnTo>
                        <a:pt x="46" y="213"/>
                      </a:lnTo>
                      <a:lnTo>
                        <a:pt x="50" y="217"/>
                      </a:lnTo>
                      <a:lnTo>
                        <a:pt x="52" y="219"/>
                      </a:lnTo>
                      <a:lnTo>
                        <a:pt x="56" y="223"/>
                      </a:lnTo>
                      <a:lnTo>
                        <a:pt x="60" y="227"/>
                      </a:lnTo>
                      <a:lnTo>
                        <a:pt x="64" y="231"/>
                      </a:lnTo>
                      <a:lnTo>
                        <a:pt x="71" y="235"/>
                      </a:lnTo>
                      <a:lnTo>
                        <a:pt x="73" y="238"/>
                      </a:lnTo>
                      <a:lnTo>
                        <a:pt x="77" y="242"/>
                      </a:lnTo>
                      <a:lnTo>
                        <a:pt x="83" y="242"/>
                      </a:lnTo>
                      <a:lnTo>
                        <a:pt x="85" y="246"/>
                      </a:lnTo>
                      <a:lnTo>
                        <a:pt x="93" y="250"/>
                      </a:lnTo>
                      <a:lnTo>
                        <a:pt x="94" y="252"/>
                      </a:lnTo>
                      <a:lnTo>
                        <a:pt x="100" y="254"/>
                      </a:lnTo>
                      <a:lnTo>
                        <a:pt x="106" y="258"/>
                      </a:lnTo>
                      <a:lnTo>
                        <a:pt x="114" y="259"/>
                      </a:lnTo>
                      <a:lnTo>
                        <a:pt x="117" y="261"/>
                      </a:lnTo>
                      <a:lnTo>
                        <a:pt x="119" y="263"/>
                      </a:lnTo>
                      <a:lnTo>
                        <a:pt x="127" y="267"/>
                      </a:lnTo>
                      <a:lnTo>
                        <a:pt x="131" y="267"/>
                      </a:lnTo>
                      <a:lnTo>
                        <a:pt x="137" y="269"/>
                      </a:lnTo>
                      <a:lnTo>
                        <a:pt x="141" y="271"/>
                      </a:lnTo>
                      <a:lnTo>
                        <a:pt x="146" y="273"/>
                      </a:lnTo>
                      <a:lnTo>
                        <a:pt x="150" y="273"/>
                      </a:lnTo>
                      <a:lnTo>
                        <a:pt x="154" y="275"/>
                      </a:lnTo>
                      <a:lnTo>
                        <a:pt x="156" y="275"/>
                      </a:lnTo>
                      <a:lnTo>
                        <a:pt x="158" y="275"/>
                      </a:lnTo>
                      <a:lnTo>
                        <a:pt x="162" y="273"/>
                      </a:lnTo>
                      <a:lnTo>
                        <a:pt x="171" y="271"/>
                      </a:lnTo>
                      <a:lnTo>
                        <a:pt x="173" y="269"/>
                      </a:lnTo>
                      <a:lnTo>
                        <a:pt x="181" y="267"/>
                      </a:lnTo>
                      <a:lnTo>
                        <a:pt x="185" y="265"/>
                      </a:lnTo>
                      <a:lnTo>
                        <a:pt x="192" y="263"/>
                      </a:lnTo>
                      <a:lnTo>
                        <a:pt x="198" y="259"/>
                      </a:lnTo>
                      <a:lnTo>
                        <a:pt x="206" y="256"/>
                      </a:lnTo>
                      <a:lnTo>
                        <a:pt x="212" y="254"/>
                      </a:lnTo>
                      <a:lnTo>
                        <a:pt x="217" y="250"/>
                      </a:lnTo>
                      <a:lnTo>
                        <a:pt x="221" y="248"/>
                      </a:lnTo>
                      <a:lnTo>
                        <a:pt x="225" y="244"/>
                      </a:lnTo>
                      <a:lnTo>
                        <a:pt x="233" y="240"/>
                      </a:lnTo>
                      <a:lnTo>
                        <a:pt x="237" y="238"/>
                      </a:lnTo>
                      <a:lnTo>
                        <a:pt x="238" y="235"/>
                      </a:lnTo>
                      <a:lnTo>
                        <a:pt x="242" y="231"/>
                      </a:lnTo>
                      <a:lnTo>
                        <a:pt x="248" y="231"/>
                      </a:lnTo>
                      <a:lnTo>
                        <a:pt x="250" y="227"/>
                      </a:lnTo>
                      <a:lnTo>
                        <a:pt x="254" y="223"/>
                      </a:lnTo>
                      <a:lnTo>
                        <a:pt x="258" y="219"/>
                      </a:lnTo>
                      <a:lnTo>
                        <a:pt x="261" y="217"/>
                      </a:lnTo>
                      <a:lnTo>
                        <a:pt x="263" y="213"/>
                      </a:lnTo>
                      <a:lnTo>
                        <a:pt x="267" y="208"/>
                      </a:lnTo>
                      <a:lnTo>
                        <a:pt x="271" y="206"/>
                      </a:lnTo>
                      <a:lnTo>
                        <a:pt x="273" y="202"/>
                      </a:lnTo>
                      <a:lnTo>
                        <a:pt x="277" y="196"/>
                      </a:lnTo>
                      <a:lnTo>
                        <a:pt x="281" y="194"/>
                      </a:lnTo>
                      <a:lnTo>
                        <a:pt x="285" y="188"/>
                      </a:lnTo>
                      <a:lnTo>
                        <a:pt x="285" y="183"/>
                      </a:lnTo>
                      <a:lnTo>
                        <a:pt x="288" y="179"/>
                      </a:lnTo>
                      <a:lnTo>
                        <a:pt x="290" y="173"/>
                      </a:lnTo>
                      <a:lnTo>
                        <a:pt x="294" y="169"/>
                      </a:lnTo>
                      <a:lnTo>
                        <a:pt x="294" y="164"/>
                      </a:lnTo>
                      <a:lnTo>
                        <a:pt x="298" y="160"/>
                      </a:lnTo>
                      <a:lnTo>
                        <a:pt x="300" y="154"/>
                      </a:lnTo>
                      <a:lnTo>
                        <a:pt x="302" y="148"/>
                      </a:lnTo>
                      <a:lnTo>
                        <a:pt x="304" y="142"/>
                      </a:lnTo>
                      <a:lnTo>
                        <a:pt x="306" y="137"/>
                      </a:lnTo>
                      <a:lnTo>
                        <a:pt x="306" y="129"/>
                      </a:lnTo>
                      <a:lnTo>
                        <a:pt x="306" y="125"/>
                      </a:lnTo>
                      <a:lnTo>
                        <a:pt x="308" y="117"/>
                      </a:lnTo>
                      <a:lnTo>
                        <a:pt x="308" y="112"/>
                      </a:lnTo>
                      <a:lnTo>
                        <a:pt x="309" y="104"/>
                      </a:lnTo>
                      <a:lnTo>
                        <a:pt x="309" y="96"/>
                      </a:lnTo>
                      <a:lnTo>
                        <a:pt x="309" y="89"/>
                      </a:lnTo>
                      <a:lnTo>
                        <a:pt x="309" y="0"/>
                      </a:lnTo>
                      <a:lnTo>
                        <a:pt x="308" y="2"/>
                      </a:lnTo>
                      <a:lnTo>
                        <a:pt x="306" y="4"/>
                      </a:lnTo>
                      <a:lnTo>
                        <a:pt x="306" y="6"/>
                      </a:lnTo>
                      <a:lnTo>
                        <a:pt x="302" y="6"/>
                      </a:lnTo>
                      <a:lnTo>
                        <a:pt x="298" y="10"/>
                      </a:lnTo>
                      <a:lnTo>
                        <a:pt x="294" y="12"/>
                      </a:lnTo>
                      <a:lnTo>
                        <a:pt x="288" y="16"/>
                      </a:lnTo>
                      <a:lnTo>
                        <a:pt x="285" y="18"/>
                      </a:lnTo>
                      <a:lnTo>
                        <a:pt x="281" y="20"/>
                      </a:lnTo>
                      <a:lnTo>
                        <a:pt x="277" y="20"/>
                      </a:lnTo>
                      <a:lnTo>
                        <a:pt x="273" y="21"/>
                      </a:lnTo>
                      <a:lnTo>
                        <a:pt x="271" y="23"/>
                      </a:lnTo>
                      <a:lnTo>
                        <a:pt x="263" y="25"/>
                      </a:lnTo>
                      <a:lnTo>
                        <a:pt x="261" y="27"/>
                      </a:lnTo>
                      <a:lnTo>
                        <a:pt x="256" y="27"/>
                      </a:lnTo>
                      <a:lnTo>
                        <a:pt x="252" y="29"/>
                      </a:lnTo>
                      <a:lnTo>
                        <a:pt x="248" y="29"/>
                      </a:lnTo>
                      <a:lnTo>
                        <a:pt x="242" y="29"/>
                      </a:lnTo>
                      <a:lnTo>
                        <a:pt x="238" y="29"/>
                      </a:lnTo>
                      <a:lnTo>
                        <a:pt x="235" y="29"/>
                      </a:lnTo>
                      <a:lnTo>
                        <a:pt x="229" y="29"/>
                      </a:lnTo>
                      <a:lnTo>
                        <a:pt x="225" y="29"/>
                      </a:lnTo>
                      <a:lnTo>
                        <a:pt x="219" y="29"/>
                      </a:lnTo>
                      <a:lnTo>
                        <a:pt x="215" y="29"/>
                      </a:lnTo>
                      <a:lnTo>
                        <a:pt x="212" y="29"/>
                      </a:lnTo>
                      <a:lnTo>
                        <a:pt x="206" y="29"/>
                      </a:lnTo>
                      <a:lnTo>
                        <a:pt x="204" y="27"/>
                      </a:lnTo>
                      <a:lnTo>
                        <a:pt x="200" y="27"/>
                      </a:lnTo>
                      <a:lnTo>
                        <a:pt x="194" y="25"/>
                      </a:lnTo>
                      <a:lnTo>
                        <a:pt x="192" y="25"/>
                      </a:lnTo>
                      <a:lnTo>
                        <a:pt x="189" y="23"/>
                      </a:lnTo>
                      <a:lnTo>
                        <a:pt x="185" y="21"/>
                      </a:lnTo>
                      <a:lnTo>
                        <a:pt x="183" y="20"/>
                      </a:lnTo>
                      <a:lnTo>
                        <a:pt x="181" y="20"/>
                      </a:lnTo>
                      <a:lnTo>
                        <a:pt x="177" y="18"/>
                      </a:lnTo>
                      <a:lnTo>
                        <a:pt x="173" y="16"/>
                      </a:lnTo>
                      <a:lnTo>
                        <a:pt x="169" y="12"/>
                      </a:lnTo>
                      <a:lnTo>
                        <a:pt x="165" y="10"/>
                      </a:lnTo>
                      <a:lnTo>
                        <a:pt x="162" y="6"/>
                      </a:lnTo>
                      <a:lnTo>
                        <a:pt x="160" y="6"/>
                      </a:lnTo>
                      <a:lnTo>
                        <a:pt x="158" y="4"/>
                      </a:lnTo>
                      <a:lnTo>
                        <a:pt x="158" y="2"/>
                      </a:lnTo>
                      <a:lnTo>
                        <a:pt x="156" y="0"/>
                      </a:lnTo>
                      <a:close/>
                    </a:path>
                  </a:pathLst>
                </a:custGeom>
                <a:solidFill>
                  <a:srgbClr val="003A9C"/>
                </a:solidFill>
                <a:ln w="3175">
                  <a:solidFill>
                    <a:schemeClr val="tx2"/>
                  </a:solidFill>
                  <a:round/>
                  <a:headEnd/>
                  <a:tailEnd/>
                </a:ln>
              </p:spPr>
              <p:txBody>
                <a:bodyPr/>
                <a:lstStyle/>
                <a:p>
                  <a:pPr algn="ctr"/>
                  <a:endParaRPr lang="en-US" sz="1200" dirty="0">
                    <a:solidFill>
                      <a:prstClr val="black"/>
                    </a:solidFill>
                    <a:latin typeface="Arial" pitchFamily="34" charset="0"/>
                    <a:cs typeface="Arial" pitchFamily="34" charset="0"/>
                  </a:endParaRPr>
                </a:p>
              </p:txBody>
            </p:sp>
            <p:sp>
              <p:nvSpPr>
                <p:cNvPr id="76" name="Freeform 68"/>
                <p:cNvSpPr>
                  <a:spLocks noChangeAspect="1"/>
                </p:cNvSpPr>
                <p:nvPr/>
              </p:nvSpPr>
              <p:spPr bwMode="auto">
                <a:xfrm>
                  <a:off x="1830" y="2976"/>
                  <a:ext cx="192" cy="96"/>
                </a:xfrm>
                <a:custGeom>
                  <a:avLst/>
                  <a:gdLst>
                    <a:gd name="T0" fmla="*/ 60 w 309"/>
                    <a:gd name="T1" fmla="*/ 0 h 89"/>
                    <a:gd name="T2" fmla="*/ 60 w 309"/>
                    <a:gd name="T3" fmla="*/ 4 h 89"/>
                    <a:gd name="T4" fmla="*/ 58 w 309"/>
                    <a:gd name="T5" fmla="*/ 6 h 89"/>
                    <a:gd name="T6" fmla="*/ 55 w 309"/>
                    <a:gd name="T7" fmla="*/ 14 h 89"/>
                    <a:gd name="T8" fmla="*/ 52 w 309"/>
                    <a:gd name="T9" fmla="*/ 20 h 89"/>
                    <a:gd name="T10" fmla="*/ 50 w 309"/>
                    <a:gd name="T11" fmla="*/ 24 h 89"/>
                    <a:gd name="T12" fmla="*/ 47 w 309"/>
                    <a:gd name="T13" fmla="*/ 27 h 89"/>
                    <a:gd name="T14" fmla="*/ 45 w 309"/>
                    <a:gd name="T15" fmla="*/ 29 h 89"/>
                    <a:gd name="T16" fmla="*/ 42 w 309"/>
                    <a:gd name="T17" fmla="*/ 31 h 89"/>
                    <a:gd name="T18" fmla="*/ 39 w 309"/>
                    <a:gd name="T19" fmla="*/ 33 h 89"/>
                    <a:gd name="T20" fmla="*/ 36 w 309"/>
                    <a:gd name="T21" fmla="*/ 33 h 89"/>
                    <a:gd name="T22" fmla="*/ 32 w 309"/>
                    <a:gd name="T23" fmla="*/ 33 h 89"/>
                    <a:gd name="T24" fmla="*/ 30 w 309"/>
                    <a:gd name="T25" fmla="*/ 33 h 89"/>
                    <a:gd name="T26" fmla="*/ 28 w 309"/>
                    <a:gd name="T27" fmla="*/ 33 h 89"/>
                    <a:gd name="T28" fmla="*/ 26 w 309"/>
                    <a:gd name="T29" fmla="*/ 33 h 89"/>
                    <a:gd name="T30" fmla="*/ 25 w 309"/>
                    <a:gd name="T31" fmla="*/ 33 h 89"/>
                    <a:gd name="T32" fmla="*/ 22 w 309"/>
                    <a:gd name="T33" fmla="*/ 33 h 89"/>
                    <a:gd name="T34" fmla="*/ 19 w 309"/>
                    <a:gd name="T35" fmla="*/ 31 h 89"/>
                    <a:gd name="T36" fmla="*/ 19 w 309"/>
                    <a:gd name="T37" fmla="*/ 29 h 89"/>
                    <a:gd name="T38" fmla="*/ 15 w 309"/>
                    <a:gd name="T39" fmla="*/ 27 h 89"/>
                    <a:gd name="T40" fmla="*/ 14 w 309"/>
                    <a:gd name="T41" fmla="*/ 25 h 89"/>
                    <a:gd name="T42" fmla="*/ 11 w 309"/>
                    <a:gd name="T43" fmla="*/ 24 h 89"/>
                    <a:gd name="T44" fmla="*/ 10 w 309"/>
                    <a:gd name="T45" fmla="*/ 20 h 89"/>
                    <a:gd name="T46" fmla="*/ 7 w 309"/>
                    <a:gd name="T47" fmla="*/ 16 h 89"/>
                    <a:gd name="T48" fmla="*/ 6 w 309"/>
                    <a:gd name="T49" fmla="*/ 12 h 89"/>
                    <a:gd name="T50" fmla="*/ 3 w 309"/>
                    <a:gd name="T51" fmla="*/ 6 h 89"/>
                    <a:gd name="T52" fmla="*/ 1 w 309"/>
                    <a:gd name="T53" fmla="*/ 4 h 89"/>
                    <a:gd name="T54" fmla="*/ 0 w 309"/>
                    <a:gd name="T55" fmla="*/ 0 h 89"/>
                    <a:gd name="T56" fmla="*/ 6 w 309"/>
                    <a:gd name="T57" fmla="*/ 104 h 89"/>
                    <a:gd name="T58" fmla="*/ 60 w 309"/>
                    <a:gd name="T59" fmla="*/ 104 h 89"/>
                    <a:gd name="T60" fmla="*/ 114 w 309"/>
                    <a:gd name="T61" fmla="*/ 104 h 89"/>
                    <a:gd name="T62" fmla="*/ 119 w 309"/>
                    <a:gd name="T63" fmla="*/ 0 h 89"/>
                    <a:gd name="T64" fmla="*/ 118 w 309"/>
                    <a:gd name="T65" fmla="*/ 4 h 89"/>
                    <a:gd name="T66" fmla="*/ 117 w 309"/>
                    <a:gd name="T67" fmla="*/ 6 h 89"/>
                    <a:gd name="T68" fmla="*/ 114 w 309"/>
                    <a:gd name="T69" fmla="*/ 14 h 89"/>
                    <a:gd name="T70" fmla="*/ 110 w 309"/>
                    <a:gd name="T71" fmla="*/ 20 h 89"/>
                    <a:gd name="T72" fmla="*/ 107 w 309"/>
                    <a:gd name="T73" fmla="*/ 24 h 89"/>
                    <a:gd name="T74" fmla="*/ 106 w 309"/>
                    <a:gd name="T75" fmla="*/ 27 h 89"/>
                    <a:gd name="T76" fmla="*/ 101 w 309"/>
                    <a:gd name="T77" fmla="*/ 31 h 89"/>
                    <a:gd name="T78" fmla="*/ 98 w 309"/>
                    <a:gd name="T79" fmla="*/ 33 h 89"/>
                    <a:gd name="T80" fmla="*/ 94 w 309"/>
                    <a:gd name="T81" fmla="*/ 33 h 89"/>
                    <a:gd name="T82" fmla="*/ 91 w 309"/>
                    <a:gd name="T83" fmla="*/ 33 h 89"/>
                    <a:gd name="T84" fmla="*/ 87 w 309"/>
                    <a:gd name="T85" fmla="*/ 33 h 89"/>
                    <a:gd name="T86" fmla="*/ 84 w 309"/>
                    <a:gd name="T87" fmla="*/ 33 h 89"/>
                    <a:gd name="T88" fmla="*/ 80 w 309"/>
                    <a:gd name="T89" fmla="*/ 33 h 89"/>
                    <a:gd name="T90" fmla="*/ 77 w 309"/>
                    <a:gd name="T91" fmla="*/ 31 h 89"/>
                    <a:gd name="T92" fmla="*/ 74 w 309"/>
                    <a:gd name="T93" fmla="*/ 29 h 89"/>
                    <a:gd name="T94" fmla="*/ 72 w 309"/>
                    <a:gd name="T95" fmla="*/ 25 h 89"/>
                    <a:gd name="T96" fmla="*/ 70 w 309"/>
                    <a:gd name="T97" fmla="*/ 24 h 89"/>
                    <a:gd name="T98" fmla="*/ 66 w 309"/>
                    <a:gd name="T99" fmla="*/ 18 h 89"/>
                    <a:gd name="T100" fmla="*/ 64 w 309"/>
                    <a:gd name="T101" fmla="*/ 12 h 89"/>
                    <a:gd name="T102" fmla="*/ 63 w 309"/>
                    <a:gd name="T103" fmla="*/ 6 h 89"/>
                    <a:gd name="T104" fmla="*/ 61 w 309"/>
                    <a:gd name="T105" fmla="*/ 2 h 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9"/>
                    <a:gd name="T160" fmla="*/ 0 h 89"/>
                    <a:gd name="T161" fmla="*/ 309 w 309"/>
                    <a:gd name="T162" fmla="*/ 89 h 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9" h="89">
                      <a:moveTo>
                        <a:pt x="156" y="0"/>
                      </a:moveTo>
                      <a:lnTo>
                        <a:pt x="156" y="0"/>
                      </a:lnTo>
                      <a:lnTo>
                        <a:pt x="154" y="2"/>
                      </a:lnTo>
                      <a:lnTo>
                        <a:pt x="154" y="4"/>
                      </a:lnTo>
                      <a:lnTo>
                        <a:pt x="152" y="6"/>
                      </a:lnTo>
                      <a:lnTo>
                        <a:pt x="150" y="6"/>
                      </a:lnTo>
                      <a:lnTo>
                        <a:pt x="146" y="10"/>
                      </a:lnTo>
                      <a:lnTo>
                        <a:pt x="142" y="12"/>
                      </a:lnTo>
                      <a:lnTo>
                        <a:pt x="139" y="16"/>
                      </a:lnTo>
                      <a:lnTo>
                        <a:pt x="135" y="18"/>
                      </a:lnTo>
                      <a:lnTo>
                        <a:pt x="131" y="20"/>
                      </a:lnTo>
                      <a:lnTo>
                        <a:pt x="129" y="20"/>
                      </a:lnTo>
                      <a:lnTo>
                        <a:pt x="127" y="21"/>
                      </a:lnTo>
                      <a:lnTo>
                        <a:pt x="123" y="23"/>
                      </a:lnTo>
                      <a:lnTo>
                        <a:pt x="119" y="25"/>
                      </a:lnTo>
                      <a:lnTo>
                        <a:pt x="117" y="25"/>
                      </a:lnTo>
                      <a:lnTo>
                        <a:pt x="112" y="27"/>
                      </a:lnTo>
                      <a:lnTo>
                        <a:pt x="108" y="27"/>
                      </a:lnTo>
                      <a:lnTo>
                        <a:pt x="106" y="29"/>
                      </a:lnTo>
                      <a:lnTo>
                        <a:pt x="100" y="29"/>
                      </a:lnTo>
                      <a:lnTo>
                        <a:pt x="96" y="29"/>
                      </a:lnTo>
                      <a:lnTo>
                        <a:pt x="93" y="29"/>
                      </a:lnTo>
                      <a:lnTo>
                        <a:pt x="87" y="29"/>
                      </a:lnTo>
                      <a:lnTo>
                        <a:pt x="83" y="29"/>
                      </a:lnTo>
                      <a:lnTo>
                        <a:pt x="81" y="29"/>
                      </a:lnTo>
                      <a:lnTo>
                        <a:pt x="77" y="29"/>
                      </a:lnTo>
                      <a:lnTo>
                        <a:pt x="75" y="29"/>
                      </a:lnTo>
                      <a:lnTo>
                        <a:pt x="73" y="29"/>
                      </a:lnTo>
                      <a:lnTo>
                        <a:pt x="71" y="29"/>
                      </a:lnTo>
                      <a:lnTo>
                        <a:pt x="68" y="29"/>
                      </a:lnTo>
                      <a:lnTo>
                        <a:pt x="66" y="29"/>
                      </a:lnTo>
                      <a:lnTo>
                        <a:pt x="64" y="29"/>
                      </a:lnTo>
                      <a:lnTo>
                        <a:pt x="60" y="29"/>
                      </a:lnTo>
                      <a:lnTo>
                        <a:pt x="58" y="29"/>
                      </a:lnTo>
                      <a:lnTo>
                        <a:pt x="56" y="27"/>
                      </a:lnTo>
                      <a:lnTo>
                        <a:pt x="50" y="27"/>
                      </a:lnTo>
                      <a:lnTo>
                        <a:pt x="50" y="25"/>
                      </a:lnTo>
                      <a:lnTo>
                        <a:pt x="48" y="25"/>
                      </a:lnTo>
                      <a:lnTo>
                        <a:pt x="45" y="25"/>
                      </a:lnTo>
                      <a:lnTo>
                        <a:pt x="39" y="23"/>
                      </a:lnTo>
                      <a:lnTo>
                        <a:pt x="39" y="21"/>
                      </a:lnTo>
                      <a:lnTo>
                        <a:pt x="37" y="21"/>
                      </a:lnTo>
                      <a:lnTo>
                        <a:pt x="33" y="20"/>
                      </a:lnTo>
                      <a:lnTo>
                        <a:pt x="29" y="20"/>
                      </a:lnTo>
                      <a:lnTo>
                        <a:pt x="27" y="18"/>
                      </a:lnTo>
                      <a:lnTo>
                        <a:pt x="25" y="18"/>
                      </a:lnTo>
                      <a:lnTo>
                        <a:pt x="21" y="16"/>
                      </a:lnTo>
                      <a:lnTo>
                        <a:pt x="20" y="14"/>
                      </a:lnTo>
                      <a:lnTo>
                        <a:pt x="18" y="12"/>
                      </a:lnTo>
                      <a:lnTo>
                        <a:pt x="16" y="10"/>
                      </a:lnTo>
                      <a:lnTo>
                        <a:pt x="14" y="10"/>
                      </a:lnTo>
                      <a:lnTo>
                        <a:pt x="8" y="6"/>
                      </a:lnTo>
                      <a:lnTo>
                        <a:pt x="6" y="6"/>
                      </a:lnTo>
                      <a:lnTo>
                        <a:pt x="4" y="4"/>
                      </a:lnTo>
                      <a:lnTo>
                        <a:pt x="2" y="2"/>
                      </a:lnTo>
                      <a:lnTo>
                        <a:pt x="0" y="0"/>
                      </a:lnTo>
                      <a:lnTo>
                        <a:pt x="0" y="89"/>
                      </a:lnTo>
                      <a:lnTo>
                        <a:pt x="14" y="89"/>
                      </a:lnTo>
                      <a:lnTo>
                        <a:pt x="50" y="89"/>
                      </a:lnTo>
                      <a:lnTo>
                        <a:pt x="156" y="89"/>
                      </a:lnTo>
                      <a:lnTo>
                        <a:pt x="261" y="89"/>
                      </a:lnTo>
                      <a:lnTo>
                        <a:pt x="296" y="89"/>
                      </a:lnTo>
                      <a:lnTo>
                        <a:pt x="309" y="89"/>
                      </a:lnTo>
                      <a:lnTo>
                        <a:pt x="309" y="0"/>
                      </a:lnTo>
                      <a:lnTo>
                        <a:pt x="308" y="2"/>
                      </a:lnTo>
                      <a:lnTo>
                        <a:pt x="306" y="4"/>
                      </a:lnTo>
                      <a:lnTo>
                        <a:pt x="306" y="6"/>
                      </a:lnTo>
                      <a:lnTo>
                        <a:pt x="302" y="6"/>
                      </a:lnTo>
                      <a:lnTo>
                        <a:pt x="298" y="10"/>
                      </a:lnTo>
                      <a:lnTo>
                        <a:pt x="294" y="12"/>
                      </a:lnTo>
                      <a:lnTo>
                        <a:pt x="290" y="16"/>
                      </a:lnTo>
                      <a:lnTo>
                        <a:pt x="285" y="18"/>
                      </a:lnTo>
                      <a:lnTo>
                        <a:pt x="283" y="20"/>
                      </a:lnTo>
                      <a:lnTo>
                        <a:pt x="279" y="20"/>
                      </a:lnTo>
                      <a:lnTo>
                        <a:pt x="275" y="21"/>
                      </a:lnTo>
                      <a:lnTo>
                        <a:pt x="273" y="23"/>
                      </a:lnTo>
                      <a:lnTo>
                        <a:pt x="263" y="25"/>
                      </a:lnTo>
                      <a:lnTo>
                        <a:pt x="261" y="27"/>
                      </a:lnTo>
                      <a:lnTo>
                        <a:pt x="258" y="27"/>
                      </a:lnTo>
                      <a:lnTo>
                        <a:pt x="252" y="29"/>
                      </a:lnTo>
                      <a:lnTo>
                        <a:pt x="248" y="29"/>
                      </a:lnTo>
                      <a:lnTo>
                        <a:pt x="244" y="29"/>
                      </a:lnTo>
                      <a:lnTo>
                        <a:pt x="238" y="29"/>
                      </a:lnTo>
                      <a:lnTo>
                        <a:pt x="235" y="29"/>
                      </a:lnTo>
                      <a:lnTo>
                        <a:pt x="229" y="29"/>
                      </a:lnTo>
                      <a:lnTo>
                        <a:pt x="225" y="29"/>
                      </a:lnTo>
                      <a:lnTo>
                        <a:pt x="219" y="29"/>
                      </a:lnTo>
                      <a:lnTo>
                        <a:pt x="217" y="29"/>
                      </a:lnTo>
                      <a:lnTo>
                        <a:pt x="212" y="29"/>
                      </a:lnTo>
                      <a:lnTo>
                        <a:pt x="206" y="29"/>
                      </a:lnTo>
                      <a:lnTo>
                        <a:pt x="204" y="27"/>
                      </a:lnTo>
                      <a:lnTo>
                        <a:pt x="200" y="27"/>
                      </a:lnTo>
                      <a:lnTo>
                        <a:pt x="196" y="25"/>
                      </a:lnTo>
                      <a:lnTo>
                        <a:pt x="192" y="25"/>
                      </a:lnTo>
                      <a:lnTo>
                        <a:pt x="190" y="23"/>
                      </a:lnTo>
                      <a:lnTo>
                        <a:pt x="187" y="21"/>
                      </a:lnTo>
                      <a:lnTo>
                        <a:pt x="183" y="20"/>
                      </a:lnTo>
                      <a:lnTo>
                        <a:pt x="181" y="20"/>
                      </a:lnTo>
                      <a:lnTo>
                        <a:pt x="179" y="18"/>
                      </a:lnTo>
                      <a:lnTo>
                        <a:pt x="173" y="16"/>
                      </a:lnTo>
                      <a:lnTo>
                        <a:pt x="169" y="12"/>
                      </a:lnTo>
                      <a:lnTo>
                        <a:pt x="165" y="10"/>
                      </a:lnTo>
                      <a:lnTo>
                        <a:pt x="162" y="6"/>
                      </a:lnTo>
                      <a:lnTo>
                        <a:pt x="160" y="4"/>
                      </a:lnTo>
                      <a:lnTo>
                        <a:pt x="158" y="2"/>
                      </a:lnTo>
                      <a:lnTo>
                        <a:pt x="156" y="0"/>
                      </a:lnTo>
                      <a:close/>
                    </a:path>
                  </a:pathLst>
                </a:custGeom>
                <a:solidFill>
                  <a:srgbClr val="C00000"/>
                </a:solidFill>
                <a:ln w="3175">
                  <a:solidFill>
                    <a:schemeClr val="bg1"/>
                  </a:solidFill>
                  <a:round/>
                  <a:headEnd/>
                  <a:tailEnd/>
                </a:ln>
              </p:spPr>
              <p:txBody>
                <a:bodyPr/>
                <a:lstStyle/>
                <a:p>
                  <a:pPr algn="ctr"/>
                  <a:endParaRPr lang="en-US" sz="1200" dirty="0">
                    <a:solidFill>
                      <a:prstClr val="black"/>
                    </a:solidFill>
                    <a:latin typeface="Arial" pitchFamily="34" charset="0"/>
                    <a:cs typeface="Arial" pitchFamily="34" charset="0"/>
                  </a:endParaRPr>
                </a:p>
              </p:txBody>
            </p:sp>
          </p:grpSp>
          <p:sp>
            <p:nvSpPr>
              <p:cNvPr id="70" name="Rectangle 69"/>
              <p:cNvSpPr>
                <a:spLocks noChangeAspect="1" noChangeArrowheads="1"/>
              </p:cNvSpPr>
              <p:nvPr/>
            </p:nvSpPr>
            <p:spPr bwMode="auto">
              <a:xfrm>
                <a:off x="1864872" y="4319954"/>
                <a:ext cx="342354" cy="153888"/>
              </a:xfrm>
              <a:prstGeom prst="rect">
                <a:avLst/>
              </a:prstGeom>
              <a:noFill/>
              <a:ln w="9525">
                <a:noFill/>
                <a:miter lim="800000"/>
                <a:headEnd/>
                <a:tailEnd/>
              </a:ln>
            </p:spPr>
            <p:txBody>
              <a:bodyPr lIns="0" tIns="0" rIns="0" bIns="0">
                <a:spAutoFit/>
              </a:bodyPr>
              <a:lstStyle/>
              <a:p>
                <a:pPr algn="ctr" eaLnBrk="0" hangingPunct="0"/>
                <a:r>
                  <a:rPr lang="en-US" sz="1000" b="1" dirty="0">
                    <a:solidFill>
                      <a:srgbClr val="FFFFFF"/>
                    </a:solidFill>
                    <a:latin typeface="Arial" pitchFamily="34" charset="0"/>
                    <a:cs typeface="Arial" pitchFamily="34" charset="0"/>
                  </a:rPr>
                  <a:t>10 </a:t>
                </a:r>
                <a:endParaRPr lang="en-US" sz="1000" b="1" dirty="0">
                  <a:solidFill>
                    <a:prstClr val="black"/>
                  </a:solidFill>
                  <a:latin typeface="Arial" pitchFamily="34" charset="0"/>
                  <a:cs typeface="Arial" pitchFamily="34" charset="0"/>
                </a:endParaRPr>
              </a:p>
            </p:txBody>
          </p:sp>
        </p:grpSp>
        <p:sp>
          <p:nvSpPr>
            <p:cNvPr id="9" name="Line 3"/>
            <p:cNvSpPr>
              <a:spLocks noChangeShapeType="1"/>
            </p:cNvSpPr>
            <p:nvPr/>
          </p:nvSpPr>
          <p:spPr bwMode="auto">
            <a:xfrm>
              <a:off x="3505200" y="1066800"/>
              <a:ext cx="76200" cy="4572000"/>
            </a:xfrm>
            <a:prstGeom prst="line">
              <a:avLst/>
            </a:prstGeom>
            <a:noFill/>
            <a:ln w="76200" cap="rnd">
              <a:solidFill>
                <a:schemeClr val="bg1"/>
              </a:solidFill>
              <a:prstDash val="sysDot"/>
              <a:round/>
              <a:headEnd/>
              <a:tailEnd/>
            </a:ln>
            <a:effectLst>
              <a:outerShdw blurRad="50800" dist="38100" dir="2700000" algn="tl" rotWithShape="0">
                <a:prstClr val="black">
                  <a:alpha val="40000"/>
                </a:prstClr>
              </a:outerShdw>
            </a:effectLst>
          </p:spPr>
          <p:txBody>
            <a:bodyPr>
              <a:spAutoFit/>
            </a:bodyPr>
            <a:lstStyle/>
            <a:p>
              <a:endParaRPr lang="en-US" dirty="0">
                <a:solidFill>
                  <a:prstClr val="black"/>
                </a:solidFill>
              </a:endParaRPr>
            </a:p>
          </p:txBody>
        </p:sp>
        <p:sp>
          <p:nvSpPr>
            <p:cNvPr id="84" name="Arc 83"/>
            <p:cNvSpPr/>
            <p:nvPr/>
          </p:nvSpPr>
          <p:spPr>
            <a:xfrm rot="14820672">
              <a:off x="2076406" y="1881058"/>
              <a:ext cx="2787190" cy="4038600"/>
            </a:xfrm>
            <a:prstGeom prst="arc">
              <a:avLst>
                <a:gd name="adj1" fmla="val 16200000"/>
                <a:gd name="adj2" fmla="val 3563105"/>
              </a:avLst>
            </a:prstGeom>
            <a:ln w="76200">
              <a:solidFill>
                <a:srgbClr val="F99F34">
                  <a:alpha val="92157"/>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prstClr val="black"/>
                </a:solidFill>
              </a:endParaRPr>
            </a:p>
          </p:txBody>
        </p:sp>
        <p:sp>
          <p:nvSpPr>
            <p:cNvPr id="49" name="Rectangle 43"/>
            <p:cNvSpPr>
              <a:spLocks noChangeAspect="1" noChangeArrowheads="1"/>
            </p:cNvSpPr>
            <p:nvPr/>
          </p:nvSpPr>
          <p:spPr bwMode="auto">
            <a:xfrm>
              <a:off x="2054225" y="2001838"/>
              <a:ext cx="618759"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Cincinnati</a:t>
              </a:r>
            </a:p>
          </p:txBody>
        </p:sp>
        <p:sp>
          <p:nvSpPr>
            <p:cNvPr id="43" name="Rectangle 37"/>
            <p:cNvSpPr>
              <a:spLocks noChangeAspect="1" noChangeArrowheads="1"/>
            </p:cNvSpPr>
            <p:nvPr/>
          </p:nvSpPr>
          <p:spPr bwMode="auto">
            <a:xfrm>
              <a:off x="4267200" y="2382838"/>
              <a:ext cx="626775"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Richmond</a:t>
              </a:r>
            </a:p>
          </p:txBody>
        </p:sp>
        <p:sp>
          <p:nvSpPr>
            <p:cNvPr id="34" name="Oval 28"/>
            <p:cNvSpPr>
              <a:spLocks noChangeAspect="1" noChangeArrowheads="1"/>
            </p:cNvSpPr>
            <p:nvPr/>
          </p:nvSpPr>
          <p:spPr bwMode="auto">
            <a:xfrm>
              <a:off x="1600200" y="4571999"/>
              <a:ext cx="152400" cy="159433"/>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32" name="Oval 26"/>
            <p:cNvSpPr>
              <a:spLocks noChangeAspect="1" noChangeArrowheads="1"/>
            </p:cNvSpPr>
            <p:nvPr/>
          </p:nvSpPr>
          <p:spPr bwMode="auto">
            <a:xfrm>
              <a:off x="3886200" y="5635625"/>
              <a:ext cx="103188" cy="104775"/>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88" name="Oval 38"/>
            <p:cNvSpPr>
              <a:spLocks noChangeAspect="1" noChangeArrowheads="1"/>
            </p:cNvSpPr>
            <p:nvPr/>
          </p:nvSpPr>
          <p:spPr bwMode="auto">
            <a:xfrm>
              <a:off x="4467225" y="1066800"/>
              <a:ext cx="104775" cy="104775"/>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91" name="Freeform 56"/>
            <p:cNvSpPr>
              <a:spLocks noChangeAspect="1"/>
            </p:cNvSpPr>
            <p:nvPr/>
          </p:nvSpPr>
          <p:spPr bwMode="auto">
            <a:xfrm>
              <a:off x="3496712" y="1376362"/>
              <a:ext cx="1151487" cy="4365248"/>
            </a:xfrm>
            <a:custGeom>
              <a:avLst/>
              <a:gdLst>
                <a:gd name="T0" fmla="*/ 1267 w 783"/>
                <a:gd name="T1" fmla="*/ 0 h 2411"/>
                <a:gd name="T2" fmla="*/ 1194 w 783"/>
                <a:gd name="T3" fmla="*/ 59 h 2411"/>
                <a:gd name="T4" fmla="*/ 1146 w 783"/>
                <a:gd name="T5" fmla="*/ 151 h 2411"/>
                <a:gd name="T6" fmla="*/ 1081 w 783"/>
                <a:gd name="T7" fmla="*/ 214 h 2411"/>
                <a:gd name="T8" fmla="*/ 990 w 783"/>
                <a:gd name="T9" fmla="*/ 338 h 2411"/>
                <a:gd name="T10" fmla="*/ 880 w 783"/>
                <a:gd name="T11" fmla="*/ 411 h 2411"/>
                <a:gd name="T12" fmla="*/ 848 w 783"/>
                <a:gd name="T13" fmla="*/ 468 h 2411"/>
                <a:gd name="T14" fmla="*/ 834 w 783"/>
                <a:gd name="T15" fmla="*/ 525 h 2411"/>
                <a:gd name="T16" fmla="*/ 790 w 783"/>
                <a:gd name="T17" fmla="*/ 644 h 2411"/>
                <a:gd name="T18" fmla="*/ 784 w 783"/>
                <a:gd name="T19" fmla="*/ 711 h 2411"/>
                <a:gd name="T20" fmla="*/ 777 w 783"/>
                <a:gd name="T21" fmla="*/ 789 h 2411"/>
                <a:gd name="T22" fmla="*/ 757 w 783"/>
                <a:gd name="T23" fmla="*/ 898 h 2411"/>
                <a:gd name="T24" fmla="*/ 757 w 783"/>
                <a:gd name="T25" fmla="*/ 959 h 2411"/>
                <a:gd name="T26" fmla="*/ 731 w 783"/>
                <a:gd name="T27" fmla="*/ 1099 h 2411"/>
                <a:gd name="T28" fmla="*/ 621 w 783"/>
                <a:gd name="T29" fmla="*/ 1167 h 2411"/>
                <a:gd name="T30" fmla="*/ 583 w 783"/>
                <a:gd name="T31" fmla="*/ 1255 h 2411"/>
                <a:gd name="T32" fmla="*/ 524 w 783"/>
                <a:gd name="T33" fmla="*/ 1395 h 2411"/>
                <a:gd name="T34" fmla="*/ 492 w 783"/>
                <a:gd name="T35" fmla="*/ 1436 h 2411"/>
                <a:gd name="T36" fmla="*/ 446 w 783"/>
                <a:gd name="T37" fmla="*/ 1457 h 2411"/>
                <a:gd name="T38" fmla="*/ 369 w 783"/>
                <a:gd name="T39" fmla="*/ 1519 h 2411"/>
                <a:gd name="T40" fmla="*/ 291 w 783"/>
                <a:gd name="T41" fmla="*/ 1643 h 2411"/>
                <a:gd name="T42" fmla="*/ 233 w 783"/>
                <a:gd name="T43" fmla="*/ 1763 h 2411"/>
                <a:gd name="T44" fmla="*/ 84 w 783"/>
                <a:gd name="T45" fmla="*/ 1923 h 2411"/>
                <a:gd name="T46" fmla="*/ 65 w 783"/>
                <a:gd name="T47" fmla="*/ 2001 h 2411"/>
                <a:gd name="T48" fmla="*/ 6 w 783"/>
                <a:gd name="T49" fmla="*/ 2100 h 2411"/>
                <a:gd name="T50" fmla="*/ 25 w 783"/>
                <a:gd name="T51" fmla="*/ 2219 h 2411"/>
                <a:gd name="T52" fmla="*/ 59 w 783"/>
                <a:gd name="T53" fmla="*/ 2327 h 2411"/>
                <a:gd name="T54" fmla="*/ 97 w 783"/>
                <a:gd name="T55" fmla="*/ 2384 h 2411"/>
                <a:gd name="T56" fmla="*/ 136 w 783"/>
                <a:gd name="T57" fmla="*/ 2514 h 2411"/>
                <a:gd name="T58" fmla="*/ 136 w 783"/>
                <a:gd name="T59" fmla="*/ 2577 h 2411"/>
                <a:gd name="T60" fmla="*/ 168 w 783"/>
                <a:gd name="T61" fmla="*/ 2634 h 2411"/>
                <a:gd name="T62" fmla="*/ 195 w 783"/>
                <a:gd name="T63" fmla="*/ 2717 h 2411"/>
                <a:gd name="T64" fmla="*/ 214 w 783"/>
                <a:gd name="T65" fmla="*/ 2763 h 2411"/>
                <a:gd name="T66" fmla="*/ 252 w 783"/>
                <a:gd name="T67" fmla="*/ 2841 h 2411"/>
                <a:gd name="T68" fmla="*/ 291 w 783"/>
                <a:gd name="T69" fmla="*/ 2960 h 2411"/>
                <a:gd name="T70" fmla="*/ 291 w 783"/>
                <a:gd name="T71" fmla="*/ 3074 h 2411"/>
                <a:gd name="T72" fmla="*/ 239 w 783"/>
                <a:gd name="T73" fmla="*/ 3115 h 2411"/>
                <a:gd name="T74" fmla="*/ 246 w 783"/>
                <a:gd name="T75" fmla="*/ 3121 h 24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83"/>
                <a:gd name="T115" fmla="*/ 0 h 2411"/>
                <a:gd name="T116" fmla="*/ 783 w 783"/>
                <a:gd name="T117" fmla="*/ 2411 h 2411"/>
                <a:gd name="connsiteX0" fmla="*/ 10000 w 10000"/>
                <a:gd name="connsiteY0" fmla="*/ 0 h 10043"/>
                <a:gd name="connsiteX1" fmla="*/ 9425 w 10000"/>
                <a:gd name="connsiteY1" fmla="*/ 191 h 10043"/>
                <a:gd name="connsiteX2" fmla="*/ 9042 w 10000"/>
                <a:gd name="connsiteY2" fmla="*/ 485 h 10043"/>
                <a:gd name="connsiteX3" fmla="*/ 8531 w 10000"/>
                <a:gd name="connsiteY3" fmla="*/ 684 h 10043"/>
                <a:gd name="connsiteX4" fmla="*/ 7816 w 10000"/>
                <a:gd name="connsiteY4" fmla="*/ 1083 h 10043"/>
                <a:gd name="connsiteX5" fmla="*/ 6948 w 10000"/>
                <a:gd name="connsiteY5" fmla="*/ 1315 h 10043"/>
                <a:gd name="connsiteX6" fmla="*/ 6692 w 10000"/>
                <a:gd name="connsiteY6" fmla="*/ 1497 h 10043"/>
                <a:gd name="connsiteX7" fmla="*/ 6590 w 10000"/>
                <a:gd name="connsiteY7" fmla="*/ 1680 h 10043"/>
                <a:gd name="connsiteX8" fmla="*/ 6232 w 10000"/>
                <a:gd name="connsiteY8" fmla="*/ 2061 h 10043"/>
                <a:gd name="connsiteX9" fmla="*/ 6181 w 10000"/>
                <a:gd name="connsiteY9" fmla="*/ 2277 h 10043"/>
                <a:gd name="connsiteX10" fmla="*/ 6130 w 10000"/>
                <a:gd name="connsiteY10" fmla="*/ 2526 h 10043"/>
                <a:gd name="connsiteX11" fmla="*/ 5977 w 10000"/>
                <a:gd name="connsiteY11" fmla="*/ 2874 h 10043"/>
                <a:gd name="connsiteX12" fmla="*/ 5977 w 10000"/>
                <a:gd name="connsiteY12" fmla="*/ 3073 h 10043"/>
                <a:gd name="connsiteX13" fmla="*/ 5773 w 10000"/>
                <a:gd name="connsiteY13" fmla="*/ 3521 h 10043"/>
                <a:gd name="connsiteX14" fmla="*/ 4904 w 10000"/>
                <a:gd name="connsiteY14" fmla="*/ 3737 h 10043"/>
                <a:gd name="connsiteX15" fmla="*/ 4598 w 10000"/>
                <a:gd name="connsiteY15" fmla="*/ 4019 h 10043"/>
                <a:gd name="connsiteX16" fmla="*/ 4138 w 10000"/>
                <a:gd name="connsiteY16" fmla="*/ 4467 h 10043"/>
                <a:gd name="connsiteX17" fmla="*/ 3883 w 10000"/>
                <a:gd name="connsiteY17" fmla="*/ 4600 h 10043"/>
                <a:gd name="connsiteX18" fmla="*/ 3525 w 10000"/>
                <a:gd name="connsiteY18" fmla="*/ 4666 h 10043"/>
                <a:gd name="connsiteX19" fmla="*/ 2912 w 10000"/>
                <a:gd name="connsiteY19" fmla="*/ 4865 h 10043"/>
                <a:gd name="connsiteX20" fmla="*/ 2299 w 10000"/>
                <a:gd name="connsiteY20" fmla="*/ 5263 h 10043"/>
                <a:gd name="connsiteX21" fmla="*/ 1839 w 10000"/>
                <a:gd name="connsiteY21" fmla="*/ 5645 h 10043"/>
                <a:gd name="connsiteX22" fmla="*/ 664 w 10000"/>
                <a:gd name="connsiteY22" fmla="*/ 6159 h 10043"/>
                <a:gd name="connsiteX23" fmla="*/ 511 w 10000"/>
                <a:gd name="connsiteY23" fmla="*/ 6408 h 10043"/>
                <a:gd name="connsiteX24" fmla="*/ 51 w 10000"/>
                <a:gd name="connsiteY24" fmla="*/ 6723 h 10043"/>
                <a:gd name="connsiteX25" fmla="*/ 204 w 10000"/>
                <a:gd name="connsiteY25" fmla="*/ 7105 h 10043"/>
                <a:gd name="connsiteX26" fmla="*/ 460 w 10000"/>
                <a:gd name="connsiteY26" fmla="*/ 7453 h 10043"/>
                <a:gd name="connsiteX27" fmla="*/ 766 w 10000"/>
                <a:gd name="connsiteY27" fmla="*/ 7636 h 10043"/>
                <a:gd name="connsiteX28" fmla="*/ 1073 w 10000"/>
                <a:gd name="connsiteY28" fmla="*/ 8051 h 10043"/>
                <a:gd name="connsiteX29" fmla="*/ 1073 w 10000"/>
                <a:gd name="connsiteY29" fmla="*/ 8250 h 10043"/>
                <a:gd name="connsiteX30" fmla="*/ 1328 w 10000"/>
                <a:gd name="connsiteY30" fmla="*/ 8432 h 10043"/>
                <a:gd name="connsiteX31" fmla="*/ 1533 w 10000"/>
                <a:gd name="connsiteY31" fmla="*/ 8698 h 10043"/>
                <a:gd name="connsiteX32" fmla="*/ 1686 w 10000"/>
                <a:gd name="connsiteY32" fmla="*/ 8847 h 10043"/>
                <a:gd name="connsiteX33" fmla="*/ 1992 w 10000"/>
                <a:gd name="connsiteY33" fmla="*/ 9096 h 10043"/>
                <a:gd name="connsiteX34" fmla="*/ 2299 w 10000"/>
                <a:gd name="connsiteY34" fmla="*/ 9477 h 10043"/>
                <a:gd name="connsiteX35" fmla="*/ 2542 w 10000"/>
                <a:gd name="connsiteY35" fmla="*/ 9960 h 10043"/>
                <a:gd name="connsiteX36" fmla="*/ 1890 w 10000"/>
                <a:gd name="connsiteY36" fmla="*/ 9975 h 10043"/>
                <a:gd name="connsiteX37" fmla="*/ 1941 w 10000"/>
                <a:gd name="connsiteY37" fmla="*/ 9992 h 10043"/>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073 w 10000"/>
                <a:gd name="connsiteY28" fmla="*/ 8051 h 10021"/>
                <a:gd name="connsiteX29" fmla="*/ 1073 w 10000"/>
                <a:gd name="connsiteY29" fmla="*/ 8250 h 10021"/>
                <a:gd name="connsiteX30" fmla="*/ 1328 w 10000"/>
                <a:gd name="connsiteY30" fmla="*/ 8432 h 10021"/>
                <a:gd name="connsiteX31" fmla="*/ 1533 w 10000"/>
                <a:gd name="connsiteY31" fmla="*/ 8698 h 10021"/>
                <a:gd name="connsiteX32" fmla="*/ 1686 w 10000"/>
                <a:gd name="connsiteY32" fmla="*/ 8847 h 10021"/>
                <a:gd name="connsiteX33" fmla="*/ 1992 w 10000"/>
                <a:gd name="connsiteY33" fmla="*/ 9096 h 10021"/>
                <a:gd name="connsiteX34" fmla="*/ 3220 w 10000"/>
                <a:gd name="connsiteY34" fmla="*/ 9610 h 10021"/>
                <a:gd name="connsiteX35" fmla="*/ 2542 w 10000"/>
                <a:gd name="connsiteY35" fmla="*/ 9960 h 10021"/>
                <a:gd name="connsiteX36" fmla="*/ 1890 w 10000"/>
                <a:gd name="connsiteY36" fmla="*/ 9975 h 10021"/>
                <a:gd name="connsiteX37" fmla="*/ 1941 w 10000"/>
                <a:gd name="connsiteY37"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073 w 10000"/>
                <a:gd name="connsiteY28" fmla="*/ 8051 h 10021"/>
                <a:gd name="connsiteX29" fmla="*/ 1073 w 10000"/>
                <a:gd name="connsiteY29" fmla="*/ 8250 h 10021"/>
                <a:gd name="connsiteX30" fmla="*/ 1328 w 10000"/>
                <a:gd name="connsiteY30" fmla="*/ 8432 h 10021"/>
                <a:gd name="connsiteX31" fmla="*/ 1533 w 10000"/>
                <a:gd name="connsiteY31" fmla="*/ 8698 h 10021"/>
                <a:gd name="connsiteX32" fmla="*/ 1686 w 10000"/>
                <a:gd name="connsiteY32" fmla="*/ 8847 h 10021"/>
                <a:gd name="connsiteX33" fmla="*/ 3220 w 10000"/>
                <a:gd name="connsiteY33" fmla="*/ 9085 h 10021"/>
                <a:gd name="connsiteX34" fmla="*/ 3220 w 10000"/>
                <a:gd name="connsiteY34" fmla="*/ 9610 h 10021"/>
                <a:gd name="connsiteX35" fmla="*/ 2542 w 10000"/>
                <a:gd name="connsiteY35" fmla="*/ 9960 h 10021"/>
                <a:gd name="connsiteX36" fmla="*/ 1890 w 10000"/>
                <a:gd name="connsiteY36" fmla="*/ 9975 h 10021"/>
                <a:gd name="connsiteX37" fmla="*/ 1941 w 10000"/>
                <a:gd name="connsiteY37"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073 w 10000"/>
                <a:gd name="connsiteY28" fmla="*/ 8051 h 10021"/>
                <a:gd name="connsiteX29" fmla="*/ 1073 w 10000"/>
                <a:gd name="connsiteY29" fmla="*/ 8250 h 10021"/>
                <a:gd name="connsiteX30" fmla="*/ 1328 w 10000"/>
                <a:gd name="connsiteY30" fmla="*/ 8432 h 10021"/>
                <a:gd name="connsiteX31" fmla="*/ 1533 w 10000"/>
                <a:gd name="connsiteY31" fmla="*/ 8698 h 10021"/>
                <a:gd name="connsiteX32" fmla="*/ 2542 w 10000"/>
                <a:gd name="connsiteY32" fmla="*/ 8560 h 10021"/>
                <a:gd name="connsiteX33" fmla="*/ 3220 w 10000"/>
                <a:gd name="connsiteY33" fmla="*/ 9085 h 10021"/>
                <a:gd name="connsiteX34" fmla="*/ 3220 w 10000"/>
                <a:gd name="connsiteY34" fmla="*/ 9610 h 10021"/>
                <a:gd name="connsiteX35" fmla="*/ 2542 w 10000"/>
                <a:gd name="connsiteY35" fmla="*/ 9960 h 10021"/>
                <a:gd name="connsiteX36" fmla="*/ 1890 w 10000"/>
                <a:gd name="connsiteY36" fmla="*/ 9975 h 10021"/>
                <a:gd name="connsiteX37" fmla="*/ 1941 w 10000"/>
                <a:gd name="connsiteY37"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073 w 10000"/>
                <a:gd name="connsiteY28" fmla="*/ 8051 h 10021"/>
                <a:gd name="connsiteX29" fmla="*/ 1073 w 10000"/>
                <a:gd name="connsiteY29" fmla="*/ 8250 h 10021"/>
                <a:gd name="connsiteX30" fmla="*/ 1328 w 10000"/>
                <a:gd name="connsiteY30" fmla="*/ 8432 h 10021"/>
                <a:gd name="connsiteX31" fmla="*/ 2542 w 10000"/>
                <a:gd name="connsiteY31" fmla="*/ 8560 h 10021"/>
                <a:gd name="connsiteX32" fmla="*/ 3220 w 10000"/>
                <a:gd name="connsiteY32" fmla="*/ 9085 h 10021"/>
                <a:gd name="connsiteX33" fmla="*/ 3220 w 10000"/>
                <a:gd name="connsiteY33" fmla="*/ 9610 h 10021"/>
                <a:gd name="connsiteX34" fmla="*/ 2542 w 10000"/>
                <a:gd name="connsiteY34" fmla="*/ 9960 h 10021"/>
                <a:gd name="connsiteX35" fmla="*/ 1890 w 10000"/>
                <a:gd name="connsiteY35" fmla="*/ 9975 h 10021"/>
                <a:gd name="connsiteX36" fmla="*/ 1941 w 10000"/>
                <a:gd name="connsiteY36"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073 w 10000"/>
                <a:gd name="connsiteY28" fmla="*/ 8051 h 10021"/>
                <a:gd name="connsiteX29" fmla="*/ 1073 w 10000"/>
                <a:gd name="connsiteY29" fmla="*/ 8250 h 10021"/>
                <a:gd name="connsiteX30" fmla="*/ 1864 w 10000"/>
                <a:gd name="connsiteY30" fmla="*/ 8386 h 10021"/>
                <a:gd name="connsiteX31" fmla="*/ 2542 w 10000"/>
                <a:gd name="connsiteY31" fmla="*/ 8560 h 10021"/>
                <a:gd name="connsiteX32" fmla="*/ 3220 w 10000"/>
                <a:gd name="connsiteY32" fmla="*/ 9085 h 10021"/>
                <a:gd name="connsiteX33" fmla="*/ 3220 w 10000"/>
                <a:gd name="connsiteY33" fmla="*/ 9610 h 10021"/>
                <a:gd name="connsiteX34" fmla="*/ 2542 w 10000"/>
                <a:gd name="connsiteY34" fmla="*/ 9960 h 10021"/>
                <a:gd name="connsiteX35" fmla="*/ 1890 w 10000"/>
                <a:gd name="connsiteY35" fmla="*/ 9975 h 10021"/>
                <a:gd name="connsiteX36" fmla="*/ 1941 w 10000"/>
                <a:gd name="connsiteY36"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073 w 10000"/>
                <a:gd name="connsiteY28" fmla="*/ 8051 h 10021"/>
                <a:gd name="connsiteX29" fmla="*/ 1186 w 10000"/>
                <a:gd name="connsiteY29" fmla="*/ 8211 h 10021"/>
                <a:gd name="connsiteX30" fmla="*/ 1864 w 10000"/>
                <a:gd name="connsiteY30" fmla="*/ 8386 h 10021"/>
                <a:gd name="connsiteX31" fmla="*/ 2542 w 10000"/>
                <a:gd name="connsiteY31" fmla="*/ 8560 h 10021"/>
                <a:gd name="connsiteX32" fmla="*/ 3220 w 10000"/>
                <a:gd name="connsiteY32" fmla="*/ 9085 h 10021"/>
                <a:gd name="connsiteX33" fmla="*/ 3220 w 10000"/>
                <a:gd name="connsiteY33" fmla="*/ 9610 h 10021"/>
                <a:gd name="connsiteX34" fmla="*/ 2542 w 10000"/>
                <a:gd name="connsiteY34" fmla="*/ 9960 h 10021"/>
                <a:gd name="connsiteX35" fmla="*/ 1890 w 10000"/>
                <a:gd name="connsiteY35" fmla="*/ 9975 h 10021"/>
                <a:gd name="connsiteX36" fmla="*/ 1941 w 10000"/>
                <a:gd name="connsiteY36"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073 w 10000"/>
                <a:gd name="connsiteY28" fmla="*/ 8051 h 10021"/>
                <a:gd name="connsiteX29" fmla="*/ 1864 w 10000"/>
                <a:gd name="connsiteY29" fmla="*/ 8386 h 10021"/>
                <a:gd name="connsiteX30" fmla="*/ 2542 w 10000"/>
                <a:gd name="connsiteY30" fmla="*/ 8560 h 10021"/>
                <a:gd name="connsiteX31" fmla="*/ 3220 w 10000"/>
                <a:gd name="connsiteY31" fmla="*/ 9085 h 10021"/>
                <a:gd name="connsiteX32" fmla="*/ 3220 w 10000"/>
                <a:gd name="connsiteY32" fmla="*/ 9610 h 10021"/>
                <a:gd name="connsiteX33" fmla="*/ 2542 w 10000"/>
                <a:gd name="connsiteY33" fmla="*/ 9960 h 10021"/>
                <a:gd name="connsiteX34" fmla="*/ 1890 w 10000"/>
                <a:gd name="connsiteY34" fmla="*/ 9975 h 10021"/>
                <a:gd name="connsiteX35" fmla="*/ 1941 w 10000"/>
                <a:gd name="connsiteY35"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186 w 10000"/>
                <a:gd name="connsiteY28" fmla="*/ 8036 h 10021"/>
                <a:gd name="connsiteX29" fmla="*/ 1864 w 10000"/>
                <a:gd name="connsiteY29" fmla="*/ 8386 h 10021"/>
                <a:gd name="connsiteX30" fmla="*/ 2542 w 10000"/>
                <a:gd name="connsiteY30" fmla="*/ 8560 h 10021"/>
                <a:gd name="connsiteX31" fmla="*/ 3220 w 10000"/>
                <a:gd name="connsiteY31" fmla="*/ 9085 h 10021"/>
                <a:gd name="connsiteX32" fmla="*/ 3220 w 10000"/>
                <a:gd name="connsiteY32" fmla="*/ 9610 h 10021"/>
                <a:gd name="connsiteX33" fmla="*/ 2542 w 10000"/>
                <a:gd name="connsiteY33" fmla="*/ 9960 h 10021"/>
                <a:gd name="connsiteX34" fmla="*/ 1890 w 10000"/>
                <a:gd name="connsiteY34" fmla="*/ 9975 h 10021"/>
                <a:gd name="connsiteX35" fmla="*/ 1941 w 10000"/>
                <a:gd name="connsiteY35"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186 w 10000"/>
                <a:gd name="connsiteY28" fmla="*/ 8036 h 10021"/>
                <a:gd name="connsiteX29" fmla="*/ 1864 w 10000"/>
                <a:gd name="connsiteY29" fmla="*/ 8211 h 10021"/>
                <a:gd name="connsiteX30" fmla="*/ 2542 w 10000"/>
                <a:gd name="connsiteY30" fmla="*/ 8560 h 10021"/>
                <a:gd name="connsiteX31" fmla="*/ 3220 w 10000"/>
                <a:gd name="connsiteY31" fmla="*/ 9085 h 10021"/>
                <a:gd name="connsiteX32" fmla="*/ 3220 w 10000"/>
                <a:gd name="connsiteY32" fmla="*/ 9610 h 10021"/>
                <a:gd name="connsiteX33" fmla="*/ 2542 w 10000"/>
                <a:gd name="connsiteY33" fmla="*/ 9960 h 10021"/>
                <a:gd name="connsiteX34" fmla="*/ 1890 w 10000"/>
                <a:gd name="connsiteY34" fmla="*/ 9975 h 10021"/>
                <a:gd name="connsiteX35" fmla="*/ 1941 w 10000"/>
                <a:gd name="connsiteY35"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864 w 10000"/>
                <a:gd name="connsiteY28" fmla="*/ 7861 h 10021"/>
                <a:gd name="connsiteX29" fmla="*/ 1864 w 10000"/>
                <a:gd name="connsiteY29" fmla="*/ 8211 h 10021"/>
                <a:gd name="connsiteX30" fmla="*/ 2542 w 10000"/>
                <a:gd name="connsiteY30" fmla="*/ 8560 h 10021"/>
                <a:gd name="connsiteX31" fmla="*/ 3220 w 10000"/>
                <a:gd name="connsiteY31" fmla="*/ 9085 h 10021"/>
                <a:gd name="connsiteX32" fmla="*/ 3220 w 10000"/>
                <a:gd name="connsiteY32" fmla="*/ 9610 h 10021"/>
                <a:gd name="connsiteX33" fmla="*/ 2542 w 10000"/>
                <a:gd name="connsiteY33" fmla="*/ 9960 h 10021"/>
                <a:gd name="connsiteX34" fmla="*/ 1890 w 10000"/>
                <a:gd name="connsiteY34" fmla="*/ 9975 h 10021"/>
                <a:gd name="connsiteX35" fmla="*/ 1941 w 10000"/>
                <a:gd name="connsiteY35"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864 w 10000"/>
                <a:gd name="connsiteY28" fmla="*/ 7861 h 10021"/>
                <a:gd name="connsiteX29" fmla="*/ 1864 w 10000"/>
                <a:gd name="connsiteY29" fmla="*/ 8211 h 10021"/>
                <a:gd name="connsiteX30" fmla="*/ 2542 w 10000"/>
                <a:gd name="connsiteY30" fmla="*/ 8560 h 10021"/>
                <a:gd name="connsiteX31" fmla="*/ 3220 w 10000"/>
                <a:gd name="connsiteY31" fmla="*/ 9085 h 10021"/>
                <a:gd name="connsiteX32" fmla="*/ 3220 w 10000"/>
                <a:gd name="connsiteY32" fmla="*/ 9610 h 10021"/>
                <a:gd name="connsiteX33" fmla="*/ 2542 w 10000"/>
                <a:gd name="connsiteY33" fmla="*/ 9960 h 10021"/>
                <a:gd name="connsiteX34" fmla="*/ 1890 w 10000"/>
                <a:gd name="connsiteY34" fmla="*/ 9975 h 10021"/>
                <a:gd name="connsiteX35" fmla="*/ 1941 w 10000"/>
                <a:gd name="connsiteY35" fmla="*/ 9992 h 10021"/>
                <a:gd name="connsiteX0" fmla="*/ 10000 w 10000"/>
                <a:gd name="connsiteY0" fmla="*/ 0 h 10021"/>
                <a:gd name="connsiteX1" fmla="*/ 9425 w 10000"/>
                <a:gd name="connsiteY1" fmla="*/ 191 h 10021"/>
                <a:gd name="connsiteX2" fmla="*/ 9042 w 10000"/>
                <a:gd name="connsiteY2" fmla="*/ 485 h 10021"/>
                <a:gd name="connsiteX3" fmla="*/ 8531 w 10000"/>
                <a:gd name="connsiteY3" fmla="*/ 684 h 10021"/>
                <a:gd name="connsiteX4" fmla="*/ 7816 w 10000"/>
                <a:gd name="connsiteY4" fmla="*/ 1083 h 10021"/>
                <a:gd name="connsiteX5" fmla="*/ 6948 w 10000"/>
                <a:gd name="connsiteY5" fmla="*/ 1315 h 10021"/>
                <a:gd name="connsiteX6" fmla="*/ 6692 w 10000"/>
                <a:gd name="connsiteY6" fmla="*/ 1497 h 10021"/>
                <a:gd name="connsiteX7" fmla="*/ 6590 w 10000"/>
                <a:gd name="connsiteY7" fmla="*/ 1680 h 10021"/>
                <a:gd name="connsiteX8" fmla="*/ 6232 w 10000"/>
                <a:gd name="connsiteY8" fmla="*/ 2061 h 10021"/>
                <a:gd name="connsiteX9" fmla="*/ 6181 w 10000"/>
                <a:gd name="connsiteY9" fmla="*/ 2277 h 10021"/>
                <a:gd name="connsiteX10" fmla="*/ 6130 w 10000"/>
                <a:gd name="connsiteY10" fmla="*/ 2526 h 10021"/>
                <a:gd name="connsiteX11" fmla="*/ 5977 w 10000"/>
                <a:gd name="connsiteY11" fmla="*/ 2874 h 10021"/>
                <a:gd name="connsiteX12" fmla="*/ 5977 w 10000"/>
                <a:gd name="connsiteY12" fmla="*/ 3073 h 10021"/>
                <a:gd name="connsiteX13" fmla="*/ 5773 w 10000"/>
                <a:gd name="connsiteY13" fmla="*/ 3521 h 10021"/>
                <a:gd name="connsiteX14" fmla="*/ 4904 w 10000"/>
                <a:gd name="connsiteY14" fmla="*/ 3737 h 10021"/>
                <a:gd name="connsiteX15" fmla="*/ 4598 w 10000"/>
                <a:gd name="connsiteY15" fmla="*/ 4019 h 10021"/>
                <a:gd name="connsiteX16" fmla="*/ 4138 w 10000"/>
                <a:gd name="connsiteY16" fmla="*/ 4467 h 10021"/>
                <a:gd name="connsiteX17" fmla="*/ 3883 w 10000"/>
                <a:gd name="connsiteY17" fmla="*/ 4600 h 10021"/>
                <a:gd name="connsiteX18" fmla="*/ 3525 w 10000"/>
                <a:gd name="connsiteY18" fmla="*/ 4666 h 10021"/>
                <a:gd name="connsiteX19" fmla="*/ 2912 w 10000"/>
                <a:gd name="connsiteY19" fmla="*/ 4865 h 10021"/>
                <a:gd name="connsiteX20" fmla="*/ 2299 w 10000"/>
                <a:gd name="connsiteY20" fmla="*/ 5263 h 10021"/>
                <a:gd name="connsiteX21" fmla="*/ 1839 w 10000"/>
                <a:gd name="connsiteY21" fmla="*/ 5645 h 10021"/>
                <a:gd name="connsiteX22" fmla="*/ 664 w 10000"/>
                <a:gd name="connsiteY22" fmla="*/ 6159 h 10021"/>
                <a:gd name="connsiteX23" fmla="*/ 511 w 10000"/>
                <a:gd name="connsiteY23" fmla="*/ 6408 h 10021"/>
                <a:gd name="connsiteX24" fmla="*/ 51 w 10000"/>
                <a:gd name="connsiteY24" fmla="*/ 6723 h 10021"/>
                <a:gd name="connsiteX25" fmla="*/ 204 w 10000"/>
                <a:gd name="connsiteY25" fmla="*/ 7105 h 10021"/>
                <a:gd name="connsiteX26" fmla="*/ 460 w 10000"/>
                <a:gd name="connsiteY26" fmla="*/ 7453 h 10021"/>
                <a:gd name="connsiteX27" fmla="*/ 766 w 10000"/>
                <a:gd name="connsiteY27" fmla="*/ 7636 h 10021"/>
                <a:gd name="connsiteX28" fmla="*/ 1864 w 10000"/>
                <a:gd name="connsiteY28" fmla="*/ 8211 h 10021"/>
                <a:gd name="connsiteX29" fmla="*/ 2542 w 10000"/>
                <a:gd name="connsiteY29" fmla="*/ 8560 h 10021"/>
                <a:gd name="connsiteX30" fmla="*/ 3220 w 10000"/>
                <a:gd name="connsiteY30" fmla="*/ 9085 h 10021"/>
                <a:gd name="connsiteX31" fmla="*/ 3220 w 10000"/>
                <a:gd name="connsiteY31" fmla="*/ 9610 h 10021"/>
                <a:gd name="connsiteX32" fmla="*/ 2542 w 10000"/>
                <a:gd name="connsiteY32" fmla="*/ 9960 h 10021"/>
                <a:gd name="connsiteX33" fmla="*/ 1890 w 10000"/>
                <a:gd name="connsiteY33" fmla="*/ 9975 h 10021"/>
                <a:gd name="connsiteX34" fmla="*/ 1941 w 10000"/>
                <a:gd name="connsiteY34" fmla="*/ 9992 h 10021"/>
                <a:gd name="connsiteX0" fmla="*/ 10271 w 10271"/>
                <a:gd name="connsiteY0" fmla="*/ 0 h 10021"/>
                <a:gd name="connsiteX1" fmla="*/ 9696 w 10271"/>
                <a:gd name="connsiteY1" fmla="*/ 191 h 10021"/>
                <a:gd name="connsiteX2" fmla="*/ 9313 w 10271"/>
                <a:gd name="connsiteY2" fmla="*/ 485 h 10021"/>
                <a:gd name="connsiteX3" fmla="*/ 8802 w 10271"/>
                <a:gd name="connsiteY3" fmla="*/ 684 h 10021"/>
                <a:gd name="connsiteX4" fmla="*/ 8087 w 10271"/>
                <a:gd name="connsiteY4" fmla="*/ 1083 h 10021"/>
                <a:gd name="connsiteX5" fmla="*/ 7219 w 10271"/>
                <a:gd name="connsiteY5" fmla="*/ 1315 h 10021"/>
                <a:gd name="connsiteX6" fmla="*/ 6963 w 10271"/>
                <a:gd name="connsiteY6" fmla="*/ 1497 h 10021"/>
                <a:gd name="connsiteX7" fmla="*/ 6861 w 10271"/>
                <a:gd name="connsiteY7" fmla="*/ 1680 h 10021"/>
                <a:gd name="connsiteX8" fmla="*/ 6503 w 10271"/>
                <a:gd name="connsiteY8" fmla="*/ 2061 h 10021"/>
                <a:gd name="connsiteX9" fmla="*/ 6452 w 10271"/>
                <a:gd name="connsiteY9" fmla="*/ 2277 h 10021"/>
                <a:gd name="connsiteX10" fmla="*/ 6401 w 10271"/>
                <a:gd name="connsiteY10" fmla="*/ 2526 h 10021"/>
                <a:gd name="connsiteX11" fmla="*/ 6248 w 10271"/>
                <a:gd name="connsiteY11" fmla="*/ 2874 h 10021"/>
                <a:gd name="connsiteX12" fmla="*/ 6248 w 10271"/>
                <a:gd name="connsiteY12" fmla="*/ 3073 h 10021"/>
                <a:gd name="connsiteX13" fmla="*/ 6044 w 10271"/>
                <a:gd name="connsiteY13" fmla="*/ 3521 h 10021"/>
                <a:gd name="connsiteX14" fmla="*/ 5175 w 10271"/>
                <a:gd name="connsiteY14" fmla="*/ 3737 h 10021"/>
                <a:gd name="connsiteX15" fmla="*/ 4869 w 10271"/>
                <a:gd name="connsiteY15" fmla="*/ 4019 h 10021"/>
                <a:gd name="connsiteX16" fmla="*/ 4409 w 10271"/>
                <a:gd name="connsiteY16" fmla="*/ 4467 h 10021"/>
                <a:gd name="connsiteX17" fmla="*/ 4154 w 10271"/>
                <a:gd name="connsiteY17" fmla="*/ 4600 h 10021"/>
                <a:gd name="connsiteX18" fmla="*/ 3796 w 10271"/>
                <a:gd name="connsiteY18" fmla="*/ 4666 h 10021"/>
                <a:gd name="connsiteX19" fmla="*/ 3183 w 10271"/>
                <a:gd name="connsiteY19" fmla="*/ 4865 h 10021"/>
                <a:gd name="connsiteX20" fmla="*/ 2570 w 10271"/>
                <a:gd name="connsiteY20" fmla="*/ 5263 h 10021"/>
                <a:gd name="connsiteX21" fmla="*/ 2110 w 10271"/>
                <a:gd name="connsiteY21" fmla="*/ 5645 h 10021"/>
                <a:gd name="connsiteX22" fmla="*/ 935 w 10271"/>
                <a:gd name="connsiteY22" fmla="*/ 6159 h 10021"/>
                <a:gd name="connsiteX23" fmla="*/ 102 w 10271"/>
                <a:gd name="connsiteY23" fmla="*/ 6286 h 10021"/>
                <a:gd name="connsiteX24" fmla="*/ 322 w 10271"/>
                <a:gd name="connsiteY24" fmla="*/ 6723 h 10021"/>
                <a:gd name="connsiteX25" fmla="*/ 475 w 10271"/>
                <a:gd name="connsiteY25" fmla="*/ 7105 h 10021"/>
                <a:gd name="connsiteX26" fmla="*/ 731 w 10271"/>
                <a:gd name="connsiteY26" fmla="*/ 7453 h 10021"/>
                <a:gd name="connsiteX27" fmla="*/ 1037 w 10271"/>
                <a:gd name="connsiteY27" fmla="*/ 7636 h 10021"/>
                <a:gd name="connsiteX28" fmla="*/ 2135 w 10271"/>
                <a:gd name="connsiteY28" fmla="*/ 8211 h 10021"/>
                <a:gd name="connsiteX29" fmla="*/ 2813 w 10271"/>
                <a:gd name="connsiteY29" fmla="*/ 8560 h 10021"/>
                <a:gd name="connsiteX30" fmla="*/ 3491 w 10271"/>
                <a:gd name="connsiteY30" fmla="*/ 9085 h 10021"/>
                <a:gd name="connsiteX31" fmla="*/ 3491 w 10271"/>
                <a:gd name="connsiteY31" fmla="*/ 9610 h 10021"/>
                <a:gd name="connsiteX32" fmla="*/ 2813 w 10271"/>
                <a:gd name="connsiteY32" fmla="*/ 9960 h 10021"/>
                <a:gd name="connsiteX33" fmla="*/ 2161 w 10271"/>
                <a:gd name="connsiteY33" fmla="*/ 9975 h 10021"/>
                <a:gd name="connsiteX34" fmla="*/ 2212 w 10271"/>
                <a:gd name="connsiteY34" fmla="*/ 9992 h 10021"/>
                <a:gd name="connsiteX0" fmla="*/ 10271 w 10271"/>
                <a:gd name="connsiteY0" fmla="*/ 0 h 10021"/>
                <a:gd name="connsiteX1" fmla="*/ 9696 w 10271"/>
                <a:gd name="connsiteY1" fmla="*/ 191 h 10021"/>
                <a:gd name="connsiteX2" fmla="*/ 9313 w 10271"/>
                <a:gd name="connsiteY2" fmla="*/ 485 h 10021"/>
                <a:gd name="connsiteX3" fmla="*/ 8802 w 10271"/>
                <a:gd name="connsiteY3" fmla="*/ 684 h 10021"/>
                <a:gd name="connsiteX4" fmla="*/ 8087 w 10271"/>
                <a:gd name="connsiteY4" fmla="*/ 1083 h 10021"/>
                <a:gd name="connsiteX5" fmla="*/ 7219 w 10271"/>
                <a:gd name="connsiteY5" fmla="*/ 1315 h 10021"/>
                <a:gd name="connsiteX6" fmla="*/ 6963 w 10271"/>
                <a:gd name="connsiteY6" fmla="*/ 1497 h 10021"/>
                <a:gd name="connsiteX7" fmla="*/ 6861 w 10271"/>
                <a:gd name="connsiteY7" fmla="*/ 1680 h 10021"/>
                <a:gd name="connsiteX8" fmla="*/ 6503 w 10271"/>
                <a:gd name="connsiteY8" fmla="*/ 2061 h 10021"/>
                <a:gd name="connsiteX9" fmla="*/ 6452 w 10271"/>
                <a:gd name="connsiteY9" fmla="*/ 2277 h 10021"/>
                <a:gd name="connsiteX10" fmla="*/ 6401 w 10271"/>
                <a:gd name="connsiteY10" fmla="*/ 2526 h 10021"/>
                <a:gd name="connsiteX11" fmla="*/ 6248 w 10271"/>
                <a:gd name="connsiteY11" fmla="*/ 2874 h 10021"/>
                <a:gd name="connsiteX12" fmla="*/ 6248 w 10271"/>
                <a:gd name="connsiteY12" fmla="*/ 3073 h 10021"/>
                <a:gd name="connsiteX13" fmla="*/ 6044 w 10271"/>
                <a:gd name="connsiteY13" fmla="*/ 3521 h 10021"/>
                <a:gd name="connsiteX14" fmla="*/ 5175 w 10271"/>
                <a:gd name="connsiteY14" fmla="*/ 3737 h 10021"/>
                <a:gd name="connsiteX15" fmla="*/ 4869 w 10271"/>
                <a:gd name="connsiteY15" fmla="*/ 4019 h 10021"/>
                <a:gd name="connsiteX16" fmla="*/ 4409 w 10271"/>
                <a:gd name="connsiteY16" fmla="*/ 4467 h 10021"/>
                <a:gd name="connsiteX17" fmla="*/ 4154 w 10271"/>
                <a:gd name="connsiteY17" fmla="*/ 4600 h 10021"/>
                <a:gd name="connsiteX18" fmla="*/ 3796 w 10271"/>
                <a:gd name="connsiteY18" fmla="*/ 4666 h 10021"/>
                <a:gd name="connsiteX19" fmla="*/ 3183 w 10271"/>
                <a:gd name="connsiteY19" fmla="*/ 4865 h 10021"/>
                <a:gd name="connsiteX20" fmla="*/ 2570 w 10271"/>
                <a:gd name="connsiteY20" fmla="*/ 5263 h 10021"/>
                <a:gd name="connsiteX21" fmla="*/ 2110 w 10271"/>
                <a:gd name="connsiteY21" fmla="*/ 5645 h 10021"/>
                <a:gd name="connsiteX22" fmla="*/ 935 w 10271"/>
                <a:gd name="connsiteY22" fmla="*/ 6159 h 10021"/>
                <a:gd name="connsiteX23" fmla="*/ 102 w 10271"/>
                <a:gd name="connsiteY23" fmla="*/ 6286 h 10021"/>
                <a:gd name="connsiteX24" fmla="*/ 322 w 10271"/>
                <a:gd name="connsiteY24" fmla="*/ 6723 h 10021"/>
                <a:gd name="connsiteX25" fmla="*/ 102 w 10271"/>
                <a:gd name="connsiteY25" fmla="*/ 6811 h 10021"/>
                <a:gd name="connsiteX26" fmla="*/ 475 w 10271"/>
                <a:gd name="connsiteY26" fmla="*/ 7105 h 10021"/>
                <a:gd name="connsiteX27" fmla="*/ 731 w 10271"/>
                <a:gd name="connsiteY27" fmla="*/ 7453 h 10021"/>
                <a:gd name="connsiteX28" fmla="*/ 1037 w 10271"/>
                <a:gd name="connsiteY28" fmla="*/ 7636 h 10021"/>
                <a:gd name="connsiteX29" fmla="*/ 2135 w 10271"/>
                <a:gd name="connsiteY29" fmla="*/ 8211 h 10021"/>
                <a:gd name="connsiteX30" fmla="*/ 2813 w 10271"/>
                <a:gd name="connsiteY30" fmla="*/ 8560 h 10021"/>
                <a:gd name="connsiteX31" fmla="*/ 3491 w 10271"/>
                <a:gd name="connsiteY31" fmla="*/ 9085 h 10021"/>
                <a:gd name="connsiteX32" fmla="*/ 3491 w 10271"/>
                <a:gd name="connsiteY32" fmla="*/ 9610 h 10021"/>
                <a:gd name="connsiteX33" fmla="*/ 2813 w 10271"/>
                <a:gd name="connsiteY33" fmla="*/ 9960 h 10021"/>
                <a:gd name="connsiteX34" fmla="*/ 2161 w 10271"/>
                <a:gd name="connsiteY34" fmla="*/ 9975 h 10021"/>
                <a:gd name="connsiteX35" fmla="*/ 2212 w 10271"/>
                <a:gd name="connsiteY35" fmla="*/ 9992 h 10021"/>
                <a:gd name="connsiteX0" fmla="*/ 10245 w 10245"/>
                <a:gd name="connsiteY0" fmla="*/ 0 h 10021"/>
                <a:gd name="connsiteX1" fmla="*/ 9670 w 10245"/>
                <a:gd name="connsiteY1" fmla="*/ 191 h 10021"/>
                <a:gd name="connsiteX2" fmla="*/ 9287 w 10245"/>
                <a:gd name="connsiteY2" fmla="*/ 485 h 10021"/>
                <a:gd name="connsiteX3" fmla="*/ 8776 w 10245"/>
                <a:gd name="connsiteY3" fmla="*/ 684 h 10021"/>
                <a:gd name="connsiteX4" fmla="*/ 8061 w 10245"/>
                <a:gd name="connsiteY4" fmla="*/ 1083 h 10021"/>
                <a:gd name="connsiteX5" fmla="*/ 7193 w 10245"/>
                <a:gd name="connsiteY5" fmla="*/ 1315 h 10021"/>
                <a:gd name="connsiteX6" fmla="*/ 6937 w 10245"/>
                <a:gd name="connsiteY6" fmla="*/ 1497 h 10021"/>
                <a:gd name="connsiteX7" fmla="*/ 6835 w 10245"/>
                <a:gd name="connsiteY7" fmla="*/ 1680 h 10021"/>
                <a:gd name="connsiteX8" fmla="*/ 6477 w 10245"/>
                <a:gd name="connsiteY8" fmla="*/ 2061 h 10021"/>
                <a:gd name="connsiteX9" fmla="*/ 6426 w 10245"/>
                <a:gd name="connsiteY9" fmla="*/ 2277 h 10021"/>
                <a:gd name="connsiteX10" fmla="*/ 6375 w 10245"/>
                <a:gd name="connsiteY10" fmla="*/ 2526 h 10021"/>
                <a:gd name="connsiteX11" fmla="*/ 6222 w 10245"/>
                <a:gd name="connsiteY11" fmla="*/ 2874 h 10021"/>
                <a:gd name="connsiteX12" fmla="*/ 6222 w 10245"/>
                <a:gd name="connsiteY12" fmla="*/ 3073 h 10021"/>
                <a:gd name="connsiteX13" fmla="*/ 6018 w 10245"/>
                <a:gd name="connsiteY13" fmla="*/ 3521 h 10021"/>
                <a:gd name="connsiteX14" fmla="*/ 5149 w 10245"/>
                <a:gd name="connsiteY14" fmla="*/ 3737 h 10021"/>
                <a:gd name="connsiteX15" fmla="*/ 4843 w 10245"/>
                <a:gd name="connsiteY15" fmla="*/ 4019 h 10021"/>
                <a:gd name="connsiteX16" fmla="*/ 4383 w 10245"/>
                <a:gd name="connsiteY16" fmla="*/ 4467 h 10021"/>
                <a:gd name="connsiteX17" fmla="*/ 4128 w 10245"/>
                <a:gd name="connsiteY17" fmla="*/ 4600 h 10021"/>
                <a:gd name="connsiteX18" fmla="*/ 3770 w 10245"/>
                <a:gd name="connsiteY18" fmla="*/ 4666 h 10021"/>
                <a:gd name="connsiteX19" fmla="*/ 3157 w 10245"/>
                <a:gd name="connsiteY19" fmla="*/ 4865 h 10021"/>
                <a:gd name="connsiteX20" fmla="*/ 2544 w 10245"/>
                <a:gd name="connsiteY20" fmla="*/ 5263 h 10021"/>
                <a:gd name="connsiteX21" fmla="*/ 2084 w 10245"/>
                <a:gd name="connsiteY21" fmla="*/ 5645 h 10021"/>
                <a:gd name="connsiteX22" fmla="*/ 753 w 10245"/>
                <a:gd name="connsiteY22" fmla="*/ 6112 h 10021"/>
                <a:gd name="connsiteX23" fmla="*/ 76 w 10245"/>
                <a:gd name="connsiteY23" fmla="*/ 6286 h 10021"/>
                <a:gd name="connsiteX24" fmla="*/ 296 w 10245"/>
                <a:gd name="connsiteY24" fmla="*/ 6723 h 10021"/>
                <a:gd name="connsiteX25" fmla="*/ 76 w 10245"/>
                <a:gd name="connsiteY25" fmla="*/ 6811 h 10021"/>
                <a:gd name="connsiteX26" fmla="*/ 449 w 10245"/>
                <a:gd name="connsiteY26" fmla="*/ 7105 h 10021"/>
                <a:gd name="connsiteX27" fmla="*/ 705 w 10245"/>
                <a:gd name="connsiteY27" fmla="*/ 7453 h 10021"/>
                <a:gd name="connsiteX28" fmla="*/ 1011 w 10245"/>
                <a:gd name="connsiteY28" fmla="*/ 7636 h 10021"/>
                <a:gd name="connsiteX29" fmla="*/ 2109 w 10245"/>
                <a:gd name="connsiteY29" fmla="*/ 8211 h 10021"/>
                <a:gd name="connsiteX30" fmla="*/ 2787 w 10245"/>
                <a:gd name="connsiteY30" fmla="*/ 8560 h 10021"/>
                <a:gd name="connsiteX31" fmla="*/ 3465 w 10245"/>
                <a:gd name="connsiteY31" fmla="*/ 9085 h 10021"/>
                <a:gd name="connsiteX32" fmla="*/ 3465 w 10245"/>
                <a:gd name="connsiteY32" fmla="*/ 9610 h 10021"/>
                <a:gd name="connsiteX33" fmla="*/ 2787 w 10245"/>
                <a:gd name="connsiteY33" fmla="*/ 9960 h 10021"/>
                <a:gd name="connsiteX34" fmla="*/ 2135 w 10245"/>
                <a:gd name="connsiteY34" fmla="*/ 9975 h 10021"/>
                <a:gd name="connsiteX35" fmla="*/ 2186 w 10245"/>
                <a:gd name="connsiteY35" fmla="*/ 9992 h 10021"/>
                <a:gd name="connsiteX0" fmla="*/ 10245 w 10245"/>
                <a:gd name="connsiteY0" fmla="*/ 0 h 10021"/>
                <a:gd name="connsiteX1" fmla="*/ 9670 w 10245"/>
                <a:gd name="connsiteY1" fmla="*/ 191 h 10021"/>
                <a:gd name="connsiteX2" fmla="*/ 9287 w 10245"/>
                <a:gd name="connsiteY2" fmla="*/ 485 h 10021"/>
                <a:gd name="connsiteX3" fmla="*/ 8776 w 10245"/>
                <a:gd name="connsiteY3" fmla="*/ 684 h 10021"/>
                <a:gd name="connsiteX4" fmla="*/ 8061 w 10245"/>
                <a:gd name="connsiteY4" fmla="*/ 1083 h 10021"/>
                <a:gd name="connsiteX5" fmla="*/ 7193 w 10245"/>
                <a:gd name="connsiteY5" fmla="*/ 1315 h 10021"/>
                <a:gd name="connsiteX6" fmla="*/ 6937 w 10245"/>
                <a:gd name="connsiteY6" fmla="*/ 1497 h 10021"/>
                <a:gd name="connsiteX7" fmla="*/ 6835 w 10245"/>
                <a:gd name="connsiteY7" fmla="*/ 1680 h 10021"/>
                <a:gd name="connsiteX8" fmla="*/ 6477 w 10245"/>
                <a:gd name="connsiteY8" fmla="*/ 2061 h 10021"/>
                <a:gd name="connsiteX9" fmla="*/ 6426 w 10245"/>
                <a:gd name="connsiteY9" fmla="*/ 2277 h 10021"/>
                <a:gd name="connsiteX10" fmla="*/ 6375 w 10245"/>
                <a:gd name="connsiteY10" fmla="*/ 2526 h 10021"/>
                <a:gd name="connsiteX11" fmla="*/ 6222 w 10245"/>
                <a:gd name="connsiteY11" fmla="*/ 2874 h 10021"/>
                <a:gd name="connsiteX12" fmla="*/ 6222 w 10245"/>
                <a:gd name="connsiteY12" fmla="*/ 3073 h 10021"/>
                <a:gd name="connsiteX13" fmla="*/ 6018 w 10245"/>
                <a:gd name="connsiteY13" fmla="*/ 3521 h 10021"/>
                <a:gd name="connsiteX14" fmla="*/ 5149 w 10245"/>
                <a:gd name="connsiteY14" fmla="*/ 3737 h 10021"/>
                <a:gd name="connsiteX15" fmla="*/ 4843 w 10245"/>
                <a:gd name="connsiteY15" fmla="*/ 4019 h 10021"/>
                <a:gd name="connsiteX16" fmla="*/ 4383 w 10245"/>
                <a:gd name="connsiteY16" fmla="*/ 4467 h 10021"/>
                <a:gd name="connsiteX17" fmla="*/ 4128 w 10245"/>
                <a:gd name="connsiteY17" fmla="*/ 4600 h 10021"/>
                <a:gd name="connsiteX18" fmla="*/ 3770 w 10245"/>
                <a:gd name="connsiteY18" fmla="*/ 4666 h 10021"/>
                <a:gd name="connsiteX19" fmla="*/ 3157 w 10245"/>
                <a:gd name="connsiteY19" fmla="*/ 4865 h 10021"/>
                <a:gd name="connsiteX20" fmla="*/ 2544 w 10245"/>
                <a:gd name="connsiteY20" fmla="*/ 5263 h 10021"/>
                <a:gd name="connsiteX21" fmla="*/ 1431 w 10245"/>
                <a:gd name="connsiteY21" fmla="*/ 5587 h 10021"/>
                <a:gd name="connsiteX22" fmla="*/ 753 w 10245"/>
                <a:gd name="connsiteY22" fmla="*/ 6112 h 10021"/>
                <a:gd name="connsiteX23" fmla="*/ 76 w 10245"/>
                <a:gd name="connsiteY23" fmla="*/ 6286 h 10021"/>
                <a:gd name="connsiteX24" fmla="*/ 296 w 10245"/>
                <a:gd name="connsiteY24" fmla="*/ 6723 h 10021"/>
                <a:gd name="connsiteX25" fmla="*/ 76 w 10245"/>
                <a:gd name="connsiteY25" fmla="*/ 6811 h 10021"/>
                <a:gd name="connsiteX26" fmla="*/ 449 w 10245"/>
                <a:gd name="connsiteY26" fmla="*/ 7105 h 10021"/>
                <a:gd name="connsiteX27" fmla="*/ 705 w 10245"/>
                <a:gd name="connsiteY27" fmla="*/ 7453 h 10021"/>
                <a:gd name="connsiteX28" fmla="*/ 1011 w 10245"/>
                <a:gd name="connsiteY28" fmla="*/ 7636 h 10021"/>
                <a:gd name="connsiteX29" fmla="*/ 2109 w 10245"/>
                <a:gd name="connsiteY29" fmla="*/ 8211 h 10021"/>
                <a:gd name="connsiteX30" fmla="*/ 2787 w 10245"/>
                <a:gd name="connsiteY30" fmla="*/ 8560 h 10021"/>
                <a:gd name="connsiteX31" fmla="*/ 3465 w 10245"/>
                <a:gd name="connsiteY31" fmla="*/ 9085 h 10021"/>
                <a:gd name="connsiteX32" fmla="*/ 3465 w 10245"/>
                <a:gd name="connsiteY32" fmla="*/ 9610 h 10021"/>
                <a:gd name="connsiteX33" fmla="*/ 2787 w 10245"/>
                <a:gd name="connsiteY33" fmla="*/ 9960 h 10021"/>
                <a:gd name="connsiteX34" fmla="*/ 2135 w 10245"/>
                <a:gd name="connsiteY34" fmla="*/ 9975 h 10021"/>
                <a:gd name="connsiteX35" fmla="*/ 2186 w 10245"/>
                <a:gd name="connsiteY35" fmla="*/ 9992 h 10021"/>
                <a:gd name="connsiteX0" fmla="*/ 10245 w 10245"/>
                <a:gd name="connsiteY0" fmla="*/ 0 h 10021"/>
                <a:gd name="connsiteX1" fmla="*/ 9670 w 10245"/>
                <a:gd name="connsiteY1" fmla="*/ 191 h 10021"/>
                <a:gd name="connsiteX2" fmla="*/ 9287 w 10245"/>
                <a:gd name="connsiteY2" fmla="*/ 485 h 10021"/>
                <a:gd name="connsiteX3" fmla="*/ 8776 w 10245"/>
                <a:gd name="connsiteY3" fmla="*/ 684 h 10021"/>
                <a:gd name="connsiteX4" fmla="*/ 8061 w 10245"/>
                <a:gd name="connsiteY4" fmla="*/ 1083 h 10021"/>
                <a:gd name="connsiteX5" fmla="*/ 7193 w 10245"/>
                <a:gd name="connsiteY5" fmla="*/ 1315 h 10021"/>
                <a:gd name="connsiteX6" fmla="*/ 6937 w 10245"/>
                <a:gd name="connsiteY6" fmla="*/ 1497 h 10021"/>
                <a:gd name="connsiteX7" fmla="*/ 6835 w 10245"/>
                <a:gd name="connsiteY7" fmla="*/ 1680 h 10021"/>
                <a:gd name="connsiteX8" fmla="*/ 6477 w 10245"/>
                <a:gd name="connsiteY8" fmla="*/ 2061 h 10021"/>
                <a:gd name="connsiteX9" fmla="*/ 6426 w 10245"/>
                <a:gd name="connsiteY9" fmla="*/ 2277 h 10021"/>
                <a:gd name="connsiteX10" fmla="*/ 6375 w 10245"/>
                <a:gd name="connsiteY10" fmla="*/ 2526 h 10021"/>
                <a:gd name="connsiteX11" fmla="*/ 6222 w 10245"/>
                <a:gd name="connsiteY11" fmla="*/ 2874 h 10021"/>
                <a:gd name="connsiteX12" fmla="*/ 6222 w 10245"/>
                <a:gd name="connsiteY12" fmla="*/ 3073 h 10021"/>
                <a:gd name="connsiteX13" fmla="*/ 6018 w 10245"/>
                <a:gd name="connsiteY13" fmla="*/ 3521 h 10021"/>
                <a:gd name="connsiteX14" fmla="*/ 5149 w 10245"/>
                <a:gd name="connsiteY14" fmla="*/ 3737 h 10021"/>
                <a:gd name="connsiteX15" fmla="*/ 4843 w 10245"/>
                <a:gd name="connsiteY15" fmla="*/ 4019 h 10021"/>
                <a:gd name="connsiteX16" fmla="*/ 4383 w 10245"/>
                <a:gd name="connsiteY16" fmla="*/ 4467 h 10021"/>
                <a:gd name="connsiteX17" fmla="*/ 4128 w 10245"/>
                <a:gd name="connsiteY17" fmla="*/ 4600 h 10021"/>
                <a:gd name="connsiteX18" fmla="*/ 3770 w 10245"/>
                <a:gd name="connsiteY18" fmla="*/ 4666 h 10021"/>
                <a:gd name="connsiteX19" fmla="*/ 3157 w 10245"/>
                <a:gd name="connsiteY19" fmla="*/ 4865 h 10021"/>
                <a:gd name="connsiteX20" fmla="*/ 2544 w 10245"/>
                <a:gd name="connsiteY20" fmla="*/ 5263 h 10021"/>
                <a:gd name="connsiteX21" fmla="*/ 1431 w 10245"/>
                <a:gd name="connsiteY21" fmla="*/ 5587 h 10021"/>
                <a:gd name="connsiteX22" fmla="*/ 753 w 10245"/>
                <a:gd name="connsiteY22" fmla="*/ 5937 h 10021"/>
                <a:gd name="connsiteX23" fmla="*/ 76 w 10245"/>
                <a:gd name="connsiteY23" fmla="*/ 6286 h 10021"/>
                <a:gd name="connsiteX24" fmla="*/ 296 w 10245"/>
                <a:gd name="connsiteY24" fmla="*/ 6723 h 10021"/>
                <a:gd name="connsiteX25" fmla="*/ 76 w 10245"/>
                <a:gd name="connsiteY25" fmla="*/ 6811 h 10021"/>
                <a:gd name="connsiteX26" fmla="*/ 449 w 10245"/>
                <a:gd name="connsiteY26" fmla="*/ 7105 h 10021"/>
                <a:gd name="connsiteX27" fmla="*/ 705 w 10245"/>
                <a:gd name="connsiteY27" fmla="*/ 7453 h 10021"/>
                <a:gd name="connsiteX28" fmla="*/ 1011 w 10245"/>
                <a:gd name="connsiteY28" fmla="*/ 7636 h 10021"/>
                <a:gd name="connsiteX29" fmla="*/ 2109 w 10245"/>
                <a:gd name="connsiteY29" fmla="*/ 8211 h 10021"/>
                <a:gd name="connsiteX30" fmla="*/ 2787 w 10245"/>
                <a:gd name="connsiteY30" fmla="*/ 8560 h 10021"/>
                <a:gd name="connsiteX31" fmla="*/ 3465 w 10245"/>
                <a:gd name="connsiteY31" fmla="*/ 9085 h 10021"/>
                <a:gd name="connsiteX32" fmla="*/ 3465 w 10245"/>
                <a:gd name="connsiteY32" fmla="*/ 9610 h 10021"/>
                <a:gd name="connsiteX33" fmla="*/ 2787 w 10245"/>
                <a:gd name="connsiteY33" fmla="*/ 9960 h 10021"/>
                <a:gd name="connsiteX34" fmla="*/ 2135 w 10245"/>
                <a:gd name="connsiteY34" fmla="*/ 9975 h 10021"/>
                <a:gd name="connsiteX35" fmla="*/ 2186 w 10245"/>
                <a:gd name="connsiteY35" fmla="*/ 9992 h 10021"/>
                <a:gd name="connsiteX0" fmla="*/ 10245 w 10245"/>
                <a:gd name="connsiteY0" fmla="*/ 0 h 10021"/>
                <a:gd name="connsiteX1" fmla="*/ 9670 w 10245"/>
                <a:gd name="connsiteY1" fmla="*/ 191 h 10021"/>
                <a:gd name="connsiteX2" fmla="*/ 9287 w 10245"/>
                <a:gd name="connsiteY2" fmla="*/ 485 h 10021"/>
                <a:gd name="connsiteX3" fmla="*/ 8776 w 10245"/>
                <a:gd name="connsiteY3" fmla="*/ 684 h 10021"/>
                <a:gd name="connsiteX4" fmla="*/ 8061 w 10245"/>
                <a:gd name="connsiteY4" fmla="*/ 1083 h 10021"/>
                <a:gd name="connsiteX5" fmla="*/ 7193 w 10245"/>
                <a:gd name="connsiteY5" fmla="*/ 1315 h 10021"/>
                <a:gd name="connsiteX6" fmla="*/ 6937 w 10245"/>
                <a:gd name="connsiteY6" fmla="*/ 1497 h 10021"/>
                <a:gd name="connsiteX7" fmla="*/ 6835 w 10245"/>
                <a:gd name="connsiteY7" fmla="*/ 1680 h 10021"/>
                <a:gd name="connsiteX8" fmla="*/ 6477 w 10245"/>
                <a:gd name="connsiteY8" fmla="*/ 2061 h 10021"/>
                <a:gd name="connsiteX9" fmla="*/ 6426 w 10245"/>
                <a:gd name="connsiteY9" fmla="*/ 2277 h 10021"/>
                <a:gd name="connsiteX10" fmla="*/ 6375 w 10245"/>
                <a:gd name="connsiteY10" fmla="*/ 2526 h 10021"/>
                <a:gd name="connsiteX11" fmla="*/ 6222 w 10245"/>
                <a:gd name="connsiteY11" fmla="*/ 2874 h 10021"/>
                <a:gd name="connsiteX12" fmla="*/ 6222 w 10245"/>
                <a:gd name="connsiteY12" fmla="*/ 3073 h 10021"/>
                <a:gd name="connsiteX13" fmla="*/ 6018 w 10245"/>
                <a:gd name="connsiteY13" fmla="*/ 3521 h 10021"/>
                <a:gd name="connsiteX14" fmla="*/ 5149 w 10245"/>
                <a:gd name="connsiteY14" fmla="*/ 3737 h 10021"/>
                <a:gd name="connsiteX15" fmla="*/ 4843 w 10245"/>
                <a:gd name="connsiteY15" fmla="*/ 4019 h 10021"/>
                <a:gd name="connsiteX16" fmla="*/ 4383 w 10245"/>
                <a:gd name="connsiteY16" fmla="*/ 4467 h 10021"/>
                <a:gd name="connsiteX17" fmla="*/ 4128 w 10245"/>
                <a:gd name="connsiteY17" fmla="*/ 4600 h 10021"/>
                <a:gd name="connsiteX18" fmla="*/ 3770 w 10245"/>
                <a:gd name="connsiteY18" fmla="*/ 4666 h 10021"/>
                <a:gd name="connsiteX19" fmla="*/ 3157 w 10245"/>
                <a:gd name="connsiteY19" fmla="*/ 4865 h 10021"/>
                <a:gd name="connsiteX20" fmla="*/ 2544 w 10245"/>
                <a:gd name="connsiteY20" fmla="*/ 5263 h 10021"/>
                <a:gd name="connsiteX21" fmla="*/ 1431 w 10245"/>
                <a:gd name="connsiteY21" fmla="*/ 5587 h 10021"/>
                <a:gd name="connsiteX22" fmla="*/ 753 w 10245"/>
                <a:gd name="connsiteY22" fmla="*/ 5937 h 10021"/>
                <a:gd name="connsiteX23" fmla="*/ 76 w 10245"/>
                <a:gd name="connsiteY23" fmla="*/ 6286 h 10021"/>
                <a:gd name="connsiteX24" fmla="*/ 296 w 10245"/>
                <a:gd name="connsiteY24" fmla="*/ 6723 h 10021"/>
                <a:gd name="connsiteX25" fmla="*/ 76 w 10245"/>
                <a:gd name="connsiteY25" fmla="*/ 6811 h 10021"/>
                <a:gd name="connsiteX26" fmla="*/ 449 w 10245"/>
                <a:gd name="connsiteY26" fmla="*/ 7105 h 10021"/>
                <a:gd name="connsiteX27" fmla="*/ 705 w 10245"/>
                <a:gd name="connsiteY27" fmla="*/ 7453 h 10021"/>
                <a:gd name="connsiteX28" fmla="*/ 1011 w 10245"/>
                <a:gd name="connsiteY28" fmla="*/ 7636 h 10021"/>
                <a:gd name="connsiteX29" fmla="*/ 2109 w 10245"/>
                <a:gd name="connsiteY29" fmla="*/ 8211 h 10021"/>
                <a:gd name="connsiteX30" fmla="*/ 2787 w 10245"/>
                <a:gd name="connsiteY30" fmla="*/ 8560 h 10021"/>
                <a:gd name="connsiteX31" fmla="*/ 3465 w 10245"/>
                <a:gd name="connsiteY31" fmla="*/ 9085 h 10021"/>
                <a:gd name="connsiteX32" fmla="*/ 3465 w 10245"/>
                <a:gd name="connsiteY32" fmla="*/ 9610 h 10021"/>
                <a:gd name="connsiteX33" fmla="*/ 2787 w 10245"/>
                <a:gd name="connsiteY33" fmla="*/ 9960 h 10021"/>
                <a:gd name="connsiteX34" fmla="*/ 2135 w 10245"/>
                <a:gd name="connsiteY34" fmla="*/ 9975 h 10021"/>
                <a:gd name="connsiteX35" fmla="*/ 2186 w 10245"/>
                <a:gd name="connsiteY35" fmla="*/ 9992 h 1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245" h="10021">
                  <a:moveTo>
                    <a:pt x="10245" y="0"/>
                  </a:moveTo>
                  <a:cubicBezTo>
                    <a:pt x="10156" y="33"/>
                    <a:pt x="9824" y="112"/>
                    <a:pt x="9670" y="191"/>
                  </a:cubicBezTo>
                  <a:cubicBezTo>
                    <a:pt x="9517" y="270"/>
                    <a:pt x="9440" y="402"/>
                    <a:pt x="9287" y="485"/>
                  </a:cubicBezTo>
                  <a:cubicBezTo>
                    <a:pt x="9134" y="568"/>
                    <a:pt x="8981" y="585"/>
                    <a:pt x="8776" y="684"/>
                  </a:cubicBezTo>
                  <a:cubicBezTo>
                    <a:pt x="8572" y="784"/>
                    <a:pt x="8329" y="979"/>
                    <a:pt x="8061" y="1083"/>
                  </a:cubicBezTo>
                  <a:cubicBezTo>
                    <a:pt x="7793" y="1186"/>
                    <a:pt x="7384" y="1244"/>
                    <a:pt x="7193" y="1315"/>
                  </a:cubicBezTo>
                  <a:cubicBezTo>
                    <a:pt x="7001" y="1385"/>
                    <a:pt x="7001" y="1435"/>
                    <a:pt x="6937" y="1497"/>
                  </a:cubicBezTo>
                  <a:cubicBezTo>
                    <a:pt x="6873" y="1560"/>
                    <a:pt x="6912" y="1584"/>
                    <a:pt x="6835" y="1680"/>
                  </a:cubicBezTo>
                  <a:cubicBezTo>
                    <a:pt x="6758" y="1775"/>
                    <a:pt x="6541" y="1962"/>
                    <a:pt x="6477" y="2061"/>
                  </a:cubicBezTo>
                  <a:cubicBezTo>
                    <a:pt x="6414" y="2161"/>
                    <a:pt x="6439" y="2198"/>
                    <a:pt x="6426" y="2277"/>
                  </a:cubicBezTo>
                  <a:cubicBezTo>
                    <a:pt x="6414" y="2356"/>
                    <a:pt x="6414" y="2426"/>
                    <a:pt x="6375" y="2526"/>
                  </a:cubicBezTo>
                  <a:cubicBezTo>
                    <a:pt x="6337" y="2625"/>
                    <a:pt x="6248" y="2783"/>
                    <a:pt x="6222" y="2874"/>
                  </a:cubicBezTo>
                  <a:cubicBezTo>
                    <a:pt x="6196" y="2966"/>
                    <a:pt x="6260" y="2966"/>
                    <a:pt x="6222" y="3073"/>
                  </a:cubicBezTo>
                  <a:cubicBezTo>
                    <a:pt x="6184" y="3181"/>
                    <a:pt x="6196" y="3409"/>
                    <a:pt x="6018" y="3521"/>
                  </a:cubicBezTo>
                  <a:cubicBezTo>
                    <a:pt x="5839" y="3633"/>
                    <a:pt x="5341" y="3654"/>
                    <a:pt x="5149" y="3737"/>
                  </a:cubicBezTo>
                  <a:cubicBezTo>
                    <a:pt x="4958" y="3820"/>
                    <a:pt x="4970" y="3899"/>
                    <a:pt x="4843" y="4019"/>
                  </a:cubicBezTo>
                  <a:cubicBezTo>
                    <a:pt x="4715" y="4139"/>
                    <a:pt x="4498" y="4372"/>
                    <a:pt x="4383" y="4467"/>
                  </a:cubicBezTo>
                  <a:cubicBezTo>
                    <a:pt x="4268" y="4562"/>
                    <a:pt x="4230" y="4567"/>
                    <a:pt x="4128" y="4600"/>
                  </a:cubicBezTo>
                  <a:cubicBezTo>
                    <a:pt x="4025" y="4633"/>
                    <a:pt x="3936" y="4620"/>
                    <a:pt x="3770" y="4666"/>
                  </a:cubicBezTo>
                  <a:cubicBezTo>
                    <a:pt x="3604" y="4712"/>
                    <a:pt x="3361" y="4766"/>
                    <a:pt x="3157" y="4865"/>
                  </a:cubicBezTo>
                  <a:cubicBezTo>
                    <a:pt x="2953" y="4965"/>
                    <a:pt x="2832" y="5143"/>
                    <a:pt x="2544" y="5263"/>
                  </a:cubicBezTo>
                  <a:cubicBezTo>
                    <a:pt x="2256" y="5383"/>
                    <a:pt x="1729" y="5475"/>
                    <a:pt x="1431" y="5587"/>
                  </a:cubicBezTo>
                  <a:cubicBezTo>
                    <a:pt x="1133" y="5699"/>
                    <a:pt x="979" y="5821"/>
                    <a:pt x="753" y="5937"/>
                  </a:cubicBezTo>
                  <a:cubicBezTo>
                    <a:pt x="527" y="6053"/>
                    <a:pt x="152" y="6155"/>
                    <a:pt x="76" y="6286"/>
                  </a:cubicBezTo>
                  <a:cubicBezTo>
                    <a:pt x="0" y="6417"/>
                    <a:pt x="296" y="6636"/>
                    <a:pt x="296" y="6723"/>
                  </a:cubicBezTo>
                  <a:cubicBezTo>
                    <a:pt x="296" y="6810"/>
                    <a:pt x="51" y="6747"/>
                    <a:pt x="76" y="6811"/>
                  </a:cubicBezTo>
                  <a:cubicBezTo>
                    <a:pt x="102" y="6875"/>
                    <a:pt x="344" y="6998"/>
                    <a:pt x="449" y="7105"/>
                  </a:cubicBezTo>
                  <a:cubicBezTo>
                    <a:pt x="554" y="7212"/>
                    <a:pt x="615" y="7366"/>
                    <a:pt x="705" y="7453"/>
                  </a:cubicBezTo>
                  <a:cubicBezTo>
                    <a:pt x="794" y="7540"/>
                    <a:pt x="777" y="7510"/>
                    <a:pt x="1011" y="7636"/>
                  </a:cubicBezTo>
                  <a:cubicBezTo>
                    <a:pt x="1245" y="7762"/>
                    <a:pt x="1813" y="8057"/>
                    <a:pt x="2109" y="8211"/>
                  </a:cubicBezTo>
                  <a:cubicBezTo>
                    <a:pt x="2405" y="8365"/>
                    <a:pt x="2561" y="8414"/>
                    <a:pt x="2787" y="8560"/>
                  </a:cubicBezTo>
                  <a:cubicBezTo>
                    <a:pt x="3013" y="8706"/>
                    <a:pt x="3352" y="8910"/>
                    <a:pt x="3465" y="9085"/>
                  </a:cubicBezTo>
                  <a:cubicBezTo>
                    <a:pt x="3578" y="9260"/>
                    <a:pt x="3578" y="9464"/>
                    <a:pt x="3465" y="9610"/>
                  </a:cubicBezTo>
                  <a:cubicBezTo>
                    <a:pt x="3352" y="9756"/>
                    <a:pt x="3009" y="9899"/>
                    <a:pt x="2787" y="9960"/>
                  </a:cubicBezTo>
                  <a:cubicBezTo>
                    <a:pt x="2565" y="10021"/>
                    <a:pt x="2235" y="9970"/>
                    <a:pt x="2135" y="9975"/>
                  </a:cubicBezTo>
                  <a:cubicBezTo>
                    <a:pt x="2035" y="9980"/>
                    <a:pt x="2173" y="9988"/>
                    <a:pt x="2186" y="9992"/>
                  </a:cubicBezTo>
                </a:path>
              </a:pathLst>
            </a:custGeom>
            <a:noFill/>
            <a:ln w="254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89" name="Freeform 22"/>
            <p:cNvSpPr>
              <a:spLocks noChangeAspect="1"/>
            </p:cNvSpPr>
            <p:nvPr/>
          </p:nvSpPr>
          <p:spPr bwMode="auto">
            <a:xfrm>
              <a:off x="914400" y="4316413"/>
              <a:ext cx="2654300" cy="179387"/>
            </a:xfrm>
            <a:custGeom>
              <a:avLst/>
              <a:gdLst>
                <a:gd name="T0" fmla="*/ 0 w 1672"/>
                <a:gd name="T1" fmla="*/ 231853765 h 113"/>
                <a:gd name="T2" fmla="*/ 284776879 w 1672"/>
                <a:gd name="T3" fmla="*/ 209171635 h 113"/>
                <a:gd name="T4" fmla="*/ 463708813 w 1672"/>
                <a:gd name="T5" fmla="*/ 199090991 h 113"/>
                <a:gd name="T6" fmla="*/ 783769357 w 1672"/>
                <a:gd name="T7" fmla="*/ 209171635 h 113"/>
                <a:gd name="T8" fmla="*/ 902216071 w 1672"/>
                <a:gd name="T9" fmla="*/ 244453714 h 113"/>
                <a:gd name="T10" fmla="*/ 1081146319 w 1672"/>
                <a:gd name="T11" fmla="*/ 284776091 h 113"/>
                <a:gd name="T12" fmla="*/ 1181952539 w 1672"/>
                <a:gd name="T13" fmla="*/ 244453714 h 113"/>
                <a:gd name="T14" fmla="*/ 1202113783 w 1672"/>
                <a:gd name="T15" fmla="*/ 73083539 h 113"/>
                <a:gd name="T16" fmla="*/ 1313002213 w 1672"/>
                <a:gd name="T17" fmla="*/ 73083539 h 113"/>
                <a:gd name="T18" fmla="*/ 1514614655 w 1672"/>
                <a:gd name="T19" fmla="*/ 22680549 h 113"/>
                <a:gd name="T20" fmla="*/ 1721267804 w 1672"/>
                <a:gd name="T21" fmla="*/ 37801447 h 113"/>
                <a:gd name="T22" fmla="*/ 1910278673 w 1672"/>
                <a:gd name="T23" fmla="*/ 37801447 h 113"/>
                <a:gd name="T24" fmla="*/ 2111891115 w 1672"/>
                <a:gd name="T25" fmla="*/ 15120897 h 113"/>
                <a:gd name="T26" fmla="*/ 2147483647 w 1672"/>
                <a:gd name="T27" fmla="*/ 15120897 h 113"/>
                <a:gd name="T28" fmla="*/ 2147483647 w 1672"/>
                <a:gd name="T29" fmla="*/ 15120897 h 113"/>
                <a:gd name="T30" fmla="*/ 2147483647 w 1672"/>
                <a:gd name="T31" fmla="*/ 15120897 h 113"/>
                <a:gd name="T32" fmla="*/ 2147483647 w 1672"/>
                <a:gd name="T33" fmla="*/ 105846289 h 113"/>
                <a:gd name="T34" fmla="*/ 2147483647 w 1672"/>
                <a:gd name="T35" fmla="*/ 186491042 h 113"/>
                <a:gd name="T36" fmla="*/ 2147483647 w 1672"/>
                <a:gd name="T37" fmla="*/ 186491042 h 113"/>
                <a:gd name="T38" fmla="*/ 2147483647 w 1672"/>
                <a:gd name="T39" fmla="*/ 221773171 h 113"/>
                <a:gd name="T40" fmla="*/ 2147483647 w 1672"/>
                <a:gd name="T41" fmla="*/ 221773171 h 113"/>
                <a:gd name="T42" fmla="*/ 2147483647 w 1672"/>
                <a:gd name="T43" fmla="*/ 93244727 h 1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72"/>
                <a:gd name="T67" fmla="*/ 0 h 113"/>
                <a:gd name="T68" fmla="*/ 1672 w 1672"/>
                <a:gd name="T69" fmla="*/ 113 h 11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72" h="113">
                  <a:moveTo>
                    <a:pt x="0" y="92"/>
                  </a:moveTo>
                  <a:cubicBezTo>
                    <a:pt x="19" y="91"/>
                    <a:pt x="82" y="86"/>
                    <a:pt x="113" y="83"/>
                  </a:cubicBezTo>
                  <a:cubicBezTo>
                    <a:pt x="144" y="81"/>
                    <a:pt x="151" y="79"/>
                    <a:pt x="184" y="79"/>
                  </a:cubicBezTo>
                  <a:cubicBezTo>
                    <a:pt x="217" y="79"/>
                    <a:pt x="281" y="80"/>
                    <a:pt x="311" y="83"/>
                  </a:cubicBezTo>
                  <a:cubicBezTo>
                    <a:pt x="340" y="87"/>
                    <a:pt x="338" y="92"/>
                    <a:pt x="358" y="97"/>
                  </a:cubicBezTo>
                  <a:cubicBezTo>
                    <a:pt x="378" y="102"/>
                    <a:pt x="411" y="113"/>
                    <a:pt x="429" y="113"/>
                  </a:cubicBezTo>
                  <a:cubicBezTo>
                    <a:pt x="447" y="113"/>
                    <a:pt x="461" y="111"/>
                    <a:pt x="469" y="97"/>
                  </a:cubicBezTo>
                  <a:cubicBezTo>
                    <a:pt x="477" y="83"/>
                    <a:pt x="468" y="40"/>
                    <a:pt x="477" y="29"/>
                  </a:cubicBezTo>
                  <a:cubicBezTo>
                    <a:pt x="486" y="18"/>
                    <a:pt x="500" y="32"/>
                    <a:pt x="521" y="29"/>
                  </a:cubicBezTo>
                  <a:cubicBezTo>
                    <a:pt x="542" y="26"/>
                    <a:pt x="574" y="11"/>
                    <a:pt x="601" y="9"/>
                  </a:cubicBezTo>
                  <a:cubicBezTo>
                    <a:pt x="628" y="7"/>
                    <a:pt x="657" y="14"/>
                    <a:pt x="683" y="15"/>
                  </a:cubicBezTo>
                  <a:cubicBezTo>
                    <a:pt x="709" y="16"/>
                    <a:pt x="732" y="16"/>
                    <a:pt x="758" y="15"/>
                  </a:cubicBezTo>
                  <a:cubicBezTo>
                    <a:pt x="784" y="14"/>
                    <a:pt x="807" y="7"/>
                    <a:pt x="838" y="6"/>
                  </a:cubicBezTo>
                  <a:cubicBezTo>
                    <a:pt x="870" y="5"/>
                    <a:pt x="904" y="6"/>
                    <a:pt x="951" y="6"/>
                  </a:cubicBezTo>
                  <a:cubicBezTo>
                    <a:pt x="998" y="6"/>
                    <a:pt x="1083" y="6"/>
                    <a:pt x="1121" y="6"/>
                  </a:cubicBezTo>
                  <a:cubicBezTo>
                    <a:pt x="1159" y="6"/>
                    <a:pt x="1154" y="0"/>
                    <a:pt x="1177" y="6"/>
                  </a:cubicBezTo>
                  <a:cubicBezTo>
                    <a:pt x="1201" y="11"/>
                    <a:pt x="1233" y="31"/>
                    <a:pt x="1262" y="42"/>
                  </a:cubicBezTo>
                  <a:cubicBezTo>
                    <a:pt x="1292" y="54"/>
                    <a:pt x="1325" y="68"/>
                    <a:pt x="1352" y="74"/>
                  </a:cubicBezTo>
                  <a:cubicBezTo>
                    <a:pt x="1379" y="80"/>
                    <a:pt x="1398" y="72"/>
                    <a:pt x="1422" y="74"/>
                  </a:cubicBezTo>
                  <a:cubicBezTo>
                    <a:pt x="1447" y="76"/>
                    <a:pt x="1471" y="86"/>
                    <a:pt x="1498" y="88"/>
                  </a:cubicBezTo>
                  <a:cubicBezTo>
                    <a:pt x="1525" y="90"/>
                    <a:pt x="1559" y="96"/>
                    <a:pt x="1587" y="88"/>
                  </a:cubicBezTo>
                  <a:cubicBezTo>
                    <a:pt x="1615" y="80"/>
                    <a:pt x="1654" y="47"/>
                    <a:pt x="1672" y="37"/>
                  </a:cubicBezTo>
                </a:path>
              </a:pathLst>
            </a:custGeom>
            <a:noFill/>
            <a:ln w="254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93" name="Freeform 58"/>
            <p:cNvSpPr>
              <a:spLocks noChangeAspect="1"/>
            </p:cNvSpPr>
            <p:nvPr/>
          </p:nvSpPr>
          <p:spPr bwMode="auto">
            <a:xfrm>
              <a:off x="3657600" y="5715000"/>
              <a:ext cx="184150" cy="14287"/>
            </a:xfrm>
            <a:custGeom>
              <a:avLst/>
              <a:gdLst>
                <a:gd name="T0" fmla="*/ 0 w 104"/>
                <a:gd name="T1" fmla="*/ 0 h 8"/>
                <a:gd name="T2" fmla="*/ 129 w 104"/>
                <a:gd name="T3" fmla="*/ 10 h 8"/>
                <a:gd name="T4" fmla="*/ 0 60000 65536"/>
                <a:gd name="T5" fmla="*/ 0 60000 65536"/>
                <a:gd name="T6" fmla="*/ 0 w 104"/>
                <a:gd name="T7" fmla="*/ 0 h 8"/>
                <a:gd name="T8" fmla="*/ 104 w 104"/>
                <a:gd name="T9" fmla="*/ 8 h 8"/>
              </a:gdLst>
              <a:ahLst/>
              <a:cxnLst>
                <a:cxn ang="T4">
                  <a:pos x="T0" y="T1"/>
                </a:cxn>
                <a:cxn ang="T5">
                  <a:pos x="T2" y="T3"/>
                </a:cxn>
              </a:cxnLst>
              <a:rect l="T6" t="T7" r="T8" b="T9"/>
              <a:pathLst>
                <a:path w="104" h="8">
                  <a:moveTo>
                    <a:pt x="0" y="0"/>
                  </a:moveTo>
                  <a:lnTo>
                    <a:pt x="104" y="8"/>
                  </a:lnTo>
                </a:path>
              </a:pathLst>
            </a:custGeom>
            <a:noFill/>
            <a:ln w="254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94" name="Line 59"/>
            <p:cNvSpPr>
              <a:spLocks noChangeAspect="1" noChangeShapeType="1"/>
            </p:cNvSpPr>
            <p:nvPr/>
          </p:nvSpPr>
          <p:spPr bwMode="auto">
            <a:xfrm>
              <a:off x="3581400" y="5626220"/>
              <a:ext cx="77787" cy="79255"/>
            </a:xfrm>
            <a:prstGeom prst="line">
              <a:avLst/>
            </a:prstGeom>
            <a:noFill/>
            <a:ln w="254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41" name="Oval 35"/>
            <p:cNvSpPr>
              <a:spLocks noChangeAspect="1" noChangeArrowheads="1"/>
            </p:cNvSpPr>
            <p:nvPr/>
          </p:nvSpPr>
          <p:spPr bwMode="auto">
            <a:xfrm>
              <a:off x="4147239" y="2286000"/>
              <a:ext cx="106363" cy="106363"/>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55" name="Oval 49"/>
            <p:cNvSpPr>
              <a:spLocks noChangeAspect="1" noChangeArrowheads="1"/>
            </p:cNvSpPr>
            <p:nvPr/>
          </p:nvSpPr>
          <p:spPr bwMode="auto">
            <a:xfrm>
              <a:off x="4267200" y="1884363"/>
              <a:ext cx="103187" cy="109537"/>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54" name="Rectangle 48"/>
            <p:cNvSpPr>
              <a:spLocks noChangeAspect="1" noChangeArrowheads="1"/>
            </p:cNvSpPr>
            <p:nvPr/>
          </p:nvSpPr>
          <p:spPr bwMode="auto">
            <a:xfrm>
              <a:off x="2842186" y="3579912"/>
              <a:ext cx="434414"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Atlanta</a:t>
              </a:r>
            </a:p>
          </p:txBody>
        </p:sp>
        <p:sp>
          <p:nvSpPr>
            <p:cNvPr id="53" name="Oval 47"/>
            <p:cNvSpPr>
              <a:spLocks noChangeAspect="1" noChangeArrowheads="1"/>
            </p:cNvSpPr>
            <p:nvPr/>
          </p:nvSpPr>
          <p:spPr bwMode="auto">
            <a:xfrm>
              <a:off x="2868613" y="3352800"/>
              <a:ext cx="103187" cy="106362"/>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42" name="Rectangle 36"/>
            <p:cNvSpPr>
              <a:spLocks noChangeAspect="1" noChangeArrowheads="1"/>
            </p:cNvSpPr>
            <p:nvPr/>
          </p:nvSpPr>
          <p:spPr bwMode="auto">
            <a:xfrm>
              <a:off x="3933145" y="2930525"/>
              <a:ext cx="562655"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Charlotte</a:t>
              </a:r>
            </a:p>
          </p:txBody>
        </p:sp>
        <p:grpSp>
          <p:nvGrpSpPr>
            <p:cNvPr id="8" name="Group 95"/>
            <p:cNvGrpSpPr/>
            <p:nvPr/>
          </p:nvGrpSpPr>
          <p:grpSpPr>
            <a:xfrm>
              <a:off x="3431799" y="3724491"/>
              <a:ext cx="345357" cy="353754"/>
              <a:chOff x="3656606" y="3697243"/>
              <a:chExt cx="345357" cy="353754"/>
            </a:xfrm>
          </p:grpSpPr>
          <p:grpSp>
            <p:nvGrpSpPr>
              <p:cNvPr id="10" name="Group 70"/>
              <p:cNvGrpSpPr>
                <a:grpSpLocks noChangeAspect="1"/>
              </p:cNvGrpSpPr>
              <p:nvPr/>
            </p:nvGrpSpPr>
            <p:grpSpPr bwMode="auto">
              <a:xfrm>
                <a:off x="3656606" y="3697243"/>
                <a:ext cx="313176" cy="353754"/>
                <a:chOff x="2115" y="2641"/>
                <a:chExt cx="192" cy="240"/>
              </a:xfrm>
            </p:grpSpPr>
            <p:sp>
              <p:nvSpPr>
                <p:cNvPr id="73" name="Freeform 71"/>
                <p:cNvSpPr>
                  <a:spLocks noChangeAspect="1"/>
                </p:cNvSpPr>
                <p:nvPr/>
              </p:nvSpPr>
              <p:spPr bwMode="auto">
                <a:xfrm>
                  <a:off x="2115" y="2689"/>
                  <a:ext cx="192" cy="192"/>
                </a:xfrm>
                <a:custGeom>
                  <a:avLst/>
                  <a:gdLst>
                    <a:gd name="T0" fmla="*/ 58 w 309"/>
                    <a:gd name="T1" fmla="*/ 2 h 275"/>
                    <a:gd name="T2" fmla="*/ 55 w 309"/>
                    <a:gd name="T3" fmla="*/ 6 h 275"/>
                    <a:gd name="T4" fmla="*/ 50 w 309"/>
                    <a:gd name="T5" fmla="*/ 10 h 275"/>
                    <a:gd name="T6" fmla="*/ 45 w 309"/>
                    <a:gd name="T7" fmla="*/ 12 h 275"/>
                    <a:gd name="T8" fmla="*/ 39 w 309"/>
                    <a:gd name="T9" fmla="*/ 14 h 275"/>
                    <a:gd name="T10" fmla="*/ 32 w 309"/>
                    <a:gd name="T11" fmla="*/ 14 h 275"/>
                    <a:gd name="T12" fmla="*/ 28 w 309"/>
                    <a:gd name="T13" fmla="*/ 14 h 275"/>
                    <a:gd name="T14" fmla="*/ 25 w 309"/>
                    <a:gd name="T15" fmla="*/ 14 h 275"/>
                    <a:gd name="T16" fmla="*/ 19 w 309"/>
                    <a:gd name="T17" fmla="*/ 13 h 275"/>
                    <a:gd name="T18" fmla="*/ 15 w 309"/>
                    <a:gd name="T19" fmla="*/ 11 h 275"/>
                    <a:gd name="T20" fmla="*/ 11 w 309"/>
                    <a:gd name="T21" fmla="*/ 10 h 275"/>
                    <a:gd name="T22" fmla="*/ 7 w 309"/>
                    <a:gd name="T23" fmla="*/ 7 h 275"/>
                    <a:gd name="T24" fmla="*/ 3 w 309"/>
                    <a:gd name="T25" fmla="*/ 3 h 275"/>
                    <a:gd name="T26" fmla="*/ 0 w 309"/>
                    <a:gd name="T27" fmla="*/ 0 h 275"/>
                    <a:gd name="T28" fmla="*/ 0 w 309"/>
                    <a:gd name="T29" fmla="*/ 54 h 275"/>
                    <a:gd name="T30" fmla="*/ 2 w 309"/>
                    <a:gd name="T31" fmla="*/ 67 h 275"/>
                    <a:gd name="T32" fmla="*/ 4 w 309"/>
                    <a:gd name="T33" fmla="*/ 78 h 275"/>
                    <a:gd name="T34" fmla="*/ 8 w 309"/>
                    <a:gd name="T35" fmla="*/ 88 h 275"/>
                    <a:gd name="T36" fmla="*/ 13 w 309"/>
                    <a:gd name="T37" fmla="*/ 96 h 275"/>
                    <a:gd name="T38" fmla="*/ 18 w 309"/>
                    <a:gd name="T39" fmla="*/ 104 h 275"/>
                    <a:gd name="T40" fmla="*/ 23 w 309"/>
                    <a:gd name="T41" fmla="*/ 110 h 275"/>
                    <a:gd name="T42" fmla="*/ 30 w 309"/>
                    <a:gd name="T43" fmla="*/ 118 h 275"/>
                    <a:gd name="T44" fmla="*/ 36 w 309"/>
                    <a:gd name="T45" fmla="*/ 123 h 275"/>
                    <a:gd name="T46" fmla="*/ 45 w 309"/>
                    <a:gd name="T47" fmla="*/ 127 h 275"/>
                    <a:gd name="T48" fmla="*/ 53 w 309"/>
                    <a:gd name="T49" fmla="*/ 131 h 275"/>
                    <a:gd name="T50" fmla="*/ 60 w 309"/>
                    <a:gd name="T51" fmla="*/ 134 h 275"/>
                    <a:gd name="T52" fmla="*/ 66 w 309"/>
                    <a:gd name="T53" fmla="*/ 132 h 275"/>
                    <a:gd name="T54" fmla="*/ 74 w 309"/>
                    <a:gd name="T55" fmla="*/ 128 h 275"/>
                    <a:gd name="T56" fmla="*/ 84 w 309"/>
                    <a:gd name="T57" fmla="*/ 122 h 275"/>
                    <a:gd name="T58" fmla="*/ 91 w 309"/>
                    <a:gd name="T59" fmla="*/ 116 h 275"/>
                    <a:gd name="T60" fmla="*/ 96 w 309"/>
                    <a:gd name="T61" fmla="*/ 110 h 275"/>
                    <a:gd name="T62" fmla="*/ 101 w 309"/>
                    <a:gd name="T63" fmla="*/ 104 h 275"/>
                    <a:gd name="T64" fmla="*/ 107 w 309"/>
                    <a:gd name="T65" fmla="*/ 96 h 275"/>
                    <a:gd name="T66" fmla="*/ 111 w 309"/>
                    <a:gd name="T67" fmla="*/ 87 h 275"/>
                    <a:gd name="T68" fmla="*/ 115 w 309"/>
                    <a:gd name="T69" fmla="*/ 78 h 275"/>
                    <a:gd name="T70" fmla="*/ 118 w 309"/>
                    <a:gd name="T71" fmla="*/ 67 h 275"/>
                    <a:gd name="T72" fmla="*/ 119 w 309"/>
                    <a:gd name="T73" fmla="*/ 54 h 275"/>
                    <a:gd name="T74" fmla="*/ 119 w 309"/>
                    <a:gd name="T75" fmla="*/ 0 h 275"/>
                    <a:gd name="T76" fmla="*/ 117 w 309"/>
                    <a:gd name="T77" fmla="*/ 3 h 275"/>
                    <a:gd name="T78" fmla="*/ 110 w 309"/>
                    <a:gd name="T79" fmla="*/ 9 h 275"/>
                    <a:gd name="T80" fmla="*/ 104 w 309"/>
                    <a:gd name="T81" fmla="*/ 11 h 275"/>
                    <a:gd name="T82" fmla="*/ 98 w 309"/>
                    <a:gd name="T83" fmla="*/ 14 h 275"/>
                    <a:gd name="T84" fmla="*/ 91 w 309"/>
                    <a:gd name="T85" fmla="*/ 14 h 275"/>
                    <a:gd name="T86" fmla="*/ 83 w 309"/>
                    <a:gd name="T87" fmla="*/ 14 h 275"/>
                    <a:gd name="T88" fmla="*/ 77 w 309"/>
                    <a:gd name="T89" fmla="*/ 13 h 275"/>
                    <a:gd name="T90" fmla="*/ 71 w 309"/>
                    <a:gd name="T91" fmla="*/ 10 h 275"/>
                    <a:gd name="T92" fmla="*/ 66 w 309"/>
                    <a:gd name="T93" fmla="*/ 8 h 275"/>
                    <a:gd name="T94" fmla="*/ 62 w 309"/>
                    <a:gd name="T95" fmla="*/ 3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9"/>
                    <a:gd name="T145" fmla="*/ 0 h 275"/>
                    <a:gd name="T146" fmla="*/ 309 w 309"/>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9" h="275">
                      <a:moveTo>
                        <a:pt x="156" y="0"/>
                      </a:moveTo>
                      <a:lnTo>
                        <a:pt x="156" y="0"/>
                      </a:lnTo>
                      <a:lnTo>
                        <a:pt x="154" y="2"/>
                      </a:lnTo>
                      <a:lnTo>
                        <a:pt x="152" y="4"/>
                      </a:lnTo>
                      <a:lnTo>
                        <a:pt x="150" y="6"/>
                      </a:lnTo>
                      <a:lnTo>
                        <a:pt x="146" y="10"/>
                      </a:lnTo>
                      <a:lnTo>
                        <a:pt x="142" y="12"/>
                      </a:lnTo>
                      <a:lnTo>
                        <a:pt x="139" y="16"/>
                      </a:lnTo>
                      <a:lnTo>
                        <a:pt x="133" y="18"/>
                      </a:lnTo>
                      <a:lnTo>
                        <a:pt x="131" y="20"/>
                      </a:lnTo>
                      <a:lnTo>
                        <a:pt x="129" y="20"/>
                      </a:lnTo>
                      <a:lnTo>
                        <a:pt x="125" y="21"/>
                      </a:lnTo>
                      <a:lnTo>
                        <a:pt x="121" y="23"/>
                      </a:lnTo>
                      <a:lnTo>
                        <a:pt x="119" y="25"/>
                      </a:lnTo>
                      <a:lnTo>
                        <a:pt x="116" y="25"/>
                      </a:lnTo>
                      <a:lnTo>
                        <a:pt x="112" y="27"/>
                      </a:lnTo>
                      <a:lnTo>
                        <a:pt x="108" y="27"/>
                      </a:lnTo>
                      <a:lnTo>
                        <a:pt x="106" y="29"/>
                      </a:lnTo>
                      <a:lnTo>
                        <a:pt x="100" y="29"/>
                      </a:lnTo>
                      <a:lnTo>
                        <a:pt x="94" y="29"/>
                      </a:lnTo>
                      <a:lnTo>
                        <a:pt x="93" y="29"/>
                      </a:lnTo>
                      <a:lnTo>
                        <a:pt x="87" y="29"/>
                      </a:lnTo>
                      <a:lnTo>
                        <a:pt x="83" y="29"/>
                      </a:lnTo>
                      <a:lnTo>
                        <a:pt x="79" y="29"/>
                      </a:lnTo>
                      <a:lnTo>
                        <a:pt x="77" y="29"/>
                      </a:lnTo>
                      <a:lnTo>
                        <a:pt x="73" y="29"/>
                      </a:lnTo>
                      <a:lnTo>
                        <a:pt x="71" y="29"/>
                      </a:lnTo>
                      <a:lnTo>
                        <a:pt x="68" y="29"/>
                      </a:lnTo>
                      <a:lnTo>
                        <a:pt x="66" y="29"/>
                      </a:lnTo>
                      <a:lnTo>
                        <a:pt x="64" y="29"/>
                      </a:lnTo>
                      <a:lnTo>
                        <a:pt x="60" y="29"/>
                      </a:lnTo>
                      <a:lnTo>
                        <a:pt x="58" y="29"/>
                      </a:lnTo>
                      <a:lnTo>
                        <a:pt x="54" y="27"/>
                      </a:lnTo>
                      <a:lnTo>
                        <a:pt x="50" y="27"/>
                      </a:lnTo>
                      <a:lnTo>
                        <a:pt x="50" y="25"/>
                      </a:lnTo>
                      <a:lnTo>
                        <a:pt x="48" y="25"/>
                      </a:lnTo>
                      <a:lnTo>
                        <a:pt x="43" y="25"/>
                      </a:lnTo>
                      <a:lnTo>
                        <a:pt x="39" y="23"/>
                      </a:lnTo>
                      <a:lnTo>
                        <a:pt x="39" y="21"/>
                      </a:lnTo>
                      <a:lnTo>
                        <a:pt x="37" y="21"/>
                      </a:lnTo>
                      <a:lnTo>
                        <a:pt x="33" y="20"/>
                      </a:lnTo>
                      <a:lnTo>
                        <a:pt x="29" y="20"/>
                      </a:lnTo>
                      <a:lnTo>
                        <a:pt x="27" y="18"/>
                      </a:lnTo>
                      <a:lnTo>
                        <a:pt x="25" y="18"/>
                      </a:lnTo>
                      <a:lnTo>
                        <a:pt x="21" y="16"/>
                      </a:lnTo>
                      <a:lnTo>
                        <a:pt x="18" y="14"/>
                      </a:lnTo>
                      <a:lnTo>
                        <a:pt x="18" y="12"/>
                      </a:lnTo>
                      <a:lnTo>
                        <a:pt x="16" y="10"/>
                      </a:lnTo>
                      <a:lnTo>
                        <a:pt x="12" y="10"/>
                      </a:lnTo>
                      <a:lnTo>
                        <a:pt x="8" y="6"/>
                      </a:lnTo>
                      <a:lnTo>
                        <a:pt x="6" y="6"/>
                      </a:lnTo>
                      <a:lnTo>
                        <a:pt x="4" y="4"/>
                      </a:lnTo>
                      <a:lnTo>
                        <a:pt x="2" y="2"/>
                      </a:lnTo>
                      <a:lnTo>
                        <a:pt x="0" y="0"/>
                      </a:lnTo>
                      <a:lnTo>
                        <a:pt x="0" y="89"/>
                      </a:lnTo>
                      <a:lnTo>
                        <a:pt x="0" y="96"/>
                      </a:lnTo>
                      <a:lnTo>
                        <a:pt x="0" y="104"/>
                      </a:lnTo>
                      <a:lnTo>
                        <a:pt x="0" y="112"/>
                      </a:lnTo>
                      <a:lnTo>
                        <a:pt x="2" y="117"/>
                      </a:lnTo>
                      <a:lnTo>
                        <a:pt x="4" y="125"/>
                      </a:lnTo>
                      <a:lnTo>
                        <a:pt x="4" y="131"/>
                      </a:lnTo>
                      <a:lnTo>
                        <a:pt x="6" y="137"/>
                      </a:lnTo>
                      <a:lnTo>
                        <a:pt x="6" y="142"/>
                      </a:lnTo>
                      <a:lnTo>
                        <a:pt x="8" y="148"/>
                      </a:lnTo>
                      <a:lnTo>
                        <a:pt x="10" y="154"/>
                      </a:lnTo>
                      <a:lnTo>
                        <a:pt x="12" y="160"/>
                      </a:lnTo>
                      <a:lnTo>
                        <a:pt x="16" y="165"/>
                      </a:lnTo>
                      <a:lnTo>
                        <a:pt x="18" y="171"/>
                      </a:lnTo>
                      <a:lnTo>
                        <a:pt x="20" y="175"/>
                      </a:lnTo>
                      <a:lnTo>
                        <a:pt x="21" y="181"/>
                      </a:lnTo>
                      <a:lnTo>
                        <a:pt x="25" y="185"/>
                      </a:lnTo>
                      <a:lnTo>
                        <a:pt x="27" y="188"/>
                      </a:lnTo>
                      <a:lnTo>
                        <a:pt x="29" y="194"/>
                      </a:lnTo>
                      <a:lnTo>
                        <a:pt x="33" y="198"/>
                      </a:lnTo>
                      <a:lnTo>
                        <a:pt x="37" y="202"/>
                      </a:lnTo>
                      <a:lnTo>
                        <a:pt x="39" y="206"/>
                      </a:lnTo>
                      <a:lnTo>
                        <a:pt x="43" y="210"/>
                      </a:lnTo>
                      <a:lnTo>
                        <a:pt x="46" y="213"/>
                      </a:lnTo>
                      <a:lnTo>
                        <a:pt x="50" y="217"/>
                      </a:lnTo>
                      <a:lnTo>
                        <a:pt x="52" y="219"/>
                      </a:lnTo>
                      <a:lnTo>
                        <a:pt x="56" y="223"/>
                      </a:lnTo>
                      <a:lnTo>
                        <a:pt x="60" y="227"/>
                      </a:lnTo>
                      <a:lnTo>
                        <a:pt x="64" y="231"/>
                      </a:lnTo>
                      <a:lnTo>
                        <a:pt x="71" y="235"/>
                      </a:lnTo>
                      <a:lnTo>
                        <a:pt x="73" y="238"/>
                      </a:lnTo>
                      <a:lnTo>
                        <a:pt x="77" y="242"/>
                      </a:lnTo>
                      <a:lnTo>
                        <a:pt x="83" y="242"/>
                      </a:lnTo>
                      <a:lnTo>
                        <a:pt x="85" y="246"/>
                      </a:lnTo>
                      <a:lnTo>
                        <a:pt x="93" y="250"/>
                      </a:lnTo>
                      <a:lnTo>
                        <a:pt x="94" y="252"/>
                      </a:lnTo>
                      <a:lnTo>
                        <a:pt x="100" y="254"/>
                      </a:lnTo>
                      <a:lnTo>
                        <a:pt x="106" y="258"/>
                      </a:lnTo>
                      <a:lnTo>
                        <a:pt x="114" y="259"/>
                      </a:lnTo>
                      <a:lnTo>
                        <a:pt x="117" y="261"/>
                      </a:lnTo>
                      <a:lnTo>
                        <a:pt x="119" y="263"/>
                      </a:lnTo>
                      <a:lnTo>
                        <a:pt x="127" y="267"/>
                      </a:lnTo>
                      <a:lnTo>
                        <a:pt x="131" y="267"/>
                      </a:lnTo>
                      <a:lnTo>
                        <a:pt x="137" y="269"/>
                      </a:lnTo>
                      <a:lnTo>
                        <a:pt x="141" y="271"/>
                      </a:lnTo>
                      <a:lnTo>
                        <a:pt x="146" y="273"/>
                      </a:lnTo>
                      <a:lnTo>
                        <a:pt x="150" y="273"/>
                      </a:lnTo>
                      <a:lnTo>
                        <a:pt x="154" y="275"/>
                      </a:lnTo>
                      <a:lnTo>
                        <a:pt x="156" y="275"/>
                      </a:lnTo>
                      <a:lnTo>
                        <a:pt x="158" y="275"/>
                      </a:lnTo>
                      <a:lnTo>
                        <a:pt x="162" y="273"/>
                      </a:lnTo>
                      <a:lnTo>
                        <a:pt x="171" y="271"/>
                      </a:lnTo>
                      <a:lnTo>
                        <a:pt x="173" y="269"/>
                      </a:lnTo>
                      <a:lnTo>
                        <a:pt x="181" y="267"/>
                      </a:lnTo>
                      <a:lnTo>
                        <a:pt x="185" y="265"/>
                      </a:lnTo>
                      <a:lnTo>
                        <a:pt x="192" y="263"/>
                      </a:lnTo>
                      <a:lnTo>
                        <a:pt x="198" y="259"/>
                      </a:lnTo>
                      <a:lnTo>
                        <a:pt x="206" y="256"/>
                      </a:lnTo>
                      <a:lnTo>
                        <a:pt x="212" y="254"/>
                      </a:lnTo>
                      <a:lnTo>
                        <a:pt x="217" y="250"/>
                      </a:lnTo>
                      <a:lnTo>
                        <a:pt x="221" y="248"/>
                      </a:lnTo>
                      <a:lnTo>
                        <a:pt x="225" y="244"/>
                      </a:lnTo>
                      <a:lnTo>
                        <a:pt x="233" y="240"/>
                      </a:lnTo>
                      <a:lnTo>
                        <a:pt x="237" y="238"/>
                      </a:lnTo>
                      <a:lnTo>
                        <a:pt x="238" y="235"/>
                      </a:lnTo>
                      <a:lnTo>
                        <a:pt x="242" y="231"/>
                      </a:lnTo>
                      <a:lnTo>
                        <a:pt x="248" y="231"/>
                      </a:lnTo>
                      <a:lnTo>
                        <a:pt x="250" y="227"/>
                      </a:lnTo>
                      <a:lnTo>
                        <a:pt x="254" y="223"/>
                      </a:lnTo>
                      <a:lnTo>
                        <a:pt x="258" y="219"/>
                      </a:lnTo>
                      <a:lnTo>
                        <a:pt x="261" y="217"/>
                      </a:lnTo>
                      <a:lnTo>
                        <a:pt x="263" y="213"/>
                      </a:lnTo>
                      <a:lnTo>
                        <a:pt x="267" y="208"/>
                      </a:lnTo>
                      <a:lnTo>
                        <a:pt x="271" y="206"/>
                      </a:lnTo>
                      <a:lnTo>
                        <a:pt x="273" y="202"/>
                      </a:lnTo>
                      <a:lnTo>
                        <a:pt x="277" y="196"/>
                      </a:lnTo>
                      <a:lnTo>
                        <a:pt x="281" y="194"/>
                      </a:lnTo>
                      <a:lnTo>
                        <a:pt x="285" y="188"/>
                      </a:lnTo>
                      <a:lnTo>
                        <a:pt x="285" y="183"/>
                      </a:lnTo>
                      <a:lnTo>
                        <a:pt x="288" y="179"/>
                      </a:lnTo>
                      <a:lnTo>
                        <a:pt x="290" y="173"/>
                      </a:lnTo>
                      <a:lnTo>
                        <a:pt x="294" y="169"/>
                      </a:lnTo>
                      <a:lnTo>
                        <a:pt x="294" y="164"/>
                      </a:lnTo>
                      <a:lnTo>
                        <a:pt x="298" y="160"/>
                      </a:lnTo>
                      <a:lnTo>
                        <a:pt x="300" y="154"/>
                      </a:lnTo>
                      <a:lnTo>
                        <a:pt x="302" y="148"/>
                      </a:lnTo>
                      <a:lnTo>
                        <a:pt x="304" y="142"/>
                      </a:lnTo>
                      <a:lnTo>
                        <a:pt x="306" y="137"/>
                      </a:lnTo>
                      <a:lnTo>
                        <a:pt x="306" y="129"/>
                      </a:lnTo>
                      <a:lnTo>
                        <a:pt x="306" y="125"/>
                      </a:lnTo>
                      <a:lnTo>
                        <a:pt x="308" y="117"/>
                      </a:lnTo>
                      <a:lnTo>
                        <a:pt x="308" y="112"/>
                      </a:lnTo>
                      <a:lnTo>
                        <a:pt x="309" y="104"/>
                      </a:lnTo>
                      <a:lnTo>
                        <a:pt x="309" y="96"/>
                      </a:lnTo>
                      <a:lnTo>
                        <a:pt x="309" y="89"/>
                      </a:lnTo>
                      <a:lnTo>
                        <a:pt x="309" y="0"/>
                      </a:lnTo>
                      <a:lnTo>
                        <a:pt x="308" y="2"/>
                      </a:lnTo>
                      <a:lnTo>
                        <a:pt x="306" y="4"/>
                      </a:lnTo>
                      <a:lnTo>
                        <a:pt x="306" y="6"/>
                      </a:lnTo>
                      <a:lnTo>
                        <a:pt x="302" y="6"/>
                      </a:lnTo>
                      <a:lnTo>
                        <a:pt x="298" y="10"/>
                      </a:lnTo>
                      <a:lnTo>
                        <a:pt x="294" y="12"/>
                      </a:lnTo>
                      <a:lnTo>
                        <a:pt x="288" y="16"/>
                      </a:lnTo>
                      <a:lnTo>
                        <a:pt x="285" y="18"/>
                      </a:lnTo>
                      <a:lnTo>
                        <a:pt x="281" y="20"/>
                      </a:lnTo>
                      <a:lnTo>
                        <a:pt x="277" y="20"/>
                      </a:lnTo>
                      <a:lnTo>
                        <a:pt x="273" y="21"/>
                      </a:lnTo>
                      <a:lnTo>
                        <a:pt x="271" y="23"/>
                      </a:lnTo>
                      <a:lnTo>
                        <a:pt x="263" y="25"/>
                      </a:lnTo>
                      <a:lnTo>
                        <a:pt x="261" y="27"/>
                      </a:lnTo>
                      <a:lnTo>
                        <a:pt x="256" y="27"/>
                      </a:lnTo>
                      <a:lnTo>
                        <a:pt x="252" y="29"/>
                      </a:lnTo>
                      <a:lnTo>
                        <a:pt x="248" y="29"/>
                      </a:lnTo>
                      <a:lnTo>
                        <a:pt x="242" y="29"/>
                      </a:lnTo>
                      <a:lnTo>
                        <a:pt x="238" y="29"/>
                      </a:lnTo>
                      <a:lnTo>
                        <a:pt x="235" y="29"/>
                      </a:lnTo>
                      <a:lnTo>
                        <a:pt x="229" y="29"/>
                      </a:lnTo>
                      <a:lnTo>
                        <a:pt x="225" y="29"/>
                      </a:lnTo>
                      <a:lnTo>
                        <a:pt x="219" y="29"/>
                      </a:lnTo>
                      <a:lnTo>
                        <a:pt x="215" y="29"/>
                      </a:lnTo>
                      <a:lnTo>
                        <a:pt x="212" y="29"/>
                      </a:lnTo>
                      <a:lnTo>
                        <a:pt x="206" y="29"/>
                      </a:lnTo>
                      <a:lnTo>
                        <a:pt x="204" y="27"/>
                      </a:lnTo>
                      <a:lnTo>
                        <a:pt x="200" y="27"/>
                      </a:lnTo>
                      <a:lnTo>
                        <a:pt x="194" y="25"/>
                      </a:lnTo>
                      <a:lnTo>
                        <a:pt x="192" y="25"/>
                      </a:lnTo>
                      <a:lnTo>
                        <a:pt x="189" y="23"/>
                      </a:lnTo>
                      <a:lnTo>
                        <a:pt x="185" y="21"/>
                      </a:lnTo>
                      <a:lnTo>
                        <a:pt x="183" y="20"/>
                      </a:lnTo>
                      <a:lnTo>
                        <a:pt x="181" y="20"/>
                      </a:lnTo>
                      <a:lnTo>
                        <a:pt x="177" y="18"/>
                      </a:lnTo>
                      <a:lnTo>
                        <a:pt x="173" y="16"/>
                      </a:lnTo>
                      <a:lnTo>
                        <a:pt x="169" y="12"/>
                      </a:lnTo>
                      <a:lnTo>
                        <a:pt x="165" y="10"/>
                      </a:lnTo>
                      <a:lnTo>
                        <a:pt x="162" y="6"/>
                      </a:lnTo>
                      <a:lnTo>
                        <a:pt x="160" y="6"/>
                      </a:lnTo>
                      <a:lnTo>
                        <a:pt x="158" y="4"/>
                      </a:lnTo>
                      <a:lnTo>
                        <a:pt x="158" y="2"/>
                      </a:lnTo>
                      <a:lnTo>
                        <a:pt x="156" y="0"/>
                      </a:lnTo>
                      <a:close/>
                    </a:path>
                  </a:pathLst>
                </a:custGeom>
                <a:solidFill>
                  <a:srgbClr val="003A9C"/>
                </a:solidFill>
                <a:ln w="3175">
                  <a:solidFill>
                    <a:schemeClr val="bg1"/>
                  </a:solidFill>
                  <a:round/>
                  <a:headEnd/>
                  <a:tailEnd/>
                </a:ln>
              </p:spPr>
              <p:txBody>
                <a:bodyPr/>
                <a:lstStyle/>
                <a:p>
                  <a:pPr algn="ctr"/>
                  <a:endParaRPr lang="en-US" sz="1200" dirty="0">
                    <a:solidFill>
                      <a:prstClr val="black"/>
                    </a:solidFill>
                    <a:latin typeface="Arial" pitchFamily="34" charset="0"/>
                    <a:cs typeface="Arial" pitchFamily="34" charset="0"/>
                  </a:endParaRPr>
                </a:p>
              </p:txBody>
            </p:sp>
            <p:sp>
              <p:nvSpPr>
                <p:cNvPr id="74" name="Freeform 72"/>
                <p:cNvSpPr>
                  <a:spLocks noChangeAspect="1"/>
                </p:cNvSpPr>
                <p:nvPr/>
              </p:nvSpPr>
              <p:spPr bwMode="auto">
                <a:xfrm>
                  <a:off x="2115" y="2641"/>
                  <a:ext cx="192" cy="96"/>
                </a:xfrm>
                <a:custGeom>
                  <a:avLst/>
                  <a:gdLst>
                    <a:gd name="T0" fmla="*/ 60 w 309"/>
                    <a:gd name="T1" fmla="*/ 0 h 89"/>
                    <a:gd name="T2" fmla="*/ 60 w 309"/>
                    <a:gd name="T3" fmla="*/ 4 h 89"/>
                    <a:gd name="T4" fmla="*/ 58 w 309"/>
                    <a:gd name="T5" fmla="*/ 6 h 89"/>
                    <a:gd name="T6" fmla="*/ 55 w 309"/>
                    <a:gd name="T7" fmla="*/ 14 h 89"/>
                    <a:gd name="T8" fmla="*/ 52 w 309"/>
                    <a:gd name="T9" fmla="*/ 20 h 89"/>
                    <a:gd name="T10" fmla="*/ 50 w 309"/>
                    <a:gd name="T11" fmla="*/ 24 h 89"/>
                    <a:gd name="T12" fmla="*/ 47 w 309"/>
                    <a:gd name="T13" fmla="*/ 27 h 89"/>
                    <a:gd name="T14" fmla="*/ 45 w 309"/>
                    <a:gd name="T15" fmla="*/ 29 h 89"/>
                    <a:gd name="T16" fmla="*/ 42 w 309"/>
                    <a:gd name="T17" fmla="*/ 31 h 89"/>
                    <a:gd name="T18" fmla="*/ 39 w 309"/>
                    <a:gd name="T19" fmla="*/ 33 h 89"/>
                    <a:gd name="T20" fmla="*/ 36 w 309"/>
                    <a:gd name="T21" fmla="*/ 33 h 89"/>
                    <a:gd name="T22" fmla="*/ 32 w 309"/>
                    <a:gd name="T23" fmla="*/ 33 h 89"/>
                    <a:gd name="T24" fmla="*/ 30 w 309"/>
                    <a:gd name="T25" fmla="*/ 33 h 89"/>
                    <a:gd name="T26" fmla="*/ 28 w 309"/>
                    <a:gd name="T27" fmla="*/ 33 h 89"/>
                    <a:gd name="T28" fmla="*/ 26 w 309"/>
                    <a:gd name="T29" fmla="*/ 33 h 89"/>
                    <a:gd name="T30" fmla="*/ 25 w 309"/>
                    <a:gd name="T31" fmla="*/ 33 h 89"/>
                    <a:gd name="T32" fmla="*/ 22 w 309"/>
                    <a:gd name="T33" fmla="*/ 33 h 89"/>
                    <a:gd name="T34" fmla="*/ 19 w 309"/>
                    <a:gd name="T35" fmla="*/ 31 h 89"/>
                    <a:gd name="T36" fmla="*/ 19 w 309"/>
                    <a:gd name="T37" fmla="*/ 29 h 89"/>
                    <a:gd name="T38" fmla="*/ 15 w 309"/>
                    <a:gd name="T39" fmla="*/ 27 h 89"/>
                    <a:gd name="T40" fmla="*/ 14 w 309"/>
                    <a:gd name="T41" fmla="*/ 25 h 89"/>
                    <a:gd name="T42" fmla="*/ 11 w 309"/>
                    <a:gd name="T43" fmla="*/ 24 h 89"/>
                    <a:gd name="T44" fmla="*/ 10 w 309"/>
                    <a:gd name="T45" fmla="*/ 20 h 89"/>
                    <a:gd name="T46" fmla="*/ 7 w 309"/>
                    <a:gd name="T47" fmla="*/ 16 h 89"/>
                    <a:gd name="T48" fmla="*/ 6 w 309"/>
                    <a:gd name="T49" fmla="*/ 12 h 89"/>
                    <a:gd name="T50" fmla="*/ 3 w 309"/>
                    <a:gd name="T51" fmla="*/ 6 h 89"/>
                    <a:gd name="T52" fmla="*/ 1 w 309"/>
                    <a:gd name="T53" fmla="*/ 4 h 89"/>
                    <a:gd name="T54" fmla="*/ 0 w 309"/>
                    <a:gd name="T55" fmla="*/ 0 h 89"/>
                    <a:gd name="T56" fmla="*/ 6 w 309"/>
                    <a:gd name="T57" fmla="*/ 104 h 89"/>
                    <a:gd name="T58" fmla="*/ 60 w 309"/>
                    <a:gd name="T59" fmla="*/ 104 h 89"/>
                    <a:gd name="T60" fmla="*/ 114 w 309"/>
                    <a:gd name="T61" fmla="*/ 104 h 89"/>
                    <a:gd name="T62" fmla="*/ 119 w 309"/>
                    <a:gd name="T63" fmla="*/ 0 h 89"/>
                    <a:gd name="T64" fmla="*/ 118 w 309"/>
                    <a:gd name="T65" fmla="*/ 4 h 89"/>
                    <a:gd name="T66" fmla="*/ 117 w 309"/>
                    <a:gd name="T67" fmla="*/ 6 h 89"/>
                    <a:gd name="T68" fmla="*/ 114 w 309"/>
                    <a:gd name="T69" fmla="*/ 14 h 89"/>
                    <a:gd name="T70" fmla="*/ 110 w 309"/>
                    <a:gd name="T71" fmla="*/ 20 h 89"/>
                    <a:gd name="T72" fmla="*/ 107 w 309"/>
                    <a:gd name="T73" fmla="*/ 24 h 89"/>
                    <a:gd name="T74" fmla="*/ 106 w 309"/>
                    <a:gd name="T75" fmla="*/ 27 h 89"/>
                    <a:gd name="T76" fmla="*/ 101 w 309"/>
                    <a:gd name="T77" fmla="*/ 31 h 89"/>
                    <a:gd name="T78" fmla="*/ 98 w 309"/>
                    <a:gd name="T79" fmla="*/ 33 h 89"/>
                    <a:gd name="T80" fmla="*/ 94 w 309"/>
                    <a:gd name="T81" fmla="*/ 33 h 89"/>
                    <a:gd name="T82" fmla="*/ 91 w 309"/>
                    <a:gd name="T83" fmla="*/ 33 h 89"/>
                    <a:gd name="T84" fmla="*/ 87 w 309"/>
                    <a:gd name="T85" fmla="*/ 33 h 89"/>
                    <a:gd name="T86" fmla="*/ 84 w 309"/>
                    <a:gd name="T87" fmla="*/ 33 h 89"/>
                    <a:gd name="T88" fmla="*/ 80 w 309"/>
                    <a:gd name="T89" fmla="*/ 33 h 89"/>
                    <a:gd name="T90" fmla="*/ 77 w 309"/>
                    <a:gd name="T91" fmla="*/ 31 h 89"/>
                    <a:gd name="T92" fmla="*/ 74 w 309"/>
                    <a:gd name="T93" fmla="*/ 29 h 89"/>
                    <a:gd name="T94" fmla="*/ 72 w 309"/>
                    <a:gd name="T95" fmla="*/ 25 h 89"/>
                    <a:gd name="T96" fmla="*/ 70 w 309"/>
                    <a:gd name="T97" fmla="*/ 24 h 89"/>
                    <a:gd name="T98" fmla="*/ 66 w 309"/>
                    <a:gd name="T99" fmla="*/ 18 h 89"/>
                    <a:gd name="T100" fmla="*/ 64 w 309"/>
                    <a:gd name="T101" fmla="*/ 12 h 89"/>
                    <a:gd name="T102" fmla="*/ 63 w 309"/>
                    <a:gd name="T103" fmla="*/ 6 h 89"/>
                    <a:gd name="T104" fmla="*/ 61 w 309"/>
                    <a:gd name="T105" fmla="*/ 2 h 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9"/>
                    <a:gd name="T160" fmla="*/ 0 h 89"/>
                    <a:gd name="T161" fmla="*/ 309 w 309"/>
                    <a:gd name="T162" fmla="*/ 89 h 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9" h="89">
                      <a:moveTo>
                        <a:pt x="156" y="0"/>
                      </a:moveTo>
                      <a:lnTo>
                        <a:pt x="156" y="0"/>
                      </a:lnTo>
                      <a:lnTo>
                        <a:pt x="154" y="2"/>
                      </a:lnTo>
                      <a:lnTo>
                        <a:pt x="154" y="4"/>
                      </a:lnTo>
                      <a:lnTo>
                        <a:pt x="152" y="6"/>
                      </a:lnTo>
                      <a:lnTo>
                        <a:pt x="150" y="6"/>
                      </a:lnTo>
                      <a:lnTo>
                        <a:pt x="146" y="10"/>
                      </a:lnTo>
                      <a:lnTo>
                        <a:pt x="142" y="12"/>
                      </a:lnTo>
                      <a:lnTo>
                        <a:pt x="139" y="16"/>
                      </a:lnTo>
                      <a:lnTo>
                        <a:pt x="135" y="18"/>
                      </a:lnTo>
                      <a:lnTo>
                        <a:pt x="131" y="20"/>
                      </a:lnTo>
                      <a:lnTo>
                        <a:pt x="129" y="20"/>
                      </a:lnTo>
                      <a:lnTo>
                        <a:pt x="127" y="21"/>
                      </a:lnTo>
                      <a:lnTo>
                        <a:pt x="123" y="23"/>
                      </a:lnTo>
                      <a:lnTo>
                        <a:pt x="119" y="25"/>
                      </a:lnTo>
                      <a:lnTo>
                        <a:pt x="117" y="25"/>
                      </a:lnTo>
                      <a:lnTo>
                        <a:pt x="112" y="27"/>
                      </a:lnTo>
                      <a:lnTo>
                        <a:pt x="108" y="27"/>
                      </a:lnTo>
                      <a:lnTo>
                        <a:pt x="106" y="29"/>
                      </a:lnTo>
                      <a:lnTo>
                        <a:pt x="100" y="29"/>
                      </a:lnTo>
                      <a:lnTo>
                        <a:pt x="96" y="29"/>
                      </a:lnTo>
                      <a:lnTo>
                        <a:pt x="93" y="29"/>
                      </a:lnTo>
                      <a:lnTo>
                        <a:pt x="87" y="29"/>
                      </a:lnTo>
                      <a:lnTo>
                        <a:pt x="83" y="29"/>
                      </a:lnTo>
                      <a:lnTo>
                        <a:pt x="81" y="29"/>
                      </a:lnTo>
                      <a:lnTo>
                        <a:pt x="77" y="29"/>
                      </a:lnTo>
                      <a:lnTo>
                        <a:pt x="75" y="29"/>
                      </a:lnTo>
                      <a:lnTo>
                        <a:pt x="73" y="29"/>
                      </a:lnTo>
                      <a:lnTo>
                        <a:pt x="71" y="29"/>
                      </a:lnTo>
                      <a:lnTo>
                        <a:pt x="68" y="29"/>
                      </a:lnTo>
                      <a:lnTo>
                        <a:pt x="66" y="29"/>
                      </a:lnTo>
                      <a:lnTo>
                        <a:pt x="64" y="29"/>
                      </a:lnTo>
                      <a:lnTo>
                        <a:pt x="60" y="29"/>
                      </a:lnTo>
                      <a:lnTo>
                        <a:pt x="58" y="29"/>
                      </a:lnTo>
                      <a:lnTo>
                        <a:pt x="56" y="27"/>
                      </a:lnTo>
                      <a:lnTo>
                        <a:pt x="50" y="27"/>
                      </a:lnTo>
                      <a:lnTo>
                        <a:pt x="50" y="25"/>
                      </a:lnTo>
                      <a:lnTo>
                        <a:pt x="48" y="25"/>
                      </a:lnTo>
                      <a:lnTo>
                        <a:pt x="45" y="25"/>
                      </a:lnTo>
                      <a:lnTo>
                        <a:pt x="39" y="23"/>
                      </a:lnTo>
                      <a:lnTo>
                        <a:pt x="39" y="21"/>
                      </a:lnTo>
                      <a:lnTo>
                        <a:pt x="37" y="21"/>
                      </a:lnTo>
                      <a:lnTo>
                        <a:pt x="33" y="20"/>
                      </a:lnTo>
                      <a:lnTo>
                        <a:pt x="29" y="20"/>
                      </a:lnTo>
                      <a:lnTo>
                        <a:pt x="27" y="18"/>
                      </a:lnTo>
                      <a:lnTo>
                        <a:pt x="25" y="18"/>
                      </a:lnTo>
                      <a:lnTo>
                        <a:pt x="21" y="16"/>
                      </a:lnTo>
                      <a:lnTo>
                        <a:pt x="20" y="14"/>
                      </a:lnTo>
                      <a:lnTo>
                        <a:pt x="18" y="12"/>
                      </a:lnTo>
                      <a:lnTo>
                        <a:pt x="16" y="10"/>
                      </a:lnTo>
                      <a:lnTo>
                        <a:pt x="14" y="10"/>
                      </a:lnTo>
                      <a:lnTo>
                        <a:pt x="8" y="6"/>
                      </a:lnTo>
                      <a:lnTo>
                        <a:pt x="6" y="6"/>
                      </a:lnTo>
                      <a:lnTo>
                        <a:pt x="4" y="4"/>
                      </a:lnTo>
                      <a:lnTo>
                        <a:pt x="2" y="2"/>
                      </a:lnTo>
                      <a:lnTo>
                        <a:pt x="0" y="0"/>
                      </a:lnTo>
                      <a:lnTo>
                        <a:pt x="0" y="89"/>
                      </a:lnTo>
                      <a:lnTo>
                        <a:pt x="14" y="89"/>
                      </a:lnTo>
                      <a:lnTo>
                        <a:pt x="50" y="89"/>
                      </a:lnTo>
                      <a:lnTo>
                        <a:pt x="156" y="89"/>
                      </a:lnTo>
                      <a:lnTo>
                        <a:pt x="261" y="89"/>
                      </a:lnTo>
                      <a:lnTo>
                        <a:pt x="296" y="89"/>
                      </a:lnTo>
                      <a:lnTo>
                        <a:pt x="309" y="89"/>
                      </a:lnTo>
                      <a:lnTo>
                        <a:pt x="309" y="0"/>
                      </a:lnTo>
                      <a:lnTo>
                        <a:pt x="308" y="2"/>
                      </a:lnTo>
                      <a:lnTo>
                        <a:pt x="306" y="4"/>
                      </a:lnTo>
                      <a:lnTo>
                        <a:pt x="306" y="6"/>
                      </a:lnTo>
                      <a:lnTo>
                        <a:pt x="302" y="6"/>
                      </a:lnTo>
                      <a:lnTo>
                        <a:pt x="298" y="10"/>
                      </a:lnTo>
                      <a:lnTo>
                        <a:pt x="294" y="12"/>
                      </a:lnTo>
                      <a:lnTo>
                        <a:pt x="290" y="16"/>
                      </a:lnTo>
                      <a:lnTo>
                        <a:pt x="285" y="18"/>
                      </a:lnTo>
                      <a:lnTo>
                        <a:pt x="283" y="20"/>
                      </a:lnTo>
                      <a:lnTo>
                        <a:pt x="279" y="20"/>
                      </a:lnTo>
                      <a:lnTo>
                        <a:pt x="275" y="21"/>
                      </a:lnTo>
                      <a:lnTo>
                        <a:pt x="273" y="23"/>
                      </a:lnTo>
                      <a:lnTo>
                        <a:pt x="263" y="25"/>
                      </a:lnTo>
                      <a:lnTo>
                        <a:pt x="261" y="27"/>
                      </a:lnTo>
                      <a:lnTo>
                        <a:pt x="258" y="27"/>
                      </a:lnTo>
                      <a:lnTo>
                        <a:pt x="252" y="29"/>
                      </a:lnTo>
                      <a:lnTo>
                        <a:pt x="248" y="29"/>
                      </a:lnTo>
                      <a:lnTo>
                        <a:pt x="244" y="29"/>
                      </a:lnTo>
                      <a:lnTo>
                        <a:pt x="238" y="29"/>
                      </a:lnTo>
                      <a:lnTo>
                        <a:pt x="235" y="29"/>
                      </a:lnTo>
                      <a:lnTo>
                        <a:pt x="229" y="29"/>
                      </a:lnTo>
                      <a:lnTo>
                        <a:pt x="225" y="29"/>
                      </a:lnTo>
                      <a:lnTo>
                        <a:pt x="219" y="29"/>
                      </a:lnTo>
                      <a:lnTo>
                        <a:pt x="217" y="29"/>
                      </a:lnTo>
                      <a:lnTo>
                        <a:pt x="212" y="29"/>
                      </a:lnTo>
                      <a:lnTo>
                        <a:pt x="206" y="29"/>
                      </a:lnTo>
                      <a:lnTo>
                        <a:pt x="204" y="27"/>
                      </a:lnTo>
                      <a:lnTo>
                        <a:pt x="200" y="27"/>
                      </a:lnTo>
                      <a:lnTo>
                        <a:pt x="196" y="25"/>
                      </a:lnTo>
                      <a:lnTo>
                        <a:pt x="192" y="25"/>
                      </a:lnTo>
                      <a:lnTo>
                        <a:pt x="190" y="23"/>
                      </a:lnTo>
                      <a:lnTo>
                        <a:pt x="187" y="21"/>
                      </a:lnTo>
                      <a:lnTo>
                        <a:pt x="183" y="20"/>
                      </a:lnTo>
                      <a:lnTo>
                        <a:pt x="181" y="20"/>
                      </a:lnTo>
                      <a:lnTo>
                        <a:pt x="179" y="18"/>
                      </a:lnTo>
                      <a:lnTo>
                        <a:pt x="173" y="16"/>
                      </a:lnTo>
                      <a:lnTo>
                        <a:pt x="169" y="12"/>
                      </a:lnTo>
                      <a:lnTo>
                        <a:pt x="165" y="10"/>
                      </a:lnTo>
                      <a:lnTo>
                        <a:pt x="162" y="6"/>
                      </a:lnTo>
                      <a:lnTo>
                        <a:pt x="160" y="4"/>
                      </a:lnTo>
                      <a:lnTo>
                        <a:pt x="158" y="2"/>
                      </a:lnTo>
                      <a:lnTo>
                        <a:pt x="156" y="0"/>
                      </a:lnTo>
                      <a:close/>
                    </a:path>
                  </a:pathLst>
                </a:custGeom>
                <a:solidFill>
                  <a:srgbClr val="C00000"/>
                </a:solidFill>
                <a:ln w="3175">
                  <a:solidFill>
                    <a:schemeClr val="bg1"/>
                  </a:solidFill>
                  <a:round/>
                  <a:headEnd/>
                  <a:tailEnd/>
                </a:ln>
              </p:spPr>
              <p:txBody>
                <a:bodyPr/>
                <a:lstStyle/>
                <a:p>
                  <a:pPr algn="ctr"/>
                  <a:endParaRPr lang="en-US" sz="1200" dirty="0">
                    <a:solidFill>
                      <a:prstClr val="black"/>
                    </a:solidFill>
                    <a:latin typeface="Arial" pitchFamily="34" charset="0"/>
                    <a:cs typeface="Arial" pitchFamily="34" charset="0"/>
                  </a:endParaRPr>
                </a:p>
              </p:txBody>
            </p:sp>
          </p:grpSp>
          <p:sp>
            <p:nvSpPr>
              <p:cNvPr id="72" name="Rectangle 73"/>
              <p:cNvSpPr>
                <a:spLocks noChangeAspect="1" noChangeArrowheads="1"/>
              </p:cNvSpPr>
              <p:nvPr/>
            </p:nvSpPr>
            <p:spPr bwMode="auto">
              <a:xfrm>
                <a:off x="3659609" y="3826324"/>
                <a:ext cx="342354" cy="153888"/>
              </a:xfrm>
              <a:prstGeom prst="rect">
                <a:avLst/>
              </a:prstGeom>
              <a:noFill/>
              <a:ln w="9525">
                <a:noFill/>
                <a:miter lim="800000"/>
                <a:headEnd/>
                <a:tailEnd/>
              </a:ln>
            </p:spPr>
            <p:txBody>
              <a:bodyPr lIns="0" tIns="0" rIns="0" bIns="0">
                <a:spAutoFit/>
              </a:bodyPr>
              <a:lstStyle/>
              <a:p>
                <a:pPr algn="ctr" eaLnBrk="0" hangingPunct="0"/>
                <a:r>
                  <a:rPr lang="en-US" sz="1000" b="1" dirty="0">
                    <a:solidFill>
                      <a:srgbClr val="FFFFFF"/>
                    </a:solidFill>
                    <a:latin typeface="Arial" pitchFamily="34" charset="0"/>
                    <a:cs typeface="Arial" pitchFamily="34" charset="0"/>
                  </a:rPr>
                  <a:t>95 </a:t>
                </a:r>
                <a:endParaRPr lang="en-US" sz="1000" b="1" dirty="0">
                  <a:solidFill>
                    <a:prstClr val="black"/>
                  </a:solidFill>
                  <a:latin typeface="Arial" pitchFamily="34" charset="0"/>
                  <a:cs typeface="Arial" pitchFamily="34" charset="0"/>
                </a:endParaRPr>
              </a:p>
            </p:txBody>
          </p:sp>
        </p:grpSp>
        <p:sp>
          <p:nvSpPr>
            <p:cNvPr id="82" name="Oval 77"/>
            <p:cNvSpPr>
              <a:spLocks noChangeAspect="1" noChangeArrowheads="1"/>
            </p:cNvSpPr>
            <p:nvPr/>
          </p:nvSpPr>
          <p:spPr bwMode="auto">
            <a:xfrm>
              <a:off x="3249612" y="5024437"/>
              <a:ext cx="103188" cy="106363"/>
            </a:xfrm>
            <a:prstGeom prst="ellipse">
              <a:avLst/>
            </a:prstGeom>
            <a:solidFill>
              <a:srgbClr val="F99F34"/>
            </a:solidFill>
            <a:ln w="12700">
              <a:solidFill>
                <a:schemeClr val="bg1"/>
              </a:solidFill>
              <a:round/>
              <a:headEnd/>
              <a:tailEnd/>
            </a:ln>
          </p:spPr>
          <p:txBody>
            <a:bodyPr/>
            <a:lstStyle/>
            <a:p>
              <a:endParaRPr lang="en-US" dirty="0">
                <a:solidFill>
                  <a:prstClr val="black"/>
                </a:solidFill>
                <a:latin typeface="Arial" pitchFamily="34" charset="0"/>
                <a:cs typeface="Arial" pitchFamily="34" charset="0"/>
              </a:endParaRPr>
            </a:p>
          </p:txBody>
        </p:sp>
        <p:sp>
          <p:nvSpPr>
            <p:cNvPr id="68" name="Rectangle 65"/>
            <p:cNvSpPr>
              <a:spLocks noChangeAspect="1" noChangeArrowheads="1"/>
            </p:cNvSpPr>
            <p:nvPr/>
          </p:nvSpPr>
          <p:spPr bwMode="auto">
            <a:xfrm>
              <a:off x="2822301" y="4180330"/>
              <a:ext cx="344299" cy="153888"/>
            </a:xfrm>
            <a:prstGeom prst="rect">
              <a:avLst/>
            </a:prstGeom>
            <a:noFill/>
            <a:ln w="9525">
              <a:noFill/>
              <a:miter lim="800000"/>
              <a:headEnd/>
              <a:tailEnd/>
            </a:ln>
          </p:spPr>
          <p:txBody>
            <a:bodyPr lIns="0" tIns="0" rIns="0" bIns="0">
              <a:spAutoFit/>
            </a:bodyPr>
            <a:lstStyle/>
            <a:p>
              <a:pPr algn="ctr" eaLnBrk="0" hangingPunct="0"/>
              <a:r>
                <a:rPr lang="en-US" sz="1000" b="1" dirty="0">
                  <a:solidFill>
                    <a:srgbClr val="FFFFFF"/>
                  </a:solidFill>
                  <a:latin typeface="Arial" pitchFamily="34" charset="0"/>
                  <a:cs typeface="Arial" pitchFamily="34" charset="0"/>
                </a:rPr>
                <a:t>75 </a:t>
              </a:r>
              <a:endParaRPr lang="en-US" sz="1000" b="1" dirty="0">
                <a:solidFill>
                  <a:prstClr val="black"/>
                </a:solidFill>
                <a:latin typeface="Arial" pitchFamily="34" charset="0"/>
                <a:cs typeface="Arial" pitchFamily="34" charset="0"/>
              </a:endParaRPr>
            </a:p>
          </p:txBody>
        </p:sp>
        <p:sp>
          <p:nvSpPr>
            <p:cNvPr id="39" name="Rectangle 33"/>
            <p:cNvSpPr>
              <a:spLocks noChangeAspect="1" noChangeArrowheads="1"/>
            </p:cNvSpPr>
            <p:nvPr/>
          </p:nvSpPr>
          <p:spPr bwMode="auto">
            <a:xfrm>
              <a:off x="3607507" y="3355975"/>
              <a:ext cx="583493" cy="153888"/>
            </a:xfrm>
            <a:prstGeom prst="rect">
              <a:avLst/>
            </a:prstGeom>
            <a:noFill/>
            <a:ln w="9525">
              <a:noFill/>
              <a:miter lim="800000"/>
              <a:headEnd/>
              <a:tailEnd/>
            </a:ln>
          </p:spPr>
          <p:txBody>
            <a:bodyPr wrap="none" lIns="0" tIns="0" rIns="0" bIns="0">
              <a:spAutoFit/>
            </a:bodyPr>
            <a:lstStyle/>
            <a:p>
              <a:pPr eaLnBrk="0" hangingPunct="0"/>
              <a:r>
                <a:rPr lang="en-US" sz="1000" b="1" dirty="0">
                  <a:solidFill>
                    <a:prstClr val="black"/>
                  </a:solidFill>
                  <a:latin typeface="Arial" pitchFamily="34" charset="0"/>
                  <a:cs typeface="Arial" pitchFamily="34" charset="0"/>
                </a:rPr>
                <a:t>Columbia</a:t>
              </a:r>
            </a:p>
          </p:txBody>
        </p:sp>
      </p:grpSp>
      <p:pic>
        <p:nvPicPr>
          <p:cNvPr id="98" name="Picture 97" descr="Pin.png"/>
          <p:cNvPicPr>
            <a:picLocks noChangeAspect="1"/>
          </p:cNvPicPr>
          <p:nvPr/>
        </p:nvPicPr>
        <p:blipFill>
          <a:blip r:embed="rId3" cstate="print"/>
          <a:stretch>
            <a:fillRect/>
          </a:stretch>
        </p:blipFill>
        <p:spPr>
          <a:xfrm>
            <a:off x="5138737" y="4267200"/>
            <a:ext cx="500063" cy="381000"/>
          </a:xfrm>
          <a:prstGeom prst="rect">
            <a:avLst/>
          </a:prstGeom>
        </p:spPr>
      </p:pic>
      <p:sp>
        <p:nvSpPr>
          <p:cNvPr id="62" name="TextBox 61"/>
          <p:cNvSpPr txBox="1"/>
          <p:nvPr/>
        </p:nvSpPr>
        <p:spPr>
          <a:xfrm>
            <a:off x="0" y="6488668"/>
            <a:ext cx="4572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6</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 name="Picture 156" descr="NEFL-Outline-in-Florida-light-blue.png"/>
          <p:cNvPicPr>
            <a:picLocks noChangeAspect="1"/>
          </p:cNvPicPr>
          <p:nvPr/>
        </p:nvPicPr>
        <p:blipFill>
          <a:blip r:embed="rId2" cstate="print"/>
          <a:srcRect l="15490" t="27778" r="14052" b="24444"/>
          <a:stretch>
            <a:fillRect/>
          </a:stretch>
        </p:blipFill>
        <p:spPr>
          <a:xfrm>
            <a:off x="1828800" y="1371600"/>
            <a:ext cx="5567917" cy="4886131"/>
          </a:xfrm>
          <a:prstGeom prst="rect">
            <a:avLst/>
          </a:prstGeom>
        </p:spPr>
      </p:pic>
      <p:grpSp>
        <p:nvGrpSpPr>
          <p:cNvPr id="2" name="Group 4"/>
          <p:cNvGrpSpPr>
            <a:grpSpLocks/>
          </p:cNvGrpSpPr>
          <p:nvPr/>
        </p:nvGrpSpPr>
        <p:grpSpPr bwMode="auto">
          <a:xfrm rot="21319089">
            <a:off x="5460176" y="1540532"/>
            <a:ext cx="962381" cy="1299973"/>
            <a:chOff x="5543" y="3648"/>
            <a:chExt cx="638" cy="950"/>
          </a:xfrm>
        </p:grpSpPr>
        <p:grpSp>
          <p:nvGrpSpPr>
            <p:cNvPr id="3" name="Group 6"/>
            <p:cNvGrpSpPr>
              <a:grpSpLocks/>
            </p:cNvGrpSpPr>
            <p:nvPr/>
          </p:nvGrpSpPr>
          <p:grpSpPr bwMode="auto">
            <a:xfrm>
              <a:off x="5543" y="3648"/>
              <a:ext cx="638" cy="950"/>
              <a:chOff x="5543" y="3648"/>
              <a:chExt cx="638" cy="950"/>
            </a:xfrm>
          </p:grpSpPr>
          <p:sp>
            <p:nvSpPr>
              <p:cNvPr id="69" name="Freeform 7"/>
              <p:cNvSpPr>
                <a:spLocks noChangeAspect="1"/>
              </p:cNvSpPr>
              <p:nvPr/>
            </p:nvSpPr>
            <p:spPr bwMode="auto">
              <a:xfrm>
                <a:off x="5710" y="3648"/>
                <a:ext cx="309" cy="384"/>
              </a:xfrm>
              <a:custGeom>
                <a:avLst/>
                <a:gdLst/>
                <a:ahLst/>
                <a:cxnLst>
                  <a:cxn ang="0">
                    <a:pos x="2283" y="618"/>
                  </a:cxn>
                  <a:cxn ang="0">
                    <a:pos x="2031" y="534"/>
                  </a:cxn>
                  <a:cxn ang="0">
                    <a:pos x="1947" y="558"/>
                  </a:cxn>
                  <a:cxn ang="0">
                    <a:pos x="1887" y="504"/>
                  </a:cxn>
                  <a:cxn ang="0">
                    <a:pos x="1815" y="522"/>
                  </a:cxn>
                  <a:cxn ang="0">
                    <a:pos x="1755" y="504"/>
                  </a:cxn>
                  <a:cxn ang="0">
                    <a:pos x="1635" y="456"/>
                  </a:cxn>
                  <a:cxn ang="0">
                    <a:pos x="1449" y="378"/>
                  </a:cxn>
                  <a:cxn ang="0">
                    <a:pos x="1233" y="318"/>
                  </a:cxn>
                  <a:cxn ang="0">
                    <a:pos x="1143" y="240"/>
                  </a:cxn>
                  <a:cxn ang="0">
                    <a:pos x="1059" y="180"/>
                  </a:cxn>
                  <a:cxn ang="0">
                    <a:pos x="783" y="126"/>
                  </a:cxn>
                  <a:cxn ang="0">
                    <a:pos x="645" y="54"/>
                  </a:cxn>
                  <a:cxn ang="0">
                    <a:pos x="447" y="36"/>
                  </a:cxn>
                  <a:cxn ang="0">
                    <a:pos x="363" y="276"/>
                  </a:cxn>
                  <a:cxn ang="0">
                    <a:pos x="231" y="216"/>
                  </a:cxn>
                  <a:cxn ang="0">
                    <a:pos x="195" y="270"/>
                  </a:cxn>
                  <a:cxn ang="0">
                    <a:pos x="99" y="402"/>
                  </a:cxn>
                  <a:cxn ang="0">
                    <a:pos x="87" y="612"/>
                  </a:cxn>
                  <a:cxn ang="0">
                    <a:pos x="27" y="840"/>
                  </a:cxn>
                  <a:cxn ang="0">
                    <a:pos x="81" y="1026"/>
                  </a:cxn>
                  <a:cxn ang="0">
                    <a:pos x="159" y="1200"/>
                  </a:cxn>
                  <a:cxn ang="0">
                    <a:pos x="219" y="1266"/>
                  </a:cxn>
                  <a:cxn ang="0">
                    <a:pos x="183" y="1608"/>
                  </a:cxn>
                  <a:cxn ang="0">
                    <a:pos x="165" y="1728"/>
                  </a:cxn>
                  <a:cxn ang="0">
                    <a:pos x="69" y="1968"/>
                  </a:cxn>
                  <a:cxn ang="0">
                    <a:pos x="39" y="2142"/>
                  </a:cxn>
                  <a:cxn ang="0">
                    <a:pos x="69" y="2304"/>
                  </a:cxn>
                  <a:cxn ang="0">
                    <a:pos x="21" y="2880"/>
                  </a:cxn>
                  <a:cxn ang="0">
                    <a:pos x="1227" y="1644"/>
                  </a:cxn>
                  <a:cxn ang="0">
                    <a:pos x="1341" y="1506"/>
                  </a:cxn>
                  <a:cxn ang="0">
                    <a:pos x="1461" y="1392"/>
                  </a:cxn>
                  <a:cxn ang="0">
                    <a:pos x="1563" y="1368"/>
                  </a:cxn>
                  <a:cxn ang="0">
                    <a:pos x="1749" y="1392"/>
                  </a:cxn>
                  <a:cxn ang="0">
                    <a:pos x="1833" y="1320"/>
                  </a:cxn>
                  <a:cxn ang="0">
                    <a:pos x="1935" y="1266"/>
                  </a:cxn>
                  <a:cxn ang="0">
                    <a:pos x="2007" y="1374"/>
                  </a:cxn>
                  <a:cxn ang="0">
                    <a:pos x="2127" y="1494"/>
                  </a:cxn>
                  <a:cxn ang="0">
                    <a:pos x="2271" y="1572"/>
                  </a:cxn>
                  <a:cxn ang="0">
                    <a:pos x="2337" y="1530"/>
                  </a:cxn>
                  <a:cxn ang="0">
                    <a:pos x="2355" y="1416"/>
                  </a:cxn>
                  <a:cxn ang="0">
                    <a:pos x="2415" y="1368"/>
                  </a:cxn>
                  <a:cxn ang="0">
                    <a:pos x="2499" y="1482"/>
                  </a:cxn>
                  <a:cxn ang="0">
                    <a:pos x="2553" y="1524"/>
                  </a:cxn>
                  <a:cxn ang="0">
                    <a:pos x="2727" y="1602"/>
                  </a:cxn>
                  <a:cxn ang="0">
                    <a:pos x="2757" y="1266"/>
                  </a:cxn>
                  <a:cxn ang="0">
                    <a:pos x="2745" y="1188"/>
                  </a:cxn>
                  <a:cxn ang="0">
                    <a:pos x="2763" y="996"/>
                  </a:cxn>
                  <a:cxn ang="0">
                    <a:pos x="2799" y="876"/>
                  </a:cxn>
                  <a:cxn ang="0">
                    <a:pos x="2787" y="636"/>
                  </a:cxn>
                  <a:cxn ang="0">
                    <a:pos x="2607" y="618"/>
                  </a:cxn>
                  <a:cxn ang="0">
                    <a:pos x="2481" y="522"/>
                  </a:cxn>
                  <a:cxn ang="0">
                    <a:pos x="2232" y="621"/>
                  </a:cxn>
                </a:cxnLst>
                <a:rect l="0" t="0" r="r" b="b"/>
                <a:pathLst>
                  <a:path w="2811" h="2880">
                    <a:moveTo>
                      <a:pt x="2289" y="600"/>
                    </a:moveTo>
                    <a:cubicBezTo>
                      <a:pt x="2287" y="606"/>
                      <a:pt x="2289" y="616"/>
                      <a:pt x="2283" y="618"/>
                    </a:cubicBezTo>
                    <a:cubicBezTo>
                      <a:pt x="2264" y="616"/>
                      <a:pt x="2217" y="602"/>
                      <a:pt x="2175" y="588"/>
                    </a:cubicBezTo>
                    <a:cubicBezTo>
                      <a:pt x="2122" y="553"/>
                      <a:pt x="2095" y="541"/>
                      <a:pt x="2031" y="534"/>
                    </a:cubicBezTo>
                    <a:cubicBezTo>
                      <a:pt x="2009" y="501"/>
                      <a:pt x="1997" y="525"/>
                      <a:pt x="1965" y="546"/>
                    </a:cubicBezTo>
                    <a:cubicBezTo>
                      <a:pt x="1959" y="550"/>
                      <a:pt x="1947" y="558"/>
                      <a:pt x="1947" y="558"/>
                    </a:cubicBezTo>
                    <a:cubicBezTo>
                      <a:pt x="1913" y="547"/>
                      <a:pt x="1941" y="561"/>
                      <a:pt x="1923" y="534"/>
                    </a:cubicBezTo>
                    <a:cubicBezTo>
                      <a:pt x="1914" y="520"/>
                      <a:pt x="1900" y="513"/>
                      <a:pt x="1887" y="504"/>
                    </a:cubicBezTo>
                    <a:cubicBezTo>
                      <a:pt x="1875" y="506"/>
                      <a:pt x="1863" y="507"/>
                      <a:pt x="1851" y="510"/>
                    </a:cubicBezTo>
                    <a:cubicBezTo>
                      <a:pt x="1839" y="513"/>
                      <a:pt x="1815" y="522"/>
                      <a:pt x="1815" y="522"/>
                    </a:cubicBezTo>
                    <a:cubicBezTo>
                      <a:pt x="1807" y="520"/>
                      <a:pt x="1799" y="518"/>
                      <a:pt x="1791" y="516"/>
                    </a:cubicBezTo>
                    <a:cubicBezTo>
                      <a:pt x="1779" y="512"/>
                      <a:pt x="1755" y="504"/>
                      <a:pt x="1755" y="504"/>
                    </a:cubicBezTo>
                    <a:cubicBezTo>
                      <a:pt x="1727" y="462"/>
                      <a:pt x="1740" y="450"/>
                      <a:pt x="1695" y="420"/>
                    </a:cubicBezTo>
                    <a:cubicBezTo>
                      <a:pt x="1652" y="429"/>
                      <a:pt x="1667" y="435"/>
                      <a:pt x="1635" y="456"/>
                    </a:cubicBezTo>
                    <a:cubicBezTo>
                      <a:pt x="1590" y="441"/>
                      <a:pt x="1543" y="437"/>
                      <a:pt x="1497" y="426"/>
                    </a:cubicBezTo>
                    <a:cubicBezTo>
                      <a:pt x="1483" y="405"/>
                      <a:pt x="1470" y="392"/>
                      <a:pt x="1449" y="378"/>
                    </a:cubicBezTo>
                    <a:cubicBezTo>
                      <a:pt x="1414" y="326"/>
                      <a:pt x="1352" y="315"/>
                      <a:pt x="1299" y="288"/>
                    </a:cubicBezTo>
                    <a:cubicBezTo>
                      <a:pt x="1262" y="295"/>
                      <a:pt x="1264" y="308"/>
                      <a:pt x="1233" y="318"/>
                    </a:cubicBezTo>
                    <a:cubicBezTo>
                      <a:pt x="1204" y="308"/>
                      <a:pt x="1195" y="283"/>
                      <a:pt x="1179" y="258"/>
                    </a:cubicBezTo>
                    <a:cubicBezTo>
                      <a:pt x="1170" y="244"/>
                      <a:pt x="1156" y="247"/>
                      <a:pt x="1143" y="240"/>
                    </a:cubicBezTo>
                    <a:cubicBezTo>
                      <a:pt x="1130" y="233"/>
                      <a:pt x="1107" y="216"/>
                      <a:pt x="1107" y="216"/>
                    </a:cubicBezTo>
                    <a:cubicBezTo>
                      <a:pt x="1093" y="195"/>
                      <a:pt x="1083" y="188"/>
                      <a:pt x="1059" y="180"/>
                    </a:cubicBezTo>
                    <a:cubicBezTo>
                      <a:pt x="1018" y="194"/>
                      <a:pt x="976" y="194"/>
                      <a:pt x="933" y="198"/>
                    </a:cubicBezTo>
                    <a:cubicBezTo>
                      <a:pt x="870" y="214"/>
                      <a:pt x="830" y="157"/>
                      <a:pt x="783" y="126"/>
                    </a:cubicBezTo>
                    <a:cubicBezTo>
                      <a:pt x="752" y="80"/>
                      <a:pt x="732" y="19"/>
                      <a:pt x="675" y="0"/>
                    </a:cubicBezTo>
                    <a:cubicBezTo>
                      <a:pt x="647" y="41"/>
                      <a:pt x="656" y="22"/>
                      <a:pt x="645" y="54"/>
                    </a:cubicBezTo>
                    <a:cubicBezTo>
                      <a:pt x="603" y="44"/>
                      <a:pt x="566" y="22"/>
                      <a:pt x="525" y="12"/>
                    </a:cubicBezTo>
                    <a:cubicBezTo>
                      <a:pt x="494" y="17"/>
                      <a:pt x="473" y="19"/>
                      <a:pt x="447" y="36"/>
                    </a:cubicBezTo>
                    <a:cubicBezTo>
                      <a:pt x="431" y="83"/>
                      <a:pt x="443" y="137"/>
                      <a:pt x="423" y="180"/>
                    </a:cubicBezTo>
                    <a:cubicBezTo>
                      <a:pt x="410" y="209"/>
                      <a:pt x="381" y="249"/>
                      <a:pt x="363" y="276"/>
                    </a:cubicBezTo>
                    <a:cubicBezTo>
                      <a:pt x="343" y="269"/>
                      <a:pt x="323" y="265"/>
                      <a:pt x="303" y="258"/>
                    </a:cubicBezTo>
                    <a:cubicBezTo>
                      <a:pt x="283" y="229"/>
                      <a:pt x="263" y="227"/>
                      <a:pt x="231" y="216"/>
                    </a:cubicBezTo>
                    <a:cubicBezTo>
                      <a:pt x="213" y="218"/>
                      <a:pt x="194" y="215"/>
                      <a:pt x="177" y="222"/>
                    </a:cubicBezTo>
                    <a:cubicBezTo>
                      <a:pt x="150" y="233"/>
                      <a:pt x="189" y="266"/>
                      <a:pt x="195" y="270"/>
                    </a:cubicBezTo>
                    <a:cubicBezTo>
                      <a:pt x="221" y="308"/>
                      <a:pt x="223" y="330"/>
                      <a:pt x="183" y="360"/>
                    </a:cubicBezTo>
                    <a:cubicBezTo>
                      <a:pt x="167" y="407"/>
                      <a:pt x="115" y="355"/>
                      <a:pt x="99" y="402"/>
                    </a:cubicBezTo>
                    <a:cubicBezTo>
                      <a:pt x="95" y="454"/>
                      <a:pt x="91" y="497"/>
                      <a:pt x="75" y="546"/>
                    </a:cubicBezTo>
                    <a:cubicBezTo>
                      <a:pt x="78" y="568"/>
                      <a:pt x="87" y="590"/>
                      <a:pt x="87" y="612"/>
                    </a:cubicBezTo>
                    <a:cubicBezTo>
                      <a:pt x="87" y="679"/>
                      <a:pt x="55" y="746"/>
                      <a:pt x="9" y="792"/>
                    </a:cubicBezTo>
                    <a:cubicBezTo>
                      <a:pt x="0" y="818"/>
                      <a:pt x="4" y="825"/>
                      <a:pt x="27" y="840"/>
                    </a:cubicBezTo>
                    <a:cubicBezTo>
                      <a:pt x="39" y="889"/>
                      <a:pt x="30" y="959"/>
                      <a:pt x="45" y="1002"/>
                    </a:cubicBezTo>
                    <a:cubicBezTo>
                      <a:pt x="50" y="1016"/>
                      <a:pt x="81" y="1026"/>
                      <a:pt x="81" y="1026"/>
                    </a:cubicBezTo>
                    <a:cubicBezTo>
                      <a:pt x="95" y="1067"/>
                      <a:pt x="116" y="1107"/>
                      <a:pt x="135" y="1146"/>
                    </a:cubicBezTo>
                    <a:cubicBezTo>
                      <a:pt x="147" y="1170"/>
                      <a:pt x="141" y="1182"/>
                      <a:pt x="159" y="1200"/>
                    </a:cubicBezTo>
                    <a:cubicBezTo>
                      <a:pt x="194" y="1235"/>
                      <a:pt x="161" y="1186"/>
                      <a:pt x="195" y="1230"/>
                    </a:cubicBezTo>
                    <a:cubicBezTo>
                      <a:pt x="204" y="1241"/>
                      <a:pt x="219" y="1266"/>
                      <a:pt x="219" y="1266"/>
                    </a:cubicBezTo>
                    <a:cubicBezTo>
                      <a:pt x="210" y="1352"/>
                      <a:pt x="213" y="1306"/>
                      <a:pt x="213" y="1404"/>
                    </a:cubicBezTo>
                    <a:cubicBezTo>
                      <a:pt x="211" y="1461"/>
                      <a:pt x="183" y="1562"/>
                      <a:pt x="183" y="1608"/>
                    </a:cubicBezTo>
                    <a:cubicBezTo>
                      <a:pt x="175" y="1654"/>
                      <a:pt x="168" y="1660"/>
                      <a:pt x="165" y="1680"/>
                    </a:cubicBezTo>
                    <a:cubicBezTo>
                      <a:pt x="165" y="1703"/>
                      <a:pt x="181" y="1712"/>
                      <a:pt x="165" y="1728"/>
                    </a:cubicBezTo>
                    <a:cubicBezTo>
                      <a:pt x="149" y="1776"/>
                      <a:pt x="136" y="1825"/>
                      <a:pt x="117" y="1872"/>
                    </a:cubicBezTo>
                    <a:cubicBezTo>
                      <a:pt x="104" y="1905"/>
                      <a:pt x="69" y="1932"/>
                      <a:pt x="69" y="1968"/>
                    </a:cubicBezTo>
                    <a:cubicBezTo>
                      <a:pt x="60" y="1988"/>
                      <a:pt x="98" y="1981"/>
                      <a:pt x="93" y="2010"/>
                    </a:cubicBezTo>
                    <a:cubicBezTo>
                      <a:pt x="88" y="2039"/>
                      <a:pt x="41" y="2100"/>
                      <a:pt x="39" y="2142"/>
                    </a:cubicBezTo>
                    <a:cubicBezTo>
                      <a:pt x="37" y="2184"/>
                      <a:pt x="76" y="2235"/>
                      <a:pt x="81" y="2262"/>
                    </a:cubicBezTo>
                    <a:cubicBezTo>
                      <a:pt x="65" y="2278"/>
                      <a:pt x="82" y="2285"/>
                      <a:pt x="69" y="2304"/>
                    </a:cubicBezTo>
                    <a:cubicBezTo>
                      <a:pt x="49" y="2334"/>
                      <a:pt x="21" y="2400"/>
                      <a:pt x="21" y="2400"/>
                    </a:cubicBezTo>
                    <a:lnTo>
                      <a:pt x="21" y="2880"/>
                    </a:lnTo>
                    <a:cubicBezTo>
                      <a:pt x="135" y="2823"/>
                      <a:pt x="552" y="2300"/>
                      <a:pt x="753" y="2094"/>
                    </a:cubicBezTo>
                    <a:cubicBezTo>
                      <a:pt x="954" y="1888"/>
                      <a:pt x="1137" y="1722"/>
                      <a:pt x="1227" y="1644"/>
                    </a:cubicBezTo>
                    <a:cubicBezTo>
                      <a:pt x="1260" y="1651"/>
                      <a:pt x="1274" y="1655"/>
                      <a:pt x="1293" y="1626"/>
                    </a:cubicBezTo>
                    <a:cubicBezTo>
                      <a:pt x="1301" y="1482"/>
                      <a:pt x="1276" y="1549"/>
                      <a:pt x="1341" y="1506"/>
                    </a:cubicBezTo>
                    <a:cubicBezTo>
                      <a:pt x="1377" y="1512"/>
                      <a:pt x="1393" y="1522"/>
                      <a:pt x="1425" y="1506"/>
                    </a:cubicBezTo>
                    <a:cubicBezTo>
                      <a:pt x="1408" y="1454"/>
                      <a:pt x="1411" y="1425"/>
                      <a:pt x="1461" y="1392"/>
                    </a:cubicBezTo>
                    <a:cubicBezTo>
                      <a:pt x="1478" y="1366"/>
                      <a:pt x="1472" y="1342"/>
                      <a:pt x="1503" y="1332"/>
                    </a:cubicBezTo>
                    <a:cubicBezTo>
                      <a:pt x="1531" y="1339"/>
                      <a:pt x="1535" y="1365"/>
                      <a:pt x="1563" y="1368"/>
                    </a:cubicBezTo>
                    <a:cubicBezTo>
                      <a:pt x="1607" y="1373"/>
                      <a:pt x="1651" y="1372"/>
                      <a:pt x="1695" y="1374"/>
                    </a:cubicBezTo>
                    <a:cubicBezTo>
                      <a:pt x="1736" y="1402"/>
                      <a:pt x="1717" y="1403"/>
                      <a:pt x="1749" y="1392"/>
                    </a:cubicBezTo>
                    <a:cubicBezTo>
                      <a:pt x="1760" y="1381"/>
                      <a:pt x="1767" y="1366"/>
                      <a:pt x="1779" y="1356"/>
                    </a:cubicBezTo>
                    <a:cubicBezTo>
                      <a:pt x="1795" y="1342"/>
                      <a:pt x="1815" y="1332"/>
                      <a:pt x="1833" y="1320"/>
                    </a:cubicBezTo>
                    <a:cubicBezTo>
                      <a:pt x="1847" y="1311"/>
                      <a:pt x="1853" y="1289"/>
                      <a:pt x="1869" y="1284"/>
                    </a:cubicBezTo>
                    <a:cubicBezTo>
                      <a:pt x="1891" y="1277"/>
                      <a:pt x="1913" y="1273"/>
                      <a:pt x="1935" y="1266"/>
                    </a:cubicBezTo>
                    <a:cubicBezTo>
                      <a:pt x="1962" y="1271"/>
                      <a:pt x="1978" y="1275"/>
                      <a:pt x="2001" y="1290"/>
                    </a:cubicBezTo>
                    <a:cubicBezTo>
                      <a:pt x="2010" y="1318"/>
                      <a:pt x="1990" y="1348"/>
                      <a:pt x="2007" y="1374"/>
                    </a:cubicBezTo>
                    <a:cubicBezTo>
                      <a:pt x="2014" y="1384"/>
                      <a:pt x="2055" y="1388"/>
                      <a:pt x="2067" y="1392"/>
                    </a:cubicBezTo>
                    <a:cubicBezTo>
                      <a:pt x="2082" y="1437"/>
                      <a:pt x="2075" y="1477"/>
                      <a:pt x="2127" y="1494"/>
                    </a:cubicBezTo>
                    <a:cubicBezTo>
                      <a:pt x="2163" y="1488"/>
                      <a:pt x="2176" y="1481"/>
                      <a:pt x="2211" y="1488"/>
                    </a:cubicBezTo>
                    <a:cubicBezTo>
                      <a:pt x="2244" y="1510"/>
                      <a:pt x="2251" y="1541"/>
                      <a:pt x="2271" y="1572"/>
                    </a:cubicBezTo>
                    <a:cubicBezTo>
                      <a:pt x="2281" y="1570"/>
                      <a:pt x="2292" y="1571"/>
                      <a:pt x="2301" y="1566"/>
                    </a:cubicBezTo>
                    <a:cubicBezTo>
                      <a:pt x="2315" y="1557"/>
                      <a:pt x="2337" y="1530"/>
                      <a:pt x="2337" y="1530"/>
                    </a:cubicBezTo>
                    <a:cubicBezTo>
                      <a:pt x="2341" y="1518"/>
                      <a:pt x="2348" y="1507"/>
                      <a:pt x="2349" y="1494"/>
                    </a:cubicBezTo>
                    <a:cubicBezTo>
                      <a:pt x="2351" y="1468"/>
                      <a:pt x="2348" y="1441"/>
                      <a:pt x="2355" y="1416"/>
                    </a:cubicBezTo>
                    <a:cubicBezTo>
                      <a:pt x="2359" y="1402"/>
                      <a:pt x="2371" y="1392"/>
                      <a:pt x="2379" y="1380"/>
                    </a:cubicBezTo>
                    <a:cubicBezTo>
                      <a:pt x="2386" y="1369"/>
                      <a:pt x="2415" y="1368"/>
                      <a:pt x="2415" y="1368"/>
                    </a:cubicBezTo>
                    <a:cubicBezTo>
                      <a:pt x="2454" y="1381"/>
                      <a:pt x="2442" y="1396"/>
                      <a:pt x="2463" y="1428"/>
                    </a:cubicBezTo>
                    <a:cubicBezTo>
                      <a:pt x="2475" y="1446"/>
                      <a:pt x="2487" y="1464"/>
                      <a:pt x="2499" y="1482"/>
                    </a:cubicBezTo>
                    <a:cubicBezTo>
                      <a:pt x="2503" y="1488"/>
                      <a:pt x="2511" y="1489"/>
                      <a:pt x="2517" y="1494"/>
                    </a:cubicBezTo>
                    <a:cubicBezTo>
                      <a:pt x="2532" y="1507"/>
                      <a:pt x="2535" y="1516"/>
                      <a:pt x="2553" y="1524"/>
                    </a:cubicBezTo>
                    <a:cubicBezTo>
                      <a:pt x="2576" y="1534"/>
                      <a:pt x="2589" y="1526"/>
                      <a:pt x="2613" y="1542"/>
                    </a:cubicBezTo>
                    <a:cubicBezTo>
                      <a:pt x="2648" y="1565"/>
                      <a:pt x="2689" y="1583"/>
                      <a:pt x="2727" y="1602"/>
                    </a:cubicBezTo>
                    <a:cubicBezTo>
                      <a:pt x="2755" y="1517"/>
                      <a:pt x="2739" y="1579"/>
                      <a:pt x="2733" y="1410"/>
                    </a:cubicBezTo>
                    <a:cubicBezTo>
                      <a:pt x="2740" y="1288"/>
                      <a:pt x="2735" y="1333"/>
                      <a:pt x="2757" y="1266"/>
                    </a:cubicBezTo>
                    <a:cubicBezTo>
                      <a:pt x="2748" y="1257"/>
                      <a:pt x="2727" y="1240"/>
                      <a:pt x="2727" y="1224"/>
                    </a:cubicBezTo>
                    <a:cubicBezTo>
                      <a:pt x="2727" y="1211"/>
                      <a:pt x="2741" y="1201"/>
                      <a:pt x="2745" y="1188"/>
                    </a:cubicBezTo>
                    <a:cubicBezTo>
                      <a:pt x="2749" y="1172"/>
                      <a:pt x="2757" y="1140"/>
                      <a:pt x="2757" y="1140"/>
                    </a:cubicBezTo>
                    <a:cubicBezTo>
                      <a:pt x="2759" y="1092"/>
                      <a:pt x="2758" y="1044"/>
                      <a:pt x="2763" y="996"/>
                    </a:cubicBezTo>
                    <a:cubicBezTo>
                      <a:pt x="2764" y="983"/>
                      <a:pt x="2772" y="972"/>
                      <a:pt x="2775" y="960"/>
                    </a:cubicBezTo>
                    <a:cubicBezTo>
                      <a:pt x="2790" y="900"/>
                      <a:pt x="2782" y="928"/>
                      <a:pt x="2799" y="876"/>
                    </a:cubicBezTo>
                    <a:cubicBezTo>
                      <a:pt x="2803" y="864"/>
                      <a:pt x="2811" y="840"/>
                      <a:pt x="2811" y="840"/>
                    </a:cubicBezTo>
                    <a:cubicBezTo>
                      <a:pt x="2809" y="805"/>
                      <a:pt x="2804" y="673"/>
                      <a:pt x="2787" y="636"/>
                    </a:cubicBezTo>
                    <a:cubicBezTo>
                      <a:pt x="2779" y="618"/>
                      <a:pt x="2733" y="612"/>
                      <a:pt x="2733" y="612"/>
                    </a:cubicBezTo>
                    <a:cubicBezTo>
                      <a:pt x="2682" y="618"/>
                      <a:pt x="2659" y="624"/>
                      <a:pt x="2607" y="618"/>
                    </a:cubicBezTo>
                    <a:cubicBezTo>
                      <a:pt x="2564" y="604"/>
                      <a:pt x="2582" y="613"/>
                      <a:pt x="2553" y="594"/>
                    </a:cubicBezTo>
                    <a:cubicBezTo>
                      <a:pt x="2529" y="558"/>
                      <a:pt x="2522" y="536"/>
                      <a:pt x="2481" y="522"/>
                    </a:cubicBezTo>
                    <a:cubicBezTo>
                      <a:pt x="2429" y="515"/>
                      <a:pt x="2318" y="578"/>
                      <a:pt x="2277" y="594"/>
                    </a:cubicBezTo>
                    <a:cubicBezTo>
                      <a:pt x="2236" y="610"/>
                      <a:pt x="2239" y="617"/>
                      <a:pt x="2232" y="621"/>
                    </a:cubicBezTo>
                  </a:path>
                </a:pathLst>
              </a:custGeom>
              <a:solidFill>
                <a:schemeClr val="accent1"/>
              </a:solidFill>
              <a:ln w="9525">
                <a:solidFill>
                  <a:schemeClr val="bg1"/>
                </a:solidFill>
                <a:round/>
                <a:headEnd/>
                <a:tailEnd/>
              </a:ln>
              <a:effectLst>
                <a:outerShdw dist="45791" dir="3378596" algn="ctr" rotWithShape="0">
                  <a:schemeClr val="tx2"/>
                </a:outerShdw>
              </a:effectLst>
            </p:spPr>
            <p:txBody>
              <a:bodyPr/>
              <a:lstStyle/>
              <a:p>
                <a:pPr>
                  <a:defRPr/>
                </a:pPr>
                <a:endParaRPr lang="en-US" dirty="0">
                  <a:solidFill>
                    <a:prstClr val="black"/>
                  </a:solidFill>
                </a:endParaRPr>
              </a:p>
            </p:txBody>
          </p:sp>
          <p:sp>
            <p:nvSpPr>
              <p:cNvPr id="70" name="Freeform 8"/>
              <p:cNvSpPr>
                <a:spLocks noChangeAspect="1"/>
              </p:cNvSpPr>
              <p:nvPr/>
            </p:nvSpPr>
            <p:spPr bwMode="auto">
              <a:xfrm>
                <a:off x="5738" y="3819"/>
                <a:ext cx="318" cy="259"/>
              </a:xfrm>
              <a:custGeom>
                <a:avLst/>
                <a:gdLst/>
                <a:ahLst/>
                <a:cxnLst>
                  <a:cxn ang="0">
                    <a:pos x="12" y="1384"/>
                  </a:cxn>
                  <a:cxn ang="0">
                    <a:pos x="1152" y="1368"/>
                  </a:cxn>
                  <a:cxn ang="0">
                    <a:pos x="1104" y="1476"/>
                  </a:cxn>
                  <a:cxn ang="0">
                    <a:pos x="1184" y="1620"/>
                  </a:cxn>
                  <a:cxn ang="0">
                    <a:pos x="1252" y="1604"/>
                  </a:cxn>
                  <a:cxn ang="0">
                    <a:pos x="1300" y="1580"/>
                  </a:cxn>
                  <a:cxn ang="0">
                    <a:pos x="1452" y="1608"/>
                  </a:cxn>
                  <a:cxn ang="0">
                    <a:pos x="1492" y="1624"/>
                  </a:cxn>
                  <a:cxn ang="0">
                    <a:pos x="1608" y="1628"/>
                  </a:cxn>
                  <a:cxn ang="0">
                    <a:pos x="1876" y="1680"/>
                  </a:cxn>
                  <a:cxn ang="0">
                    <a:pos x="1860" y="1180"/>
                  </a:cxn>
                  <a:cxn ang="0">
                    <a:pos x="1900" y="1168"/>
                  </a:cxn>
                  <a:cxn ang="0">
                    <a:pos x="2040" y="1160"/>
                  </a:cxn>
                  <a:cxn ang="0">
                    <a:pos x="2020" y="1056"/>
                  </a:cxn>
                  <a:cxn ang="0">
                    <a:pos x="2024" y="824"/>
                  </a:cxn>
                  <a:cxn ang="0">
                    <a:pos x="1976" y="584"/>
                  </a:cxn>
                  <a:cxn ang="0">
                    <a:pos x="1944" y="420"/>
                  </a:cxn>
                  <a:cxn ang="0">
                    <a:pos x="1872" y="316"/>
                  </a:cxn>
                  <a:cxn ang="0">
                    <a:pos x="1748" y="168"/>
                  </a:cxn>
                  <a:cxn ang="0">
                    <a:pos x="1636" y="84"/>
                  </a:cxn>
                  <a:cxn ang="0">
                    <a:pos x="1560" y="220"/>
                  </a:cxn>
                  <a:cxn ang="0">
                    <a:pos x="1492" y="160"/>
                  </a:cxn>
                  <a:cxn ang="0">
                    <a:pos x="1448" y="168"/>
                  </a:cxn>
                  <a:cxn ang="0">
                    <a:pos x="1420" y="108"/>
                  </a:cxn>
                  <a:cxn ang="0">
                    <a:pos x="1368" y="80"/>
                  </a:cxn>
                  <a:cxn ang="0">
                    <a:pos x="1348" y="28"/>
                  </a:cxn>
                  <a:cxn ang="0">
                    <a:pos x="1348" y="28"/>
                  </a:cxn>
                  <a:cxn ang="0">
                    <a:pos x="1320" y="0"/>
                  </a:cxn>
                  <a:cxn ang="0">
                    <a:pos x="1236" y="32"/>
                  </a:cxn>
                  <a:cxn ang="0">
                    <a:pos x="1040" y="68"/>
                  </a:cxn>
                  <a:cxn ang="0">
                    <a:pos x="972" y="140"/>
                  </a:cxn>
                  <a:cxn ang="0">
                    <a:pos x="880" y="184"/>
                  </a:cxn>
                  <a:cxn ang="0">
                    <a:pos x="856" y="284"/>
                  </a:cxn>
                  <a:cxn ang="0">
                    <a:pos x="792" y="284"/>
                  </a:cxn>
                </a:cxnLst>
                <a:rect l="0" t="0" r="r" b="b"/>
                <a:pathLst>
                  <a:path w="2048" h="1684">
                    <a:moveTo>
                      <a:pt x="0" y="1080"/>
                    </a:moveTo>
                    <a:lnTo>
                      <a:pt x="12" y="1384"/>
                    </a:lnTo>
                    <a:lnTo>
                      <a:pt x="88" y="1384"/>
                    </a:lnTo>
                    <a:lnTo>
                      <a:pt x="1152" y="1368"/>
                    </a:lnTo>
                    <a:cubicBezTo>
                      <a:pt x="1147" y="1426"/>
                      <a:pt x="1155" y="1409"/>
                      <a:pt x="1120" y="1432"/>
                    </a:cubicBezTo>
                    <a:cubicBezTo>
                      <a:pt x="1114" y="1449"/>
                      <a:pt x="1108" y="1458"/>
                      <a:pt x="1104" y="1476"/>
                    </a:cubicBezTo>
                    <a:cubicBezTo>
                      <a:pt x="1105" y="1500"/>
                      <a:pt x="1089" y="1564"/>
                      <a:pt x="1124" y="1576"/>
                    </a:cubicBezTo>
                    <a:cubicBezTo>
                      <a:pt x="1138" y="1597"/>
                      <a:pt x="1162" y="1609"/>
                      <a:pt x="1184" y="1620"/>
                    </a:cubicBezTo>
                    <a:cubicBezTo>
                      <a:pt x="1204" y="1617"/>
                      <a:pt x="1211" y="1617"/>
                      <a:pt x="1228" y="1612"/>
                    </a:cubicBezTo>
                    <a:cubicBezTo>
                      <a:pt x="1236" y="1610"/>
                      <a:pt x="1244" y="1607"/>
                      <a:pt x="1252" y="1604"/>
                    </a:cubicBezTo>
                    <a:cubicBezTo>
                      <a:pt x="1256" y="1603"/>
                      <a:pt x="1264" y="1600"/>
                      <a:pt x="1264" y="1600"/>
                    </a:cubicBezTo>
                    <a:cubicBezTo>
                      <a:pt x="1282" y="1582"/>
                      <a:pt x="1271" y="1590"/>
                      <a:pt x="1300" y="1580"/>
                    </a:cubicBezTo>
                    <a:cubicBezTo>
                      <a:pt x="1304" y="1579"/>
                      <a:pt x="1312" y="1576"/>
                      <a:pt x="1312" y="1576"/>
                    </a:cubicBezTo>
                    <a:cubicBezTo>
                      <a:pt x="1360" y="1586"/>
                      <a:pt x="1403" y="1603"/>
                      <a:pt x="1452" y="1608"/>
                    </a:cubicBezTo>
                    <a:cubicBezTo>
                      <a:pt x="1462" y="1613"/>
                      <a:pt x="1469" y="1624"/>
                      <a:pt x="1480" y="1628"/>
                    </a:cubicBezTo>
                    <a:cubicBezTo>
                      <a:pt x="1484" y="1629"/>
                      <a:pt x="1488" y="1624"/>
                      <a:pt x="1492" y="1624"/>
                    </a:cubicBezTo>
                    <a:cubicBezTo>
                      <a:pt x="1512" y="1622"/>
                      <a:pt x="1532" y="1621"/>
                      <a:pt x="1552" y="1620"/>
                    </a:cubicBezTo>
                    <a:cubicBezTo>
                      <a:pt x="1576" y="1616"/>
                      <a:pt x="1588" y="1615"/>
                      <a:pt x="1608" y="1628"/>
                    </a:cubicBezTo>
                    <a:cubicBezTo>
                      <a:pt x="1618" y="1643"/>
                      <a:pt x="1628" y="1665"/>
                      <a:pt x="1628" y="1684"/>
                    </a:cubicBezTo>
                    <a:lnTo>
                      <a:pt x="1876" y="1680"/>
                    </a:lnTo>
                    <a:cubicBezTo>
                      <a:pt x="1914" y="1608"/>
                      <a:pt x="1875" y="1335"/>
                      <a:pt x="1872" y="1252"/>
                    </a:cubicBezTo>
                    <a:cubicBezTo>
                      <a:pt x="1869" y="1169"/>
                      <a:pt x="1858" y="1194"/>
                      <a:pt x="1860" y="1180"/>
                    </a:cubicBezTo>
                    <a:cubicBezTo>
                      <a:pt x="1862" y="1166"/>
                      <a:pt x="1877" y="1170"/>
                      <a:pt x="1884" y="1168"/>
                    </a:cubicBezTo>
                    <a:cubicBezTo>
                      <a:pt x="1891" y="1166"/>
                      <a:pt x="1891" y="1169"/>
                      <a:pt x="1900" y="1168"/>
                    </a:cubicBezTo>
                    <a:cubicBezTo>
                      <a:pt x="1909" y="1167"/>
                      <a:pt x="1917" y="1165"/>
                      <a:pt x="1940" y="1164"/>
                    </a:cubicBezTo>
                    <a:cubicBezTo>
                      <a:pt x="1963" y="1163"/>
                      <a:pt x="2022" y="1163"/>
                      <a:pt x="2040" y="1160"/>
                    </a:cubicBezTo>
                    <a:cubicBezTo>
                      <a:pt x="2045" y="1160"/>
                      <a:pt x="2045" y="1152"/>
                      <a:pt x="2048" y="1148"/>
                    </a:cubicBezTo>
                    <a:cubicBezTo>
                      <a:pt x="2043" y="1116"/>
                      <a:pt x="2038" y="1083"/>
                      <a:pt x="2020" y="1056"/>
                    </a:cubicBezTo>
                    <a:cubicBezTo>
                      <a:pt x="2006" y="998"/>
                      <a:pt x="2010" y="931"/>
                      <a:pt x="2016" y="872"/>
                    </a:cubicBezTo>
                    <a:cubicBezTo>
                      <a:pt x="2018" y="856"/>
                      <a:pt x="2024" y="824"/>
                      <a:pt x="2024" y="824"/>
                    </a:cubicBezTo>
                    <a:cubicBezTo>
                      <a:pt x="2020" y="758"/>
                      <a:pt x="2013" y="698"/>
                      <a:pt x="1992" y="636"/>
                    </a:cubicBezTo>
                    <a:cubicBezTo>
                      <a:pt x="1986" y="619"/>
                      <a:pt x="1981" y="601"/>
                      <a:pt x="1976" y="584"/>
                    </a:cubicBezTo>
                    <a:cubicBezTo>
                      <a:pt x="1972" y="572"/>
                      <a:pt x="1964" y="548"/>
                      <a:pt x="1964" y="548"/>
                    </a:cubicBezTo>
                    <a:cubicBezTo>
                      <a:pt x="1960" y="504"/>
                      <a:pt x="1950" y="463"/>
                      <a:pt x="1944" y="420"/>
                    </a:cubicBezTo>
                    <a:cubicBezTo>
                      <a:pt x="1943" y="415"/>
                      <a:pt x="1940" y="377"/>
                      <a:pt x="1936" y="368"/>
                    </a:cubicBezTo>
                    <a:cubicBezTo>
                      <a:pt x="1926" y="341"/>
                      <a:pt x="1894" y="330"/>
                      <a:pt x="1872" y="316"/>
                    </a:cubicBezTo>
                    <a:cubicBezTo>
                      <a:pt x="1856" y="295"/>
                      <a:pt x="1881" y="265"/>
                      <a:pt x="1860" y="240"/>
                    </a:cubicBezTo>
                    <a:cubicBezTo>
                      <a:pt x="1839" y="215"/>
                      <a:pt x="1781" y="195"/>
                      <a:pt x="1748" y="168"/>
                    </a:cubicBezTo>
                    <a:cubicBezTo>
                      <a:pt x="1718" y="138"/>
                      <a:pt x="1699" y="100"/>
                      <a:pt x="1664" y="76"/>
                    </a:cubicBezTo>
                    <a:cubicBezTo>
                      <a:pt x="1655" y="78"/>
                      <a:pt x="1642" y="76"/>
                      <a:pt x="1636" y="84"/>
                    </a:cubicBezTo>
                    <a:cubicBezTo>
                      <a:pt x="1629" y="94"/>
                      <a:pt x="1626" y="120"/>
                      <a:pt x="1624" y="132"/>
                    </a:cubicBezTo>
                    <a:cubicBezTo>
                      <a:pt x="1617" y="168"/>
                      <a:pt x="1596" y="208"/>
                      <a:pt x="1560" y="220"/>
                    </a:cubicBezTo>
                    <a:cubicBezTo>
                      <a:pt x="1552" y="209"/>
                      <a:pt x="1549" y="195"/>
                      <a:pt x="1540" y="184"/>
                    </a:cubicBezTo>
                    <a:cubicBezTo>
                      <a:pt x="1529" y="171"/>
                      <a:pt x="1506" y="170"/>
                      <a:pt x="1492" y="160"/>
                    </a:cubicBezTo>
                    <a:cubicBezTo>
                      <a:pt x="1481" y="161"/>
                      <a:pt x="1471" y="162"/>
                      <a:pt x="1460" y="164"/>
                    </a:cubicBezTo>
                    <a:cubicBezTo>
                      <a:pt x="1456" y="165"/>
                      <a:pt x="1452" y="170"/>
                      <a:pt x="1448" y="168"/>
                    </a:cubicBezTo>
                    <a:cubicBezTo>
                      <a:pt x="1443" y="166"/>
                      <a:pt x="1430" y="137"/>
                      <a:pt x="1428" y="132"/>
                    </a:cubicBezTo>
                    <a:cubicBezTo>
                      <a:pt x="1425" y="124"/>
                      <a:pt x="1420" y="108"/>
                      <a:pt x="1420" y="108"/>
                    </a:cubicBezTo>
                    <a:cubicBezTo>
                      <a:pt x="1425" y="80"/>
                      <a:pt x="1431" y="70"/>
                      <a:pt x="1400" y="76"/>
                    </a:cubicBezTo>
                    <a:cubicBezTo>
                      <a:pt x="1372" y="95"/>
                      <a:pt x="1381" y="100"/>
                      <a:pt x="1368" y="80"/>
                    </a:cubicBezTo>
                    <a:cubicBezTo>
                      <a:pt x="1367" y="75"/>
                      <a:pt x="1363" y="58"/>
                      <a:pt x="1360" y="52"/>
                    </a:cubicBezTo>
                    <a:cubicBezTo>
                      <a:pt x="1355" y="42"/>
                      <a:pt x="1343" y="31"/>
                      <a:pt x="1348" y="28"/>
                    </a:cubicBezTo>
                    <a:cubicBezTo>
                      <a:pt x="1350" y="27"/>
                      <a:pt x="1373" y="35"/>
                      <a:pt x="1376" y="36"/>
                    </a:cubicBezTo>
                    <a:cubicBezTo>
                      <a:pt x="1414" y="27"/>
                      <a:pt x="1377" y="38"/>
                      <a:pt x="1348" y="28"/>
                    </a:cubicBezTo>
                    <a:cubicBezTo>
                      <a:pt x="1344" y="27"/>
                      <a:pt x="1346" y="20"/>
                      <a:pt x="1344" y="16"/>
                    </a:cubicBezTo>
                    <a:cubicBezTo>
                      <a:pt x="1335" y="3"/>
                      <a:pt x="1333" y="4"/>
                      <a:pt x="1320" y="0"/>
                    </a:cubicBezTo>
                    <a:cubicBezTo>
                      <a:pt x="1302" y="12"/>
                      <a:pt x="1281" y="17"/>
                      <a:pt x="1260" y="24"/>
                    </a:cubicBezTo>
                    <a:cubicBezTo>
                      <a:pt x="1252" y="27"/>
                      <a:pt x="1236" y="32"/>
                      <a:pt x="1236" y="32"/>
                    </a:cubicBezTo>
                    <a:cubicBezTo>
                      <a:pt x="1219" y="55"/>
                      <a:pt x="1205" y="90"/>
                      <a:pt x="1176" y="100"/>
                    </a:cubicBezTo>
                    <a:cubicBezTo>
                      <a:pt x="1130" y="85"/>
                      <a:pt x="1088" y="74"/>
                      <a:pt x="1040" y="68"/>
                    </a:cubicBezTo>
                    <a:cubicBezTo>
                      <a:pt x="992" y="44"/>
                      <a:pt x="1028" y="77"/>
                      <a:pt x="996" y="88"/>
                    </a:cubicBezTo>
                    <a:cubicBezTo>
                      <a:pt x="982" y="110"/>
                      <a:pt x="980" y="117"/>
                      <a:pt x="972" y="140"/>
                    </a:cubicBezTo>
                    <a:cubicBezTo>
                      <a:pt x="971" y="149"/>
                      <a:pt x="977" y="165"/>
                      <a:pt x="968" y="168"/>
                    </a:cubicBezTo>
                    <a:cubicBezTo>
                      <a:pt x="858" y="210"/>
                      <a:pt x="907" y="143"/>
                      <a:pt x="880" y="184"/>
                    </a:cubicBezTo>
                    <a:cubicBezTo>
                      <a:pt x="884" y="202"/>
                      <a:pt x="890" y="211"/>
                      <a:pt x="896" y="228"/>
                    </a:cubicBezTo>
                    <a:cubicBezTo>
                      <a:pt x="883" y="248"/>
                      <a:pt x="877" y="270"/>
                      <a:pt x="856" y="284"/>
                    </a:cubicBezTo>
                    <a:cubicBezTo>
                      <a:pt x="839" y="283"/>
                      <a:pt x="821" y="280"/>
                      <a:pt x="804" y="280"/>
                    </a:cubicBezTo>
                    <a:cubicBezTo>
                      <a:pt x="800" y="280"/>
                      <a:pt x="792" y="284"/>
                      <a:pt x="792" y="284"/>
                    </a:cubicBezTo>
                    <a:lnTo>
                      <a:pt x="0" y="1080"/>
                    </a:lnTo>
                    <a:close/>
                  </a:path>
                </a:pathLst>
              </a:custGeom>
              <a:solidFill>
                <a:srgbClr val="73C167"/>
              </a:solidFill>
              <a:ln w="9525">
                <a:solidFill>
                  <a:schemeClr val="bg1"/>
                </a:solidFill>
                <a:round/>
                <a:headEnd/>
                <a:tailEnd/>
              </a:ln>
              <a:effectLst>
                <a:outerShdw algn="ctr" rotWithShape="0">
                  <a:schemeClr val="tx2"/>
                </a:outerShdw>
              </a:effectLst>
            </p:spPr>
            <p:txBody>
              <a:bodyPr/>
              <a:lstStyle/>
              <a:p>
                <a:pPr>
                  <a:defRPr/>
                </a:pPr>
                <a:endParaRPr lang="en-US" dirty="0">
                  <a:solidFill>
                    <a:prstClr val="black"/>
                  </a:solidFill>
                </a:endParaRPr>
              </a:p>
            </p:txBody>
          </p:sp>
          <p:sp>
            <p:nvSpPr>
              <p:cNvPr id="71" name="Freeform 9"/>
              <p:cNvSpPr>
                <a:spLocks noChangeAspect="1"/>
              </p:cNvSpPr>
              <p:nvPr/>
            </p:nvSpPr>
            <p:spPr bwMode="auto">
              <a:xfrm>
                <a:off x="5711" y="4032"/>
                <a:ext cx="248" cy="258"/>
              </a:xfrm>
              <a:custGeom>
                <a:avLst/>
                <a:gdLst/>
                <a:ahLst/>
                <a:cxnLst>
                  <a:cxn ang="0">
                    <a:pos x="1" y="0"/>
                  </a:cxn>
                  <a:cxn ang="0">
                    <a:pos x="17" y="1660"/>
                  </a:cxn>
                  <a:cxn ang="0">
                    <a:pos x="53" y="1656"/>
                  </a:cxn>
                  <a:cxn ang="0">
                    <a:pos x="69" y="1660"/>
                  </a:cxn>
                  <a:cxn ang="0">
                    <a:pos x="85" y="1624"/>
                  </a:cxn>
                  <a:cxn ang="0">
                    <a:pos x="121" y="1608"/>
                  </a:cxn>
                  <a:cxn ang="0">
                    <a:pos x="129" y="1596"/>
                  </a:cxn>
                  <a:cxn ang="0">
                    <a:pos x="141" y="1592"/>
                  </a:cxn>
                  <a:cxn ang="0">
                    <a:pos x="145" y="1580"/>
                  </a:cxn>
                  <a:cxn ang="0">
                    <a:pos x="185" y="1560"/>
                  </a:cxn>
                  <a:cxn ang="0">
                    <a:pos x="205" y="1556"/>
                  </a:cxn>
                  <a:cxn ang="0">
                    <a:pos x="229" y="1548"/>
                  </a:cxn>
                  <a:cxn ang="0">
                    <a:pos x="261" y="1552"/>
                  </a:cxn>
                  <a:cxn ang="0">
                    <a:pos x="285" y="1560"/>
                  </a:cxn>
                  <a:cxn ang="0">
                    <a:pos x="317" y="1520"/>
                  </a:cxn>
                  <a:cxn ang="0">
                    <a:pos x="341" y="1500"/>
                  </a:cxn>
                  <a:cxn ang="0">
                    <a:pos x="381" y="1468"/>
                  </a:cxn>
                  <a:cxn ang="0">
                    <a:pos x="397" y="1432"/>
                  </a:cxn>
                  <a:cxn ang="0">
                    <a:pos x="445" y="1412"/>
                  </a:cxn>
                  <a:cxn ang="0">
                    <a:pos x="529" y="1376"/>
                  </a:cxn>
                  <a:cxn ang="0">
                    <a:pos x="621" y="1344"/>
                  </a:cxn>
                  <a:cxn ang="0">
                    <a:pos x="681" y="1300"/>
                  </a:cxn>
                  <a:cxn ang="0">
                    <a:pos x="705" y="1288"/>
                  </a:cxn>
                  <a:cxn ang="0">
                    <a:pos x="737" y="1252"/>
                  </a:cxn>
                  <a:cxn ang="0">
                    <a:pos x="793" y="1244"/>
                  </a:cxn>
                  <a:cxn ang="0">
                    <a:pos x="1057" y="1248"/>
                  </a:cxn>
                  <a:cxn ang="0">
                    <a:pos x="1381" y="1244"/>
                  </a:cxn>
                  <a:cxn ang="0">
                    <a:pos x="1425" y="1224"/>
                  </a:cxn>
                  <a:cxn ang="0">
                    <a:pos x="1381" y="1104"/>
                  </a:cxn>
                  <a:cxn ang="0">
                    <a:pos x="1365" y="1012"/>
                  </a:cxn>
                  <a:cxn ang="0">
                    <a:pos x="1385" y="924"/>
                  </a:cxn>
                  <a:cxn ang="0">
                    <a:pos x="1393" y="892"/>
                  </a:cxn>
                  <a:cxn ang="0">
                    <a:pos x="1397" y="876"/>
                  </a:cxn>
                  <a:cxn ang="0">
                    <a:pos x="1381" y="820"/>
                  </a:cxn>
                  <a:cxn ang="0">
                    <a:pos x="1373" y="796"/>
                  </a:cxn>
                  <a:cxn ang="0">
                    <a:pos x="1337" y="776"/>
                  </a:cxn>
                  <a:cxn ang="0">
                    <a:pos x="1249" y="708"/>
                  </a:cxn>
                  <a:cxn ang="0">
                    <a:pos x="1177" y="664"/>
                  </a:cxn>
                  <a:cxn ang="0">
                    <a:pos x="1141" y="636"/>
                  </a:cxn>
                  <a:cxn ang="0">
                    <a:pos x="1109" y="576"/>
                  </a:cxn>
                  <a:cxn ang="0">
                    <a:pos x="1141" y="392"/>
                  </a:cxn>
                  <a:cxn ang="0">
                    <a:pos x="1125" y="348"/>
                  </a:cxn>
                  <a:cxn ang="0">
                    <a:pos x="1157" y="260"/>
                  </a:cxn>
                  <a:cxn ang="0">
                    <a:pos x="1153" y="240"/>
                  </a:cxn>
                  <a:cxn ang="0">
                    <a:pos x="1141" y="236"/>
                  </a:cxn>
                  <a:cxn ang="0">
                    <a:pos x="1121" y="212"/>
                  </a:cxn>
                  <a:cxn ang="0">
                    <a:pos x="1117" y="200"/>
                  </a:cxn>
                  <a:cxn ang="0">
                    <a:pos x="1109" y="188"/>
                  </a:cxn>
                  <a:cxn ang="0">
                    <a:pos x="1101" y="164"/>
                  </a:cxn>
                  <a:cxn ang="0">
                    <a:pos x="1117" y="104"/>
                  </a:cxn>
                  <a:cxn ang="0">
                    <a:pos x="1165" y="20"/>
                  </a:cxn>
                  <a:cxn ang="0">
                    <a:pos x="1161" y="8"/>
                  </a:cxn>
                  <a:cxn ang="0">
                    <a:pos x="1149" y="12"/>
                  </a:cxn>
                  <a:cxn ang="0">
                    <a:pos x="1097" y="12"/>
                  </a:cxn>
                  <a:cxn ang="0">
                    <a:pos x="1" y="0"/>
                  </a:cxn>
                </a:cxnLst>
                <a:rect l="0" t="0" r="r" b="b"/>
                <a:pathLst>
                  <a:path w="1442" h="1672">
                    <a:moveTo>
                      <a:pt x="1" y="0"/>
                    </a:moveTo>
                    <a:cubicBezTo>
                      <a:pt x="6" y="553"/>
                      <a:pt x="0" y="1107"/>
                      <a:pt x="17" y="1660"/>
                    </a:cubicBezTo>
                    <a:cubicBezTo>
                      <a:pt x="17" y="1672"/>
                      <a:pt x="41" y="1656"/>
                      <a:pt x="53" y="1656"/>
                    </a:cubicBezTo>
                    <a:cubicBezTo>
                      <a:pt x="58" y="1656"/>
                      <a:pt x="64" y="1659"/>
                      <a:pt x="69" y="1660"/>
                    </a:cubicBezTo>
                    <a:cubicBezTo>
                      <a:pt x="82" y="1641"/>
                      <a:pt x="75" y="1653"/>
                      <a:pt x="85" y="1624"/>
                    </a:cubicBezTo>
                    <a:cubicBezTo>
                      <a:pt x="89" y="1612"/>
                      <a:pt x="121" y="1608"/>
                      <a:pt x="121" y="1608"/>
                    </a:cubicBezTo>
                    <a:cubicBezTo>
                      <a:pt x="124" y="1604"/>
                      <a:pt x="125" y="1599"/>
                      <a:pt x="129" y="1596"/>
                    </a:cubicBezTo>
                    <a:cubicBezTo>
                      <a:pt x="132" y="1593"/>
                      <a:pt x="138" y="1595"/>
                      <a:pt x="141" y="1592"/>
                    </a:cubicBezTo>
                    <a:cubicBezTo>
                      <a:pt x="144" y="1589"/>
                      <a:pt x="143" y="1584"/>
                      <a:pt x="145" y="1580"/>
                    </a:cubicBezTo>
                    <a:cubicBezTo>
                      <a:pt x="154" y="1566"/>
                      <a:pt x="170" y="1564"/>
                      <a:pt x="185" y="1560"/>
                    </a:cubicBezTo>
                    <a:cubicBezTo>
                      <a:pt x="192" y="1558"/>
                      <a:pt x="198" y="1558"/>
                      <a:pt x="205" y="1556"/>
                    </a:cubicBezTo>
                    <a:cubicBezTo>
                      <a:pt x="213" y="1554"/>
                      <a:pt x="229" y="1548"/>
                      <a:pt x="229" y="1548"/>
                    </a:cubicBezTo>
                    <a:cubicBezTo>
                      <a:pt x="240" y="1549"/>
                      <a:pt x="250" y="1550"/>
                      <a:pt x="261" y="1552"/>
                    </a:cubicBezTo>
                    <a:cubicBezTo>
                      <a:pt x="269" y="1554"/>
                      <a:pt x="285" y="1560"/>
                      <a:pt x="285" y="1560"/>
                    </a:cubicBezTo>
                    <a:cubicBezTo>
                      <a:pt x="310" y="1554"/>
                      <a:pt x="309" y="1544"/>
                      <a:pt x="317" y="1520"/>
                    </a:cubicBezTo>
                    <a:cubicBezTo>
                      <a:pt x="320" y="1510"/>
                      <a:pt x="334" y="1507"/>
                      <a:pt x="341" y="1500"/>
                    </a:cubicBezTo>
                    <a:cubicBezTo>
                      <a:pt x="348" y="1460"/>
                      <a:pt x="347" y="1479"/>
                      <a:pt x="381" y="1468"/>
                    </a:cubicBezTo>
                    <a:cubicBezTo>
                      <a:pt x="394" y="1449"/>
                      <a:pt x="387" y="1461"/>
                      <a:pt x="397" y="1432"/>
                    </a:cubicBezTo>
                    <a:cubicBezTo>
                      <a:pt x="401" y="1419"/>
                      <a:pt x="434" y="1416"/>
                      <a:pt x="445" y="1412"/>
                    </a:cubicBezTo>
                    <a:cubicBezTo>
                      <a:pt x="473" y="1403"/>
                      <a:pt x="500" y="1386"/>
                      <a:pt x="529" y="1376"/>
                    </a:cubicBezTo>
                    <a:cubicBezTo>
                      <a:pt x="555" y="1367"/>
                      <a:pt x="598" y="1359"/>
                      <a:pt x="621" y="1344"/>
                    </a:cubicBezTo>
                    <a:cubicBezTo>
                      <a:pt x="642" y="1330"/>
                      <a:pt x="660" y="1314"/>
                      <a:pt x="681" y="1300"/>
                    </a:cubicBezTo>
                    <a:cubicBezTo>
                      <a:pt x="709" y="1281"/>
                      <a:pt x="677" y="1313"/>
                      <a:pt x="705" y="1288"/>
                    </a:cubicBezTo>
                    <a:cubicBezTo>
                      <a:pt x="717" y="1277"/>
                      <a:pt x="723" y="1261"/>
                      <a:pt x="737" y="1252"/>
                    </a:cubicBezTo>
                    <a:cubicBezTo>
                      <a:pt x="755" y="1241"/>
                      <a:pt x="773" y="1244"/>
                      <a:pt x="793" y="1244"/>
                    </a:cubicBezTo>
                    <a:cubicBezTo>
                      <a:pt x="842" y="1246"/>
                      <a:pt x="959" y="1248"/>
                      <a:pt x="1057" y="1248"/>
                    </a:cubicBezTo>
                    <a:cubicBezTo>
                      <a:pt x="1155" y="1248"/>
                      <a:pt x="1320" y="1248"/>
                      <a:pt x="1381" y="1244"/>
                    </a:cubicBezTo>
                    <a:cubicBezTo>
                      <a:pt x="1442" y="1240"/>
                      <a:pt x="1425" y="1247"/>
                      <a:pt x="1425" y="1224"/>
                    </a:cubicBezTo>
                    <a:cubicBezTo>
                      <a:pt x="1411" y="1183"/>
                      <a:pt x="1394" y="1144"/>
                      <a:pt x="1381" y="1104"/>
                    </a:cubicBezTo>
                    <a:cubicBezTo>
                      <a:pt x="1372" y="1076"/>
                      <a:pt x="1370" y="1042"/>
                      <a:pt x="1365" y="1012"/>
                    </a:cubicBezTo>
                    <a:cubicBezTo>
                      <a:pt x="1368" y="980"/>
                      <a:pt x="1367" y="951"/>
                      <a:pt x="1385" y="924"/>
                    </a:cubicBezTo>
                    <a:cubicBezTo>
                      <a:pt x="1388" y="913"/>
                      <a:pt x="1390" y="903"/>
                      <a:pt x="1393" y="892"/>
                    </a:cubicBezTo>
                    <a:cubicBezTo>
                      <a:pt x="1394" y="887"/>
                      <a:pt x="1397" y="876"/>
                      <a:pt x="1397" y="876"/>
                    </a:cubicBezTo>
                    <a:cubicBezTo>
                      <a:pt x="1393" y="845"/>
                      <a:pt x="1392" y="844"/>
                      <a:pt x="1381" y="820"/>
                    </a:cubicBezTo>
                    <a:cubicBezTo>
                      <a:pt x="1378" y="812"/>
                      <a:pt x="1381" y="799"/>
                      <a:pt x="1373" y="796"/>
                    </a:cubicBezTo>
                    <a:cubicBezTo>
                      <a:pt x="1360" y="792"/>
                      <a:pt x="1337" y="776"/>
                      <a:pt x="1337" y="776"/>
                    </a:cubicBezTo>
                    <a:cubicBezTo>
                      <a:pt x="1315" y="743"/>
                      <a:pt x="1287" y="721"/>
                      <a:pt x="1249" y="708"/>
                    </a:cubicBezTo>
                    <a:cubicBezTo>
                      <a:pt x="1227" y="686"/>
                      <a:pt x="1204" y="677"/>
                      <a:pt x="1177" y="664"/>
                    </a:cubicBezTo>
                    <a:cubicBezTo>
                      <a:pt x="1163" y="657"/>
                      <a:pt x="1154" y="645"/>
                      <a:pt x="1141" y="636"/>
                    </a:cubicBezTo>
                    <a:cubicBezTo>
                      <a:pt x="1134" y="614"/>
                      <a:pt x="1125" y="592"/>
                      <a:pt x="1109" y="576"/>
                    </a:cubicBezTo>
                    <a:cubicBezTo>
                      <a:pt x="1092" y="490"/>
                      <a:pt x="1117" y="464"/>
                      <a:pt x="1141" y="392"/>
                    </a:cubicBezTo>
                    <a:cubicBezTo>
                      <a:pt x="1137" y="374"/>
                      <a:pt x="1135" y="363"/>
                      <a:pt x="1125" y="348"/>
                    </a:cubicBezTo>
                    <a:cubicBezTo>
                      <a:pt x="1130" y="321"/>
                      <a:pt x="1157" y="280"/>
                      <a:pt x="1157" y="260"/>
                    </a:cubicBezTo>
                    <a:cubicBezTo>
                      <a:pt x="1156" y="253"/>
                      <a:pt x="1157" y="246"/>
                      <a:pt x="1153" y="240"/>
                    </a:cubicBezTo>
                    <a:cubicBezTo>
                      <a:pt x="1151" y="236"/>
                      <a:pt x="1144" y="239"/>
                      <a:pt x="1141" y="236"/>
                    </a:cubicBezTo>
                    <a:cubicBezTo>
                      <a:pt x="1133" y="229"/>
                      <a:pt x="1128" y="219"/>
                      <a:pt x="1121" y="212"/>
                    </a:cubicBezTo>
                    <a:cubicBezTo>
                      <a:pt x="1120" y="208"/>
                      <a:pt x="1119" y="204"/>
                      <a:pt x="1117" y="200"/>
                    </a:cubicBezTo>
                    <a:cubicBezTo>
                      <a:pt x="1115" y="196"/>
                      <a:pt x="1111" y="192"/>
                      <a:pt x="1109" y="188"/>
                    </a:cubicBezTo>
                    <a:cubicBezTo>
                      <a:pt x="1106" y="180"/>
                      <a:pt x="1101" y="164"/>
                      <a:pt x="1101" y="164"/>
                    </a:cubicBezTo>
                    <a:cubicBezTo>
                      <a:pt x="1105" y="143"/>
                      <a:pt x="1110" y="124"/>
                      <a:pt x="1117" y="104"/>
                    </a:cubicBezTo>
                    <a:cubicBezTo>
                      <a:pt x="1127" y="74"/>
                      <a:pt x="1155" y="51"/>
                      <a:pt x="1165" y="20"/>
                    </a:cubicBezTo>
                    <a:cubicBezTo>
                      <a:pt x="1164" y="16"/>
                      <a:pt x="1165" y="10"/>
                      <a:pt x="1161" y="8"/>
                    </a:cubicBezTo>
                    <a:cubicBezTo>
                      <a:pt x="1157" y="6"/>
                      <a:pt x="1153" y="12"/>
                      <a:pt x="1149" y="12"/>
                    </a:cubicBezTo>
                    <a:cubicBezTo>
                      <a:pt x="1132" y="13"/>
                      <a:pt x="1114" y="12"/>
                      <a:pt x="1097" y="12"/>
                    </a:cubicBezTo>
                    <a:lnTo>
                      <a:pt x="1" y="0"/>
                    </a:lnTo>
                    <a:close/>
                  </a:path>
                </a:pathLst>
              </a:custGeom>
              <a:solidFill>
                <a:srgbClr val="F99F34"/>
              </a:solidFill>
              <a:ln w="9525">
                <a:solidFill>
                  <a:schemeClr val="bg1"/>
                </a:solidFill>
                <a:round/>
                <a:headEnd/>
                <a:tailEnd/>
              </a:ln>
              <a:effectLst>
                <a:outerShdw dist="17961" dir="2700000" algn="ctr" rotWithShape="0">
                  <a:schemeClr val="tx1"/>
                </a:outerShdw>
              </a:effectLst>
            </p:spPr>
            <p:txBody>
              <a:bodyPr/>
              <a:lstStyle/>
              <a:p>
                <a:pPr>
                  <a:defRPr/>
                </a:pPr>
                <a:endParaRPr lang="en-US" dirty="0">
                  <a:solidFill>
                    <a:prstClr val="black"/>
                  </a:solidFill>
                </a:endParaRPr>
              </a:p>
            </p:txBody>
          </p:sp>
          <p:sp>
            <p:nvSpPr>
              <p:cNvPr id="72" name="Freeform 10"/>
              <p:cNvSpPr>
                <a:spLocks noChangeAspect="1"/>
              </p:cNvSpPr>
              <p:nvPr/>
            </p:nvSpPr>
            <p:spPr bwMode="auto">
              <a:xfrm rot="21396118">
                <a:off x="5954" y="4340"/>
                <a:ext cx="227" cy="258"/>
              </a:xfrm>
              <a:custGeom>
                <a:avLst/>
                <a:gdLst/>
                <a:ahLst/>
                <a:cxnLst>
                  <a:cxn ang="0">
                    <a:pos x="6" y="163"/>
                  </a:cxn>
                  <a:cxn ang="0">
                    <a:pos x="138" y="157"/>
                  </a:cxn>
                  <a:cxn ang="0">
                    <a:pos x="552" y="157"/>
                  </a:cxn>
                  <a:cxn ang="0">
                    <a:pos x="609" y="97"/>
                  </a:cxn>
                  <a:cxn ang="0">
                    <a:pos x="612" y="58"/>
                  </a:cxn>
                  <a:cxn ang="0">
                    <a:pos x="624" y="64"/>
                  </a:cxn>
                  <a:cxn ang="0">
                    <a:pos x="633" y="67"/>
                  </a:cxn>
                  <a:cxn ang="0">
                    <a:pos x="669" y="97"/>
                  </a:cxn>
                  <a:cxn ang="0">
                    <a:pos x="702" y="73"/>
                  </a:cxn>
                  <a:cxn ang="0">
                    <a:pos x="711" y="67"/>
                  </a:cxn>
                  <a:cxn ang="0">
                    <a:pos x="762" y="58"/>
                  </a:cxn>
                  <a:cxn ang="0">
                    <a:pos x="798" y="19"/>
                  </a:cxn>
                  <a:cxn ang="0">
                    <a:pos x="822" y="4"/>
                  </a:cxn>
                  <a:cxn ang="0">
                    <a:pos x="828" y="22"/>
                  </a:cxn>
                  <a:cxn ang="0">
                    <a:pos x="846" y="34"/>
                  </a:cxn>
                  <a:cxn ang="0">
                    <a:pos x="903" y="13"/>
                  </a:cxn>
                  <a:cxn ang="0">
                    <a:pos x="930" y="1"/>
                  </a:cxn>
                  <a:cxn ang="0">
                    <a:pos x="990" y="94"/>
                  </a:cxn>
                  <a:cxn ang="0">
                    <a:pos x="1017" y="160"/>
                  </a:cxn>
                  <a:cxn ang="0">
                    <a:pos x="1029" y="241"/>
                  </a:cxn>
                  <a:cxn ang="0">
                    <a:pos x="1050" y="310"/>
                  </a:cxn>
                  <a:cxn ang="0">
                    <a:pos x="1077" y="376"/>
                  </a:cxn>
                  <a:cxn ang="0">
                    <a:pos x="1143" y="520"/>
                  </a:cxn>
                  <a:cxn ang="0">
                    <a:pos x="1155" y="547"/>
                  </a:cxn>
                  <a:cxn ang="0">
                    <a:pos x="1170" y="607"/>
                  </a:cxn>
                  <a:cxn ang="0">
                    <a:pos x="1194" y="664"/>
                  </a:cxn>
                  <a:cxn ang="0">
                    <a:pos x="1227" y="760"/>
                  </a:cxn>
                  <a:cxn ang="0">
                    <a:pos x="1239" y="790"/>
                  </a:cxn>
                  <a:cxn ang="0">
                    <a:pos x="1257" y="841"/>
                  </a:cxn>
                  <a:cxn ang="0">
                    <a:pos x="1263" y="850"/>
                  </a:cxn>
                  <a:cxn ang="0">
                    <a:pos x="1269" y="868"/>
                  </a:cxn>
                  <a:cxn ang="0">
                    <a:pos x="1260" y="862"/>
                  </a:cxn>
                  <a:cxn ang="0">
                    <a:pos x="1134" y="904"/>
                  </a:cxn>
                  <a:cxn ang="0">
                    <a:pos x="1137" y="1033"/>
                  </a:cxn>
                  <a:cxn ang="0">
                    <a:pos x="1149" y="1195"/>
                  </a:cxn>
                  <a:cxn ang="0">
                    <a:pos x="1143" y="1429"/>
                  </a:cxn>
                  <a:cxn ang="0">
                    <a:pos x="1140" y="1441"/>
                  </a:cxn>
                  <a:cxn ang="0">
                    <a:pos x="1134" y="1423"/>
                  </a:cxn>
                  <a:cxn ang="0">
                    <a:pos x="1152" y="1420"/>
                  </a:cxn>
                  <a:cxn ang="0">
                    <a:pos x="1119" y="1423"/>
                  </a:cxn>
                  <a:cxn ang="0">
                    <a:pos x="318" y="1432"/>
                  </a:cxn>
                  <a:cxn ang="0">
                    <a:pos x="318" y="1423"/>
                  </a:cxn>
                  <a:cxn ang="0">
                    <a:pos x="318" y="1300"/>
                  </a:cxn>
                  <a:cxn ang="0">
                    <a:pos x="312" y="1207"/>
                  </a:cxn>
                  <a:cxn ang="0">
                    <a:pos x="315" y="1174"/>
                  </a:cxn>
                  <a:cxn ang="0">
                    <a:pos x="312" y="1156"/>
                  </a:cxn>
                  <a:cxn ang="0">
                    <a:pos x="309" y="1042"/>
                  </a:cxn>
                  <a:cxn ang="0">
                    <a:pos x="291" y="937"/>
                  </a:cxn>
                  <a:cxn ang="0">
                    <a:pos x="279" y="940"/>
                  </a:cxn>
                  <a:cxn ang="0">
                    <a:pos x="261" y="952"/>
                  </a:cxn>
                  <a:cxn ang="0">
                    <a:pos x="213" y="967"/>
                  </a:cxn>
                  <a:cxn ang="0">
                    <a:pos x="186" y="979"/>
                  </a:cxn>
                  <a:cxn ang="0">
                    <a:pos x="168" y="985"/>
                  </a:cxn>
                  <a:cxn ang="0">
                    <a:pos x="126" y="916"/>
                  </a:cxn>
                  <a:cxn ang="0">
                    <a:pos x="54" y="694"/>
                  </a:cxn>
                  <a:cxn ang="0">
                    <a:pos x="12" y="652"/>
                  </a:cxn>
                  <a:cxn ang="0">
                    <a:pos x="0" y="643"/>
                  </a:cxn>
                  <a:cxn ang="0">
                    <a:pos x="12" y="217"/>
                  </a:cxn>
                </a:cxnLst>
                <a:rect l="0" t="0" r="r" b="b"/>
                <a:pathLst>
                  <a:path w="1274" h="1443">
                    <a:moveTo>
                      <a:pt x="6" y="163"/>
                    </a:moveTo>
                    <a:cubicBezTo>
                      <a:pt x="27" y="162"/>
                      <a:pt x="47" y="158"/>
                      <a:pt x="138" y="157"/>
                    </a:cubicBezTo>
                    <a:cubicBezTo>
                      <a:pt x="229" y="156"/>
                      <a:pt x="474" y="167"/>
                      <a:pt x="552" y="157"/>
                    </a:cubicBezTo>
                    <a:cubicBezTo>
                      <a:pt x="630" y="147"/>
                      <a:pt x="599" y="113"/>
                      <a:pt x="609" y="97"/>
                    </a:cubicBezTo>
                    <a:cubicBezTo>
                      <a:pt x="620" y="83"/>
                      <a:pt x="610" y="63"/>
                      <a:pt x="612" y="58"/>
                    </a:cubicBezTo>
                    <a:cubicBezTo>
                      <a:pt x="614" y="53"/>
                      <a:pt x="621" y="63"/>
                      <a:pt x="624" y="64"/>
                    </a:cubicBezTo>
                    <a:cubicBezTo>
                      <a:pt x="625" y="61"/>
                      <a:pt x="631" y="65"/>
                      <a:pt x="633" y="67"/>
                    </a:cubicBezTo>
                    <a:cubicBezTo>
                      <a:pt x="647" y="78"/>
                      <a:pt x="652" y="91"/>
                      <a:pt x="669" y="97"/>
                    </a:cubicBezTo>
                    <a:cubicBezTo>
                      <a:pt x="682" y="93"/>
                      <a:pt x="690" y="81"/>
                      <a:pt x="702" y="73"/>
                    </a:cubicBezTo>
                    <a:cubicBezTo>
                      <a:pt x="705" y="71"/>
                      <a:pt x="711" y="67"/>
                      <a:pt x="711" y="67"/>
                    </a:cubicBezTo>
                    <a:cubicBezTo>
                      <a:pt x="729" y="73"/>
                      <a:pt x="747" y="68"/>
                      <a:pt x="762" y="58"/>
                    </a:cubicBezTo>
                    <a:cubicBezTo>
                      <a:pt x="772" y="42"/>
                      <a:pt x="785" y="32"/>
                      <a:pt x="798" y="19"/>
                    </a:cubicBezTo>
                    <a:cubicBezTo>
                      <a:pt x="804" y="2"/>
                      <a:pt x="803" y="0"/>
                      <a:pt x="822" y="4"/>
                    </a:cubicBezTo>
                    <a:cubicBezTo>
                      <a:pt x="824" y="10"/>
                      <a:pt x="823" y="18"/>
                      <a:pt x="828" y="22"/>
                    </a:cubicBezTo>
                    <a:cubicBezTo>
                      <a:pt x="834" y="26"/>
                      <a:pt x="846" y="34"/>
                      <a:pt x="846" y="34"/>
                    </a:cubicBezTo>
                    <a:cubicBezTo>
                      <a:pt x="869" y="31"/>
                      <a:pt x="883" y="23"/>
                      <a:pt x="903" y="13"/>
                    </a:cubicBezTo>
                    <a:cubicBezTo>
                      <a:pt x="912" y="9"/>
                      <a:pt x="930" y="1"/>
                      <a:pt x="930" y="1"/>
                    </a:cubicBezTo>
                    <a:cubicBezTo>
                      <a:pt x="969" y="14"/>
                      <a:pt x="971" y="65"/>
                      <a:pt x="990" y="94"/>
                    </a:cubicBezTo>
                    <a:cubicBezTo>
                      <a:pt x="996" y="117"/>
                      <a:pt x="1012" y="136"/>
                      <a:pt x="1017" y="160"/>
                    </a:cubicBezTo>
                    <a:cubicBezTo>
                      <a:pt x="1022" y="187"/>
                      <a:pt x="1026" y="214"/>
                      <a:pt x="1029" y="241"/>
                    </a:cubicBezTo>
                    <a:cubicBezTo>
                      <a:pt x="1033" y="266"/>
                      <a:pt x="1042" y="288"/>
                      <a:pt x="1050" y="310"/>
                    </a:cubicBezTo>
                    <a:cubicBezTo>
                      <a:pt x="1058" y="332"/>
                      <a:pt x="1061" y="341"/>
                      <a:pt x="1077" y="376"/>
                    </a:cubicBezTo>
                    <a:cubicBezTo>
                      <a:pt x="1089" y="424"/>
                      <a:pt x="1113" y="479"/>
                      <a:pt x="1143" y="520"/>
                    </a:cubicBezTo>
                    <a:cubicBezTo>
                      <a:pt x="1150" y="541"/>
                      <a:pt x="1145" y="533"/>
                      <a:pt x="1155" y="547"/>
                    </a:cubicBezTo>
                    <a:cubicBezTo>
                      <a:pt x="1159" y="563"/>
                      <a:pt x="1161" y="594"/>
                      <a:pt x="1170" y="607"/>
                    </a:cubicBezTo>
                    <a:cubicBezTo>
                      <a:pt x="1181" y="623"/>
                      <a:pt x="1188" y="646"/>
                      <a:pt x="1194" y="664"/>
                    </a:cubicBezTo>
                    <a:cubicBezTo>
                      <a:pt x="1205" y="697"/>
                      <a:pt x="1207" y="731"/>
                      <a:pt x="1227" y="760"/>
                    </a:cubicBezTo>
                    <a:cubicBezTo>
                      <a:pt x="1230" y="772"/>
                      <a:pt x="1232" y="780"/>
                      <a:pt x="1239" y="790"/>
                    </a:cubicBezTo>
                    <a:cubicBezTo>
                      <a:pt x="1243" y="807"/>
                      <a:pt x="1251" y="824"/>
                      <a:pt x="1257" y="841"/>
                    </a:cubicBezTo>
                    <a:cubicBezTo>
                      <a:pt x="1258" y="844"/>
                      <a:pt x="1262" y="847"/>
                      <a:pt x="1263" y="850"/>
                    </a:cubicBezTo>
                    <a:cubicBezTo>
                      <a:pt x="1266" y="856"/>
                      <a:pt x="1274" y="872"/>
                      <a:pt x="1269" y="868"/>
                    </a:cubicBezTo>
                    <a:cubicBezTo>
                      <a:pt x="1266" y="866"/>
                      <a:pt x="1263" y="864"/>
                      <a:pt x="1260" y="862"/>
                    </a:cubicBezTo>
                    <a:cubicBezTo>
                      <a:pt x="1218" y="876"/>
                      <a:pt x="1176" y="890"/>
                      <a:pt x="1134" y="904"/>
                    </a:cubicBezTo>
                    <a:cubicBezTo>
                      <a:pt x="1120" y="945"/>
                      <a:pt x="1132" y="991"/>
                      <a:pt x="1137" y="1033"/>
                    </a:cubicBezTo>
                    <a:cubicBezTo>
                      <a:pt x="1139" y="1088"/>
                      <a:pt x="1142" y="1141"/>
                      <a:pt x="1149" y="1195"/>
                    </a:cubicBezTo>
                    <a:cubicBezTo>
                      <a:pt x="1151" y="1274"/>
                      <a:pt x="1153" y="1351"/>
                      <a:pt x="1143" y="1429"/>
                    </a:cubicBezTo>
                    <a:cubicBezTo>
                      <a:pt x="1146" y="1443"/>
                      <a:pt x="1150" y="1441"/>
                      <a:pt x="1140" y="1441"/>
                    </a:cubicBezTo>
                    <a:cubicBezTo>
                      <a:pt x="1143" y="1440"/>
                      <a:pt x="1138" y="1426"/>
                      <a:pt x="1134" y="1423"/>
                    </a:cubicBezTo>
                    <a:cubicBezTo>
                      <a:pt x="1136" y="1420"/>
                      <a:pt x="1154" y="1420"/>
                      <a:pt x="1152" y="1420"/>
                    </a:cubicBezTo>
                    <a:cubicBezTo>
                      <a:pt x="1150" y="1420"/>
                      <a:pt x="1258" y="1421"/>
                      <a:pt x="1119" y="1423"/>
                    </a:cubicBezTo>
                    <a:cubicBezTo>
                      <a:pt x="980" y="1425"/>
                      <a:pt x="451" y="1432"/>
                      <a:pt x="318" y="1432"/>
                    </a:cubicBezTo>
                    <a:cubicBezTo>
                      <a:pt x="315" y="1432"/>
                      <a:pt x="319" y="1426"/>
                      <a:pt x="318" y="1423"/>
                    </a:cubicBezTo>
                    <a:cubicBezTo>
                      <a:pt x="321" y="1378"/>
                      <a:pt x="312" y="1344"/>
                      <a:pt x="318" y="1300"/>
                    </a:cubicBezTo>
                    <a:cubicBezTo>
                      <a:pt x="315" y="1273"/>
                      <a:pt x="316" y="1234"/>
                      <a:pt x="312" y="1207"/>
                    </a:cubicBezTo>
                    <a:cubicBezTo>
                      <a:pt x="310" y="1195"/>
                      <a:pt x="317" y="1186"/>
                      <a:pt x="315" y="1174"/>
                    </a:cubicBezTo>
                    <a:cubicBezTo>
                      <a:pt x="314" y="1168"/>
                      <a:pt x="312" y="1156"/>
                      <a:pt x="312" y="1156"/>
                    </a:cubicBezTo>
                    <a:cubicBezTo>
                      <a:pt x="314" y="1116"/>
                      <a:pt x="303" y="1081"/>
                      <a:pt x="309" y="1042"/>
                    </a:cubicBezTo>
                    <a:cubicBezTo>
                      <a:pt x="307" y="1018"/>
                      <a:pt x="322" y="947"/>
                      <a:pt x="291" y="937"/>
                    </a:cubicBezTo>
                    <a:cubicBezTo>
                      <a:pt x="287" y="938"/>
                      <a:pt x="283" y="938"/>
                      <a:pt x="279" y="940"/>
                    </a:cubicBezTo>
                    <a:cubicBezTo>
                      <a:pt x="273" y="943"/>
                      <a:pt x="268" y="950"/>
                      <a:pt x="261" y="952"/>
                    </a:cubicBezTo>
                    <a:cubicBezTo>
                      <a:pt x="245" y="957"/>
                      <a:pt x="229" y="962"/>
                      <a:pt x="213" y="967"/>
                    </a:cubicBezTo>
                    <a:cubicBezTo>
                      <a:pt x="203" y="970"/>
                      <a:pt x="196" y="975"/>
                      <a:pt x="186" y="979"/>
                    </a:cubicBezTo>
                    <a:cubicBezTo>
                      <a:pt x="180" y="982"/>
                      <a:pt x="168" y="985"/>
                      <a:pt x="168" y="985"/>
                    </a:cubicBezTo>
                    <a:cubicBezTo>
                      <a:pt x="142" y="967"/>
                      <a:pt x="142" y="940"/>
                      <a:pt x="126" y="916"/>
                    </a:cubicBezTo>
                    <a:cubicBezTo>
                      <a:pt x="115" y="839"/>
                      <a:pt x="97" y="759"/>
                      <a:pt x="54" y="694"/>
                    </a:cubicBezTo>
                    <a:cubicBezTo>
                      <a:pt x="42" y="676"/>
                      <a:pt x="29" y="666"/>
                      <a:pt x="12" y="652"/>
                    </a:cubicBezTo>
                    <a:cubicBezTo>
                      <a:pt x="0" y="642"/>
                      <a:pt x="8" y="643"/>
                      <a:pt x="0" y="643"/>
                    </a:cubicBezTo>
                    <a:lnTo>
                      <a:pt x="12" y="217"/>
                    </a:lnTo>
                  </a:path>
                </a:pathLst>
              </a:custGeom>
              <a:solidFill>
                <a:schemeClr val="accent2"/>
              </a:solidFill>
              <a:ln w="9525">
                <a:solidFill>
                  <a:schemeClr val="bg1"/>
                </a:solidFill>
                <a:round/>
                <a:headEnd/>
                <a:tailEnd/>
              </a:ln>
              <a:effectLst>
                <a:outerShdw dist="28398" dir="3806097" algn="ctr" rotWithShape="0">
                  <a:schemeClr val="tx2"/>
                </a:outerShdw>
              </a:effectLst>
            </p:spPr>
            <p:txBody>
              <a:bodyPr/>
              <a:lstStyle/>
              <a:p>
                <a:pPr>
                  <a:defRPr/>
                </a:pPr>
                <a:endParaRPr lang="en-US" dirty="0">
                  <a:solidFill>
                    <a:prstClr val="black"/>
                  </a:solidFill>
                </a:endParaRPr>
              </a:p>
            </p:txBody>
          </p:sp>
          <p:sp>
            <p:nvSpPr>
              <p:cNvPr id="73" name="Freeform 11"/>
              <p:cNvSpPr>
                <a:spLocks noChangeAspect="1"/>
              </p:cNvSpPr>
              <p:nvPr/>
            </p:nvSpPr>
            <p:spPr bwMode="auto">
              <a:xfrm>
                <a:off x="5543" y="3793"/>
                <a:ext cx="220" cy="277"/>
              </a:xfrm>
              <a:custGeom>
                <a:avLst/>
                <a:gdLst/>
                <a:ahLst/>
                <a:cxnLst>
                  <a:cxn ang="0">
                    <a:pos x="42" y="0"/>
                  </a:cxn>
                  <a:cxn ang="0">
                    <a:pos x="23" y="108"/>
                  </a:cxn>
                  <a:cxn ang="0">
                    <a:pos x="29" y="127"/>
                  </a:cxn>
                  <a:cxn ang="0">
                    <a:pos x="0" y="1578"/>
                  </a:cxn>
                  <a:cxn ang="0">
                    <a:pos x="1248" y="1578"/>
                  </a:cxn>
                  <a:cxn ang="0">
                    <a:pos x="1261" y="801"/>
                  </a:cxn>
                  <a:cxn ang="0">
                    <a:pos x="1243" y="795"/>
                  </a:cxn>
                  <a:cxn ang="0">
                    <a:pos x="1194" y="823"/>
                  </a:cxn>
                  <a:cxn ang="0">
                    <a:pos x="1157" y="789"/>
                  </a:cxn>
                  <a:cxn ang="0">
                    <a:pos x="1095" y="783"/>
                  </a:cxn>
                  <a:cxn ang="0">
                    <a:pos x="1061" y="764"/>
                  </a:cxn>
                  <a:cxn ang="0">
                    <a:pos x="1006" y="792"/>
                  </a:cxn>
                  <a:cxn ang="0">
                    <a:pos x="926" y="798"/>
                  </a:cxn>
                  <a:cxn ang="0">
                    <a:pos x="864" y="758"/>
                  </a:cxn>
                  <a:cxn ang="0">
                    <a:pos x="818" y="697"/>
                  </a:cxn>
                  <a:cxn ang="0">
                    <a:pos x="781" y="616"/>
                  </a:cxn>
                  <a:cxn ang="0">
                    <a:pos x="769" y="558"/>
                  </a:cxn>
                  <a:cxn ang="0">
                    <a:pos x="781" y="469"/>
                  </a:cxn>
                  <a:cxn ang="0">
                    <a:pos x="784" y="425"/>
                  </a:cxn>
                  <a:cxn ang="0">
                    <a:pos x="809" y="376"/>
                  </a:cxn>
                  <a:cxn ang="0">
                    <a:pos x="796" y="348"/>
                  </a:cxn>
                  <a:cxn ang="0">
                    <a:pos x="778" y="308"/>
                  </a:cxn>
                  <a:cxn ang="0">
                    <a:pos x="772" y="290"/>
                  </a:cxn>
                  <a:cxn ang="0">
                    <a:pos x="753" y="278"/>
                  </a:cxn>
                  <a:cxn ang="0">
                    <a:pos x="695" y="173"/>
                  </a:cxn>
                  <a:cxn ang="0">
                    <a:pos x="750" y="74"/>
                  </a:cxn>
                  <a:cxn ang="0">
                    <a:pos x="769" y="59"/>
                  </a:cxn>
                  <a:cxn ang="0">
                    <a:pos x="42" y="0"/>
                  </a:cxn>
                </a:cxnLst>
                <a:rect l="0" t="0" r="r" b="b"/>
                <a:pathLst>
                  <a:path w="1263" h="1578">
                    <a:moveTo>
                      <a:pt x="42" y="0"/>
                    </a:moveTo>
                    <a:cubicBezTo>
                      <a:pt x="49" y="22"/>
                      <a:pt x="27" y="83"/>
                      <a:pt x="23" y="108"/>
                    </a:cubicBezTo>
                    <a:cubicBezTo>
                      <a:pt x="27" y="123"/>
                      <a:pt x="24" y="117"/>
                      <a:pt x="29" y="127"/>
                    </a:cubicBezTo>
                    <a:lnTo>
                      <a:pt x="0" y="1578"/>
                    </a:lnTo>
                    <a:lnTo>
                      <a:pt x="1248" y="1578"/>
                    </a:lnTo>
                    <a:cubicBezTo>
                      <a:pt x="1252" y="1319"/>
                      <a:pt x="1263" y="1060"/>
                      <a:pt x="1261" y="801"/>
                    </a:cubicBezTo>
                    <a:cubicBezTo>
                      <a:pt x="1261" y="795"/>
                      <a:pt x="1243" y="795"/>
                      <a:pt x="1243" y="795"/>
                    </a:cubicBezTo>
                    <a:cubicBezTo>
                      <a:pt x="1225" y="804"/>
                      <a:pt x="1213" y="817"/>
                      <a:pt x="1194" y="823"/>
                    </a:cubicBezTo>
                    <a:cubicBezTo>
                      <a:pt x="1181" y="812"/>
                      <a:pt x="1177" y="792"/>
                      <a:pt x="1157" y="789"/>
                    </a:cubicBezTo>
                    <a:cubicBezTo>
                      <a:pt x="1137" y="786"/>
                      <a:pt x="1095" y="783"/>
                      <a:pt x="1095" y="783"/>
                    </a:cubicBezTo>
                    <a:cubicBezTo>
                      <a:pt x="1077" y="777"/>
                      <a:pt x="1076" y="774"/>
                      <a:pt x="1061" y="764"/>
                    </a:cubicBezTo>
                    <a:cubicBezTo>
                      <a:pt x="1038" y="769"/>
                      <a:pt x="1026" y="779"/>
                      <a:pt x="1006" y="792"/>
                    </a:cubicBezTo>
                    <a:cubicBezTo>
                      <a:pt x="980" y="790"/>
                      <a:pt x="949" y="783"/>
                      <a:pt x="926" y="798"/>
                    </a:cubicBezTo>
                    <a:cubicBezTo>
                      <a:pt x="900" y="793"/>
                      <a:pt x="882" y="776"/>
                      <a:pt x="864" y="758"/>
                    </a:cubicBezTo>
                    <a:cubicBezTo>
                      <a:pt x="856" y="735"/>
                      <a:pt x="832" y="717"/>
                      <a:pt x="818" y="697"/>
                    </a:cubicBezTo>
                    <a:cubicBezTo>
                      <a:pt x="809" y="669"/>
                      <a:pt x="796" y="641"/>
                      <a:pt x="781" y="616"/>
                    </a:cubicBezTo>
                    <a:cubicBezTo>
                      <a:pt x="778" y="596"/>
                      <a:pt x="773" y="577"/>
                      <a:pt x="769" y="558"/>
                    </a:cubicBezTo>
                    <a:cubicBezTo>
                      <a:pt x="771" y="519"/>
                      <a:pt x="773" y="501"/>
                      <a:pt x="781" y="469"/>
                    </a:cubicBezTo>
                    <a:cubicBezTo>
                      <a:pt x="782" y="454"/>
                      <a:pt x="781" y="439"/>
                      <a:pt x="784" y="425"/>
                    </a:cubicBezTo>
                    <a:cubicBezTo>
                      <a:pt x="786" y="418"/>
                      <a:pt x="805" y="386"/>
                      <a:pt x="809" y="376"/>
                    </a:cubicBezTo>
                    <a:cubicBezTo>
                      <a:pt x="805" y="366"/>
                      <a:pt x="802" y="357"/>
                      <a:pt x="796" y="348"/>
                    </a:cubicBezTo>
                    <a:cubicBezTo>
                      <a:pt x="792" y="332"/>
                      <a:pt x="784" y="323"/>
                      <a:pt x="778" y="308"/>
                    </a:cubicBezTo>
                    <a:cubicBezTo>
                      <a:pt x="776" y="302"/>
                      <a:pt x="777" y="293"/>
                      <a:pt x="772" y="290"/>
                    </a:cubicBezTo>
                    <a:cubicBezTo>
                      <a:pt x="759" y="282"/>
                      <a:pt x="765" y="286"/>
                      <a:pt x="753" y="278"/>
                    </a:cubicBezTo>
                    <a:cubicBezTo>
                      <a:pt x="732" y="243"/>
                      <a:pt x="708" y="212"/>
                      <a:pt x="695" y="173"/>
                    </a:cubicBezTo>
                    <a:cubicBezTo>
                      <a:pt x="698" y="89"/>
                      <a:pt x="685" y="90"/>
                      <a:pt x="750" y="74"/>
                    </a:cubicBezTo>
                    <a:cubicBezTo>
                      <a:pt x="757" y="70"/>
                      <a:pt x="769" y="59"/>
                      <a:pt x="769" y="59"/>
                    </a:cubicBezTo>
                    <a:lnTo>
                      <a:pt x="42" y="0"/>
                    </a:lnTo>
                    <a:close/>
                  </a:path>
                </a:pathLst>
              </a:custGeom>
              <a:solidFill>
                <a:srgbClr val="C8B844"/>
              </a:solidFill>
              <a:ln w="9525">
                <a:solidFill>
                  <a:schemeClr val="bg1"/>
                </a:solidFill>
                <a:round/>
                <a:headEnd/>
                <a:tailEnd/>
              </a:ln>
              <a:effectLst>
                <a:outerShdw dist="17961" dir="18900000" algn="ctr" rotWithShape="0">
                  <a:schemeClr val="tx2"/>
                </a:outerShdw>
              </a:effectLst>
            </p:spPr>
            <p:txBody>
              <a:bodyPr/>
              <a:lstStyle/>
              <a:p>
                <a:pPr>
                  <a:defRPr/>
                </a:pPr>
                <a:endParaRPr lang="en-US" dirty="0">
                  <a:solidFill>
                    <a:prstClr val="black"/>
                  </a:solidFill>
                </a:endParaRPr>
              </a:p>
            </p:txBody>
          </p:sp>
          <p:sp>
            <p:nvSpPr>
              <p:cNvPr id="74" name="Freeform 12"/>
              <p:cNvSpPr>
                <a:spLocks noChangeAspect="1"/>
              </p:cNvSpPr>
              <p:nvPr/>
            </p:nvSpPr>
            <p:spPr bwMode="auto">
              <a:xfrm>
                <a:off x="5710" y="4227"/>
                <a:ext cx="281" cy="270"/>
              </a:xfrm>
              <a:custGeom>
                <a:avLst/>
                <a:gdLst/>
                <a:ahLst/>
                <a:cxnLst>
                  <a:cxn ang="0">
                    <a:pos x="20" y="517"/>
                  </a:cxn>
                  <a:cxn ang="0">
                    <a:pos x="0" y="897"/>
                  </a:cxn>
                  <a:cxn ang="0">
                    <a:pos x="12" y="941"/>
                  </a:cxn>
                  <a:cxn ang="0">
                    <a:pos x="20" y="1237"/>
                  </a:cxn>
                  <a:cxn ang="0">
                    <a:pos x="44" y="1277"/>
                  </a:cxn>
                  <a:cxn ang="0">
                    <a:pos x="380" y="1161"/>
                  </a:cxn>
                  <a:cxn ang="0">
                    <a:pos x="440" y="1181"/>
                  </a:cxn>
                  <a:cxn ang="0">
                    <a:pos x="624" y="1133"/>
                  </a:cxn>
                  <a:cxn ang="0">
                    <a:pos x="696" y="1249"/>
                  </a:cxn>
                  <a:cxn ang="0">
                    <a:pos x="868" y="1429"/>
                  </a:cxn>
                  <a:cxn ang="0">
                    <a:pos x="968" y="1533"/>
                  </a:cxn>
                  <a:cxn ang="0">
                    <a:pos x="1004" y="1653"/>
                  </a:cxn>
                  <a:cxn ang="0">
                    <a:pos x="1204" y="1661"/>
                  </a:cxn>
                  <a:cxn ang="0">
                    <a:pos x="1200" y="1705"/>
                  </a:cxn>
                  <a:cxn ang="0">
                    <a:pos x="1184" y="1793"/>
                  </a:cxn>
                  <a:cxn ang="0">
                    <a:pos x="1172" y="1817"/>
                  </a:cxn>
                  <a:cxn ang="0">
                    <a:pos x="1252" y="1801"/>
                  </a:cxn>
                  <a:cxn ang="0">
                    <a:pos x="1500" y="1741"/>
                  </a:cxn>
                  <a:cxn ang="0">
                    <a:pos x="1696" y="1685"/>
                  </a:cxn>
                  <a:cxn ang="0">
                    <a:pos x="1908" y="1613"/>
                  </a:cxn>
                  <a:cxn ang="0">
                    <a:pos x="1880" y="1577"/>
                  </a:cxn>
                  <a:cxn ang="0">
                    <a:pos x="1812" y="1593"/>
                  </a:cxn>
                  <a:cxn ang="0">
                    <a:pos x="1756" y="1469"/>
                  </a:cxn>
                  <a:cxn ang="0">
                    <a:pos x="1700" y="1293"/>
                  </a:cxn>
                  <a:cxn ang="0">
                    <a:pos x="1656" y="1233"/>
                  </a:cxn>
                  <a:cxn ang="0">
                    <a:pos x="1660" y="941"/>
                  </a:cxn>
                  <a:cxn ang="0">
                    <a:pos x="1660" y="573"/>
                  </a:cxn>
                  <a:cxn ang="0">
                    <a:pos x="1648" y="293"/>
                  </a:cxn>
                  <a:cxn ang="0">
                    <a:pos x="1568" y="213"/>
                  </a:cxn>
                  <a:cxn ang="0">
                    <a:pos x="1536" y="173"/>
                  </a:cxn>
                  <a:cxn ang="0">
                    <a:pos x="1484" y="25"/>
                  </a:cxn>
                  <a:cxn ang="0">
                    <a:pos x="816" y="13"/>
                  </a:cxn>
                  <a:cxn ang="0">
                    <a:pos x="760" y="37"/>
                  </a:cxn>
                  <a:cxn ang="0">
                    <a:pos x="720" y="57"/>
                  </a:cxn>
                  <a:cxn ang="0">
                    <a:pos x="568" y="129"/>
                  </a:cxn>
                  <a:cxn ang="0">
                    <a:pos x="452" y="181"/>
                  </a:cxn>
                  <a:cxn ang="0">
                    <a:pos x="372" y="261"/>
                  </a:cxn>
                  <a:cxn ang="0">
                    <a:pos x="260" y="321"/>
                  </a:cxn>
                  <a:cxn ang="0">
                    <a:pos x="156" y="369"/>
                  </a:cxn>
                </a:cxnLst>
                <a:rect l="0" t="0" r="r" b="b"/>
                <a:pathLst>
                  <a:path w="1927" h="1820">
                    <a:moveTo>
                      <a:pt x="44" y="429"/>
                    </a:moveTo>
                    <a:cubicBezTo>
                      <a:pt x="37" y="459"/>
                      <a:pt x="25" y="486"/>
                      <a:pt x="20" y="517"/>
                    </a:cubicBezTo>
                    <a:cubicBezTo>
                      <a:pt x="16" y="587"/>
                      <a:pt x="7" y="655"/>
                      <a:pt x="24" y="725"/>
                    </a:cubicBezTo>
                    <a:cubicBezTo>
                      <a:pt x="16" y="782"/>
                      <a:pt x="7" y="839"/>
                      <a:pt x="0" y="897"/>
                    </a:cubicBezTo>
                    <a:cubicBezTo>
                      <a:pt x="1" y="904"/>
                      <a:pt x="2" y="910"/>
                      <a:pt x="4" y="917"/>
                    </a:cubicBezTo>
                    <a:cubicBezTo>
                      <a:pt x="6" y="925"/>
                      <a:pt x="12" y="941"/>
                      <a:pt x="12" y="941"/>
                    </a:cubicBezTo>
                    <a:cubicBezTo>
                      <a:pt x="10" y="1000"/>
                      <a:pt x="11" y="1046"/>
                      <a:pt x="0" y="1101"/>
                    </a:cubicBezTo>
                    <a:cubicBezTo>
                      <a:pt x="5" y="1147"/>
                      <a:pt x="15" y="1191"/>
                      <a:pt x="20" y="1237"/>
                    </a:cubicBezTo>
                    <a:cubicBezTo>
                      <a:pt x="18" y="1253"/>
                      <a:pt x="4" y="1294"/>
                      <a:pt x="32" y="1285"/>
                    </a:cubicBezTo>
                    <a:cubicBezTo>
                      <a:pt x="42" y="1256"/>
                      <a:pt x="38" y="1253"/>
                      <a:pt x="44" y="1277"/>
                    </a:cubicBezTo>
                    <a:cubicBezTo>
                      <a:pt x="93" y="1178"/>
                      <a:pt x="218" y="1191"/>
                      <a:pt x="312" y="1185"/>
                    </a:cubicBezTo>
                    <a:cubicBezTo>
                      <a:pt x="336" y="1179"/>
                      <a:pt x="356" y="1167"/>
                      <a:pt x="380" y="1161"/>
                    </a:cubicBezTo>
                    <a:cubicBezTo>
                      <a:pt x="392" y="1162"/>
                      <a:pt x="405" y="1161"/>
                      <a:pt x="416" y="1165"/>
                    </a:cubicBezTo>
                    <a:cubicBezTo>
                      <a:pt x="425" y="1168"/>
                      <a:pt x="440" y="1181"/>
                      <a:pt x="440" y="1181"/>
                    </a:cubicBezTo>
                    <a:cubicBezTo>
                      <a:pt x="485" y="1177"/>
                      <a:pt x="518" y="1161"/>
                      <a:pt x="564" y="1157"/>
                    </a:cubicBezTo>
                    <a:cubicBezTo>
                      <a:pt x="585" y="1150"/>
                      <a:pt x="604" y="1140"/>
                      <a:pt x="624" y="1133"/>
                    </a:cubicBezTo>
                    <a:cubicBezTo>
                      <a:pt x="678" y="1138"/>
                      <a:pt x="682" y="1139"/>
                      <a:pt x="692" y="1189"/>
                    </a:cubicBezTo>
                    <a:cubicBezTo>
                      <a:pt x="693" y="1209"/>
                      <a:pt x="678" y="1241"/>
                      <a:pt x="696" y="1249"/>
                    </a:cubicBezTo>
                    <a:cubicBezTo>
                      <a:pt x="748" y="1271"/>
                      <a:pt x="809" y="1246"/>
                      <a:pt x="864" y="1257"/>
                    </a:cubicBezTo>
                    <a:cubicBezTo>
                      <a:pt x="865" y="1314"/>
                      <a:pt x="864" y="1372"/>
                      <a:pt x="868" y="1429"/>
                    </a:cubicBezTo>
                    <a:cubicBezTo>
                      <a:pt x="872" y="1486"/>
                      <a:pt x="915" y="1470"/>
                      <a:pt x="964" y="1473"/>
                    </a:cubicBezTo>
                    <a:cubicBezTo>
                      <a:pt x="976" y="1508"/>
                      <a:pt x="973" y="1489"/>
                      <a:pt x="968" y="1533"/>
                    </a:cubicBezTo>
                    <a:cubicBezTo>
                      <a:pt x="968" y="1535"/>
                      <a:pt x="974" y="1654"/>
                      <a:pt x="976" y="1657"/>
                    </a:cubicBezTo>
                    <a:cubicBezTo>
                      <a:pt x="981" y="1665"/>
                      <a:pt x="995" y="1653"/>
                      <a:pt x="1004" y="1653"/>
                    </a:cubicBezTo>
                    <a:cubicBezTo>
                      <a:pt x="1047" y="1651"/>
                      <a:pt x="1089" y="1650"/>
                      <a:pt x="1132" y="1649"/>
                    </a:cubicBezTo>
                    <a:cubicBezTo>
                      <a:pt x="1157" y="1652"/>
                      <a:pt x="1180" y="1655"/>
                      <a:pt x="1204" y="1661"/>
                    </a:cubicBezTo>
                    <a:cubicBezTo>
                      <a:pt x="1175" y="1671"/>
                      <a:pt x="1174" y="1663"/>
                      <a:pt x="1192" y="1681"/>
                    </a:cubicBezTo>
                    <a:cubicBezTo>
                      <a:pt x="1195" y="1689"/>
                      <a:pt x="1197" y="1697"/>
                      <a:pt x="1200" y="1705"/>
                    </a:cubicBezTo>
                    <a:cubicBezTo>
                      <a:pt x="1201" y="1709"/>
                      <a:pt x="1204" y="1717"/>
                      <a:pt x="1204" y="1717"/>
                    </a:cubicBezTo>
                    <a:cubicBezTo>
                      <a:pt x="1202" y="1752"/>
                      <a:pt x="1211" y="1775"/>
                      <a:pt x="1184" y="1793"/>
                    </a:cubicBezTo>
                    <a:cubicBezTo>
                      <a:pt x="1183" y="1797"/>
                      <a:pt x="1182" y="1801"/>
                      <a:pt x="1180" y="1805"/>
                    </a:cubicBezTo>
                    <a:cubicBezTo>
                      <a:pt x="1178" y="1809"/>
                      <a:pt x="1167" y="1816"/>
                      <a:pt x="1172" y="1817"/>
                    </a:cubicBezTo>
                    <a:cubicBezTo>
                      <a:pt x="1184" y="1820"/>
                      <a:pt x="1196" y="1809"/>
                      <a:pt x="1208" y="1805"/>
                    </a:cubicBezTo>
                    <a:cubicBezTo>
                      <a:pt x="1222" y="1800"/>
                      <a:pt x="1237" y="1802"/>
                      <a:pt x="1252" y="1801"/>
                    </a:cubicBezTo>
                    <a:cubicBezTo>
                      <a:pt x="1290" y="1791"/>
                      <a:pt x="1320" y="1780"/>
                      <a:pt x="1360" y="1777"/>
                    </a:cubicBezTo>
                    <a:cubicBezTo>
                      <a:pt x="1414" y="1759"/>
                      <a:pt x="1439" y="1746"/>
                      <a:pt x="1500" y="1741"/>
                    </a:cubicBezTo>
                    <a:cubicBezTo>
                      <a:pt x="1544" y="1726"/>
                      <a:pt x="1585" y="1708"/>
                      <a:pt x="1632" y="1701"/>
                    </a:cubicBezTo>
                    <a:cubicBezTo>
                      <a:pt x="1656" y="1693"/>
                      <a:pt x="1671" y="1689"/>
                      <a:pt x="1696" y="1685"/>
                    </a:cubicBezTo>
                    <a:cubicBezTo>
                      <a:pt x="1746" y="1668"/>
                      <a:pt x="1798" y="1662"/>
                      <a:pt x="1848" y="1645"/>
                    </a:cubicBezTo>
                    <a:cubicBezTo>
                      <a:pt x="1869" y="1638"/>
                      <a:pt x="1886" y="1620"/>
                      <a:pt x="1908" y="1613"/>
                    </a:cubicBezTo>
                    <a:cubicBezTo>
                      <a:pt x="1921" y="1593"/>
                      <a:pt x="1927" y="1573"/>
                      <a:pt x="1904" y="1557"/>
                    </a:cubicBezTo>
                    <a:cubicBezTo>
                      <a:pt x="1895" y="1563"/>
                      <a:pt x="1889" y="1573"/>
                      <a:pt x="1880" y="1577"/>
                    </a:cubicBezTo>
                    <a:cubicBezTo>
                      <a:pt x="1870" y="1582"/>
                      <a:pt x="1848" y="1585"/>
                      <a:pt x="1848" y="1585"/>
                    </a:cubicBezTo>
                    <a:cubicBezTo>
                      <a:pt x="1834" y="1595"/>
                      <a:pt x="1829" y="1599"/>
                      <a:pt x="1812" y="1593"/>
                    </a:cubicBezTo>
                    <a:cubicBezTo>
                      <a:pt x="1797" y="1571"/>
                      <a:pt x="1783" y="1540"/>
                      <a:pt x="1764" y="1521"/>
                    </a:cubicBezTo>
                    <a:cubicBezTo>
                      <a:pt x="1758" y="1503"/>
                      <a:pt x="1760" y="1487"/>
                      <a:pt x="1756" y="1469"/>
                    </a:cubicBezTo>
                    <a:cubicBezTo>
                      <a:pt x="1755" y="1448"/>
                      <a:pt x="1746" y="1426"/>
                      <a:pt x="1744" y="1405"/>
                    </a:cubicBezTo>
                    <a:cubicBezTo>
                      <a:pt x="1740" y="1366"/>
                      <a:pt x="1712" y="1330"/>
                      <a:pt x="1700" y="1293"/>
                    </a:cubicBezTo>
                    <a:cubicBezTo>
                      <a:pt x="1695" y="1279"/>
                      <a:pt x="1680" y="1270"/>
                      <a:pt x="1672" y="1257"/>
                    </a:cubicBezTo>
                    <a:cubicBezTo>
                      <a:pt x="1667" y="1249"/>
                      <a:pt x="1656" y="1233"/>
                      <a:pt x="1656" y="1233"/>
                    </a:cubicBezTo>
                    <a:cubicBezTo>
                      <a:pt x="1654" y="1171"/>
                      <a:pt x="1650" y="1123"/>
                      <a:pt x="1644" y="1065"/>
                    </a:cubicBezTo>
                    <a:cubicBezTo>
                      <a:pt x="1648" y="1023"/>
                      <a:pt x="1656" y="983"/>
                      <a:pt x="1660" y="941"/>
                    </a:cubicBezTo>
                    <a:cubicBezTo>
                      <a:pt x="1658" y="855"/>
                      <a:pt x="1659" y="767"/>
                      <a:pt x="1648" y="681"/>
                    </a:cubicBezTo>
                    <a:cubicBezTo>
                      <a:pt x="1651" y="644"/>
                      <a:pt x="1653" y="609"/>
                      <a:pt x="1660" y="573"/>
                    </a:cubicBezTo>
                    <a:cubicBezTo>
                      <a:pt x="1656" y="534"/>
                      <a:pt x="1648" y="496"/>
                      <a:pt x="1644" y="457"/>
                    </a:cubicBezTo>
                    <a:cubicBezTo>
                      <a:pt x="1648" y="390"/>
                      <a:pt x="1654" y="360"/>
                      <a:pt x="1648" y="293"/>
                    </a:cubicBezTo>
                    <a:cubicBezTo>
                      <a:pt x="1647" y="282"/>
                      <a:pt x="1620" y="273"/>
                      <a:pt x="1620" y="273"/>
                    </a:cubicBezTo>
                    <a:cubicBezTo>
                      <a:pt x="1604" y="250"/>
                      <a:pt x="1595" y="222"/>
                      <a:pt x="1568" y="213"/>
                    </a:cubicBezTo>
                    <a:cubicBezTo>
                      <a:pt x="1565" y="205"/>
                      <a:pt x="1567" y="194"/>
                      <a:pt x="1560" y="189"/>
                    </a:cubicBezTo>
                    <a:cubicBezTo>
                      <a:pt x="1552" y="184"/>
                      <a:pt x="1536" y="173"/>
                      <a:pt x="1536" y="173"/>
                    </a:cubicBezTo>
                    <a:cubicBezTo>
                      <a:pt x="1519" y="148"/>
                      <a:pt x="1525" y="118"/>
                      <a:pt x="1508" y="93"/>
                    </a:cubicBezTo>
                    <a:cubicBezTo>
                      <a:pt x="1503" y="70"/>
                      <a:pt x="1499" y="43"/>
                      <a:pt x="1484" y="25"/>
                    </a:cubicBezTo>
                    <a:cubicBezTo>
                      <a:pt x="1477" y="17"/>
                      <a:pt x="1464" y="1"/>
                      <a:pt x="1464" y="1"/>
                    </a:cubicBezTo>
                    <a:cubicBezTo>
                      <a:pt x="1353" y="0"/>
                      <a:pt x="929" y="10"/>
                      <a:pt x="816" y="13"/>
                    </a:cubicBezTo>
                    <a:cubicBezTo>
                      <a:pt x="703" y="16"/>
                      <a:pt x="797" y="17"/>
                      <a:pt x="788" y="21"/>
                    </a:cubicBezTo>
                    <a:cubicBezTo>
                      <a:pt x="779" y="25"/>
                      <a:pt x="766" y="32"/>
                      <a:pt x="760" y="37"/>
                    </a:cubicBezTo>
                    <a:cubicBezTo>
                      <a:pt x="757" y="41"/>
                      <a:pt x="756" y="47"/>
                      <a:pt x="752" y="49"/>
                    </a:cubicBezTo>
                    <a:cubicBezTo>
                      <a:pt x="742" y="54"/>
                      <a:pt x="720" y="57"/>
                      <a:pt x="720" y="57"/>
                    </a:cubicBezTo>
                    <a:cubicBezTo>
                      <a:pt x="708" y="75"/>
                      <a:pt x="693" y="78"/>
                      <a:pt x="676" y="89"/>
                    </a:cubicBezTo>
                    <a:cubicBezTo>
                      <a:pt x="635" y="116"/>
                      <a:pt x="618" y="123"/>
                      <a:pt x="568" y="129"/>
                    </a:cubicBezTo>
                    <a:cubicBezTo>
                      <a:pt x="538" y="142"/>
                      <a:pt x="519" y="152"/>
                      <a:pt x="500" y="161"/>
                    </a:cubicBezTo>
                    <a:cubicBezTo>
                      <a:pt x="481" y="170"/>
                      <a:pt x="467" y="170"/>
                      <a:pt x="452" y="181"/>
                    </a:cubicBezTo>
                    <a:cubicBezTo>
                      <a:pt x="433" y="194"/>
                      <a:pt x="428" y="209"/>
                      <a:pt x="412" y="225"/>
                    </a:cubicBezTo>
                    <a:cubicBezTo>
                      <a:pt x="406" y="243"/>
                      <a:pt x="385" y="245"/>
                      <a:pt x="372" y="261"/>
                    </a:cubicBezTo>
                    <a:cubicBezTo>
                      <a:pt x="353" y="284"/>
                      <a:pt x="356" y="318"/>
                      <a:pt x="324" y="329"/>
                    </a:cubicBezTo>
                    <a:cubicBezTo>
                      <a:pt x="299" y="313"/>
                      <a:pt x="295" y="318"/>
                      <a:pt x="260" y="321"/>
                    </a:cubicBezTo>
                    <a:cubicBezTo>
                      <a:pt x="236" y="327"/>
                      <a:pt x="214" y="338"/>
                      <a:pt x="192" y="349"/>
                    </a:cubicBezTo>
                    <a:cubicBezTo>
                      <a:pt x="180" y="355"/>
                      <a:pt x="156" y="369"/>
                      <a:pt x="156" y="369"/>
                    </a:cubicBezTo>
                    <a:cubicBezTo>
                      <a:pt x="138" y="422"/>
                      <a:pt x="92" y="423"/>
                      <a:pt x="44" y="429"/>
                    </a:cubicBezTo>
                    <a:close/>
                  </a:path>
                </a:pathLst>
              </a:custGeom>
              <a:solidFill>
                <a:schemeClr val="accent5"/>
              </a:solidFill>
              <a:ln w="9525">
                <a:solidFill>
                  <a:schemeClr val="bg1"/>
                </a:solidFill>
                <a:round/>
                <a:headEnd/>
                <a:tailEnd/>
              </a:ln>
              <a:effectLst>
                <a:outerShdw dist="12700" dir="5400000" algn="ctr" rotWithShape="0">
                  <a:schemeClr val="tx2"/>
                </a:outerShdw>
              </a:effectLst>
            </p:spPr>
            <p:txBody>
              <a:bodyPr/>
              <a:lstStyle/>
              <a:p>
                <a:pPr>
                  <a:defRPr/>
                </a:pPr>
                <a:endParaRPr lang="en-US" dirty="0">
                  <a:solidFill>
                    <a:prstClr val="black"/>
                  </a:solidFill>
                </a:endParaRPr>
              </a:p>
            </p:txBody>
          </p:sp>
        </p:grpSp>
        <p:sp>
          <p:nvSpPr>
            <p:cNvPr id="67" name="Freeform 5"/>
            <p:cNvSpPr>
              <a:spLocks noChangeAspect="1"/>
            </p:cNvSpPr>
            <p:nvPr/>
          </p:nvSpPr>
          <p:spPr bwMode="auto">
            <a:xfrm>
              <a:off x="5887" y="3992"/>
              <a:ext cx="227" cy="377"/>
            </a:xfrm>
            <a:custGeom>
              <a:avLst/>
              <a:gdLst/>
              <a:ahLst/>
              <a:cxnLst>
                <a:cxn ang="0">
                  <a:pos x="159" y="351"/>
                </a:cxn>
                <a:cxn ang="0">
                  <a:pos x="159" y="348"/>
                </a:cxn>
                <a:cxn ang="0">
                  <a:pos x="160" y="348"/>
                </a:cxn>
                <a:cxn ang="0">
                  <a:pos x="164" y="335"/>
                </a:cxn>
                <a:cxn ang="0">
                  <a:pos x="181" y="337"/>
                </a:cxn>
                <a:cxn ang="0">
                  <a:pos x="197" y="329"/>
                </a:cxn>
                <a:cxn ang="0">
                  <a:pos x="214" y="330"/>
                </a:cxn>
                <a:cxn ang="0">
                  <a:pos x="213" y="318"/>
                </a:cxn>
                <a:cxn ang="0">
                  <a:pos x="213" y="308"/>
                </a:cxn>
                <a:cxn ang="0">
                  <a:pos x="200" y="251"/>
                </a:cxn>
                <a:cxn ang="0">
                  <a:pos x="197" y="237"/>
                </a:cxn>
                <a:cxn ang="0">
                  <a:pos x="192" y="196"/>
                </a:cxn>
                <a:cxn ang="0">
                  <a:pos x="186" y="165"/>
                </a:cxn>
                <a:cxn ang="0">
                  <a:pos x="178" y="137"/>
                </a:cxn>
                <a:cxn ang="0">
                  <a:pos x="174" y="85"/>
                </a:cxn>
                <a:cxn ang="0">
                  <a:pos x="168" y="40"/>
                </a:cxn>
                <a:cxn ang="0">
                  <a:pos x="160" y="1"/>
                </a:cxn>
                <a:cxn ang="0">
                  <a:pos x="152" y="4"/>
                </a:cxn>
                <a:cxn ang="0">
                  <a:pos x="128" y="81"/>
                </a:cxn>
                <a:cxn ang="0">
                  <a:pos x="87" y="83"/>
                </a:cxn>
                <a:cxn ang="0">
                  <a:pos x="66" y="72"/>
                </a:cxn>
                <a:cxn ang="0">
                  <a:pos x="50" y="64"/>
                </a:cxn>
                <a:cxn ang="0">
                  <a:pos x="30" y="64"/>
                </a:cxn>
                <a:cxn ang="0">
                  <a:pos x="12" y="70"/>
                </a:cxn>
                <a:cxn ang="0">
                  <a:pos x="0" y="107"/>
                </a:cxn>
                <a:cxn ang="0">
                  <a:pos x="11" y="130"/>
                </a:cxn>
                <a:cxn ang="0">
                  <a:pos x="26" y="143"/>
                </a:cxn>
                <a:cxn ang="0">
                  <a:pos x="41" y="175"/>
                </a:cxn>
                <a:cxn ang="0">
                  <a:pos x="40" y="202"/>
                </a:cxn>
                <a:cxn ang="0">
                  <a:pos x="50" y="242"/>
                </a:cxn>
                <a:cxn ang="0">
                  <a:pos x="63" y="266"/>
                </a:cxn>
                <a:cxn ang="0">
                  <a:pos x="69" y="279"/>
                </a:cxn>
                <a:cxn ang="0">
                  <a:pos x="55" y="307"/>
                </a:cxn>
                <a:cxn ang="0">
                  <a:pos x="63" y="338"/>
                </a:cxn>
                <a:cxn ang="0">
                  <a:pos x="61" y="358"/>
                </a:cxn>
              </a:cxnLst>
              <a:rect l="0" t="0" r="r" b="b"/>
              <a:pathLst>
                <a:path w="218" h="361">
                  <a:moveTo>
                    <a:pt x="61" y="358"/>
                  </a:moveTo>
                  <a:cubicBezTo>
                    <a:pt x="77" y="361"/>
                    <a:pt x="143" y="352"/>
                    <a:pt x="159" y="351"/>
                  </a:cubicBezTo>
                  <a:cubicBezTo>
                    <a:pt x="175" y="350"/>
                    <a:pt x="157" y="351"/>
                    <a:pt x="157" y="349"/>
                  </a:cubicBezTo>
                  <a:cubicBezTo>
                    <a:pt x="157" y="349"/>
                    <a:pt x="159" y="349"/>
                    <a:pt x="159" y="348"/>
                  </a:cubicBezTo>
                  <a:cubicBezTo>
                    <a:pt x="160" y="348"/>
                    <a:pt x="160" y="348"/>
                    <a:pt x="160" y="348"/>
                  </a:cubicBezTo>
                  <a:cubicBezTo>
                    <a:pt x="160" y="348"/>
                    <a:pt x="160" y="348"/>
                    <a:pt x="160" y="348"/>
                  </a:cubicBezTo>
                  <a:cubicBezTo>
                    <a:pt x="160" y="348"/>
                    <a:pt x="160" y="348"/>
                    <a:pt x="160" y="347"/>
                  </a:cubicBezTo>
                  <a:cubicBezTo>
                    <a:pt x="161" y="344"/>
                    <a:pt x="161" y="337"/>
                    <a:pt x="164" y="335"/>
                  </a:cubicBezTo>
                  <a:cubicBezTo>
                    <a:pt x="165" y="337"/>
                    <a:pt x="166" y="338"/>
                    <a:pt x="169" y="339"/>
                  </a:cubicBezTo>
                  <a:cubicBezTo>
                    <a:pt x="173" y="339"/>
                    <a:pt x="177" y="338"/>
                    <a:pt x="181" y="337"/>
                  </a:cubicBezTo>
                  <a:cubicBezTo>
                    <a:pt x="185" y="335"/>
                    <a:pt x="188" y="337"/>
                    <a:pt x="190" y="335"/>
                  </a:cubicBezTo>
                  <a:cubicBezTo>
                    <a:pt x="193" y="333"/>
                    <a:pt x="193" y="330"/>
                    <a:pt x="197" y="329"/>
                  </a:cubicBezTo>
                  <a:cubicBezTo>
                    <a:pt x="202" y="333"/>
                    <a:pt x="198" y="333"/>
                    <a:pt x="205" y="334"/>
                  </a:cubicBezTo>
                  <a:cubicBezTo>
                    <a:pt x="207" y="333"/>
                    <a:pt x="211" y="331"/>
                    <a:pt x="214" y="330"/>
                  </a:cubicBezTo>
                  <a:cubicBezTo>
                    <a:pt x="215" y="329"/>
                    <a:pt x="215" y="326"/>
                    <a:pt x="218" y="325"/>
                  </a:cubicBezTo>
                  <a:cubicBezTo>
                    <a:pt x="218" y="321"/>
                    <a:pt x="217" y="320"/>
                    <a:pt x="213" y="318"/>
                  </a:cubicBezTo>
                  <a:cubicBezTo>
                    <a:pt x="211" y="317"/>
                    <a:pt x="210" y="315"/>
                    <a:pt x="209" y="312"/>
                  </a:cubicBezTo>
                  <a:cubicBezTo>
                    <a:pt x="207" y="311"/>
                    <a:pt x="214" y="313"/>
                    <a:pt x="213" y="308"/>
                  </a:cubicBezTo>
                  <a:cubicBezTo>
                    <a:pt x="213" y="303"/>
                    <a:pt x="207" y="291"/>
                    <a:pt x="205" y="281"/>
                  </a:cubicBezTo>
                  <a:cubicBezTo>
                    <a:pt x="203" y="271"/>
                    <a:pt x="200" y="260"/>
                    <a:pt x="200" y="251"/>
                  </a:cubicBezTo>
                  <a:cubicBezTo>
                    <a:pt x="198" y="248"/>
                    <a:pt x="198" y="245"/>
                    <a:pt x="198" y="241"/>
                  </a:cubicBezTo>
                  <a:cubicBezTo>
                    <a:pt x="198" y="240"/>
                    <a:pt x="197" y="237"/>
                    <a:pt x="197" y="237"/>
                  </a:cubicBezTo>
                  <a:cubicBezTo>
                    <a:pt x="198" y="233"/>
                    <a:pt x="205" y="211"/>
                    <a:pt x="197" y="209"/>
                  </a:cubicBezTo>
                  <a:cubicBezTo>
                    <a:pt x="194" y="205"/>
                    <a:pt x="193" y="201"/>
                    <a:pt x="192" y="196"/>
                  </a:cubicBezTo>
                  <a:cubicBezTo>
                    <a:pt x="189" y="190"/>
                    <a:pt x="189" y="183"/>
                    <a:pt x="189" y="178"/>
                  </a:cubicBezTo>
                  <a:cubicBezTo>
                    <a:pt x="188" y="173"/>
                    <a:pt x="185" y="170"/>
                    <a:pt x="186" y="165"/>
                  </a:cubicBezTo>
                  <a:cubicBezTo>
                    <a:pt x="185" y="160"/>
                    <a:pt x="184" y="152"/>
                    <a:pt x="182" y="147"/>
                  </a:cubicBezTo>
                  <a:cubicBezTo>
                    <a:pt x="181" y="143"/>
                    <a:pt x="180" y="141"/>
                    <a:pt x="178" y="137"/>
                  </a:cubicBezTo>
                  <a:cubicBezTo>
                    <a:pt x="180" y="133"/>
                    <a:pt x="178" y="129"/>
                    <a:pt x="177" y="125"/>
                  </a:cubicBezTo>
                  <a:cubicBezTo>
                    <a:pt x="178" y="116"/>
                    <a:pt x="180" y="94"/>
                    <a:pt x="174" y="85"/>
                  </a:cubicBezTo>
                  <a:cubicBezTo>
                    <a:pt x="173" y="72"/>
                    <a:pt x="170" y="59"/>
                    <a:pt x="169" y="46"/>
                  </a:cubicBezTo>
                  <a:cubicBezTo>
                    <a:pt x="169" y="45"/>
                    <a:pt x="166" y="41"/>
                    <a:pt x="168" y="40"/>
                  </a:cubicBezTo>
                  <a:cubicBezTo>
                    <a:pt x="166" y="35"/>
                    <a:pt x="166" y="32"/>
                    <a:pt x="165" y="28"/>
                  </a:cubicBezTo>
                  <a:cubicBezTo>
                    <a:pt x="165" y="23"/>
                    <a:pt x="161" y="6"/>
                    <a:pt x="160" y="1"/>
                  </a:cubicBezTo>
                  <a:cubicBezTo>
                    <a:pt x="160" y="0"/>
                    <a:pt x="161" y="12"/>
                    <a:pt x="160" y="12"/>
                  </a:cubicBezTo>
                  <a:cubicBezTo>
                    <a:pt x="160" y="10"/>
                    <a:pt x="156" y="4"/>
                    <a:pt x="152" y="4"/>
                  </a:cubicBezTo>
                  <a:lnTo>
                    <a:pt x="139" y="9"/>
                  </a:lnTo>
                  <a:lnTo>
                    <a:pt x="128" y="81"/>
                  </a:lnTo>
                  <a:lnTo>
                    <a:pt x="126" y="86"/>
                  </a:lnTo>
                  <a:cubicBezTo>
                    <a:pt x="112" y="84"/>
                    <a:pt x="100" y="84"/>
                    <a:pt x="87" y="83"/>
                  </a:cubicBezTo>
                  <a:cubicBezTo>
                    <a:pt x="86" y="76"/>
                    <a:pt x="83" y="75"/>
                    <a:pt x="78" y="73"/>
                  </a:cubicBezTo>
                  <a:cubicBezTo>
                    <a:pt x="73" y="73"/>
                    <a:pt x="71" y="75"/>
                    <a:pt x="66" y="72"/>
                  </a:cubicBezTo>
                  <a:cubicBezTo>
                    <a:pt x="65" y="70"/>
                    <a:pt x="62" y="70"/>
                    <a:pt x="59" y="68"/>
                  </a:cubicBezTo>
                  <a:cubicBezTo>
                    <a:pt x="55" y="71"/>
                    <a:pt x="54" y="66"/>
                    <a:pt x="50" y="64"/>
                  </a:cubicBezTo>
                  <a:cubicBezTo>
                    <a:pt x="48" y="64"/>
                    <a:pt x="46" y="64"/>
                    <a:pt x="44" y="64"/>
                  </a:cubicBezTo>
                  <a:cubicBezTo>
                    <a:pt x="38" y="63"/>
                    <a:pt x="34" y="62"/>
                    <a:pt x="30" y="64"/>
                  </a:cubicBezTo>
                  <a:cubicBezTo>
                    <a:pt x="29" y="64"/>
                    <a:pt x="29" y="66"/>
                    <a:pt x="26" y="67"/>
                  </a:cubicBezTo>
                  <a:cubicBezTo>
                    <a:pt x="24" y="70"/>
                    <a:pt x="16" y="68"/>
                    <a:pt x="12" y="70"/>
                  </a:cubicBezTo>
                  <a:cubicBezTo>
                    <a:pt x="8" y="72"/>
                    <a:pt x="9" y="77"/>
                    <a:pt x="8" y="81"/>
                  </a:cubicBezTo>
                  <a:cubicBezTo>
                    <a:pt x="7" y="90"/>
                    <a:pt x="3" y="98"/>
                    <a:pt x="0" y="107"/>
                  </a:cubicBezTo>
                  <a:cubicBezTo>
                    <a:pt x="0" y="112"/>
                    <a:pt x="0" y="122"/>
                    <a:pt x="7" y="125"/>
                  </a:cubicBezTo>
                  <a:cubicBezTo>
                    <a:pt x="8" y="128"/>
                    <a:pt x="9" y="128"/>
                    <a:pt x="11" y="130"/>
                  </a:cubicBezTo>
                  <a:cubicBezTo>
                    <a:pt x="13" y="133"/>
                    <a:pt x="15" y="135"/>
                    <a:pt x="18" y="137"/>
                  </a:cubicBezTo>
                  <a:cubicBezTo>
                    <a:pt x="20" y="139"/>
                    <a:pt x="22" y="142"/>
                    <a:pt x="26" y="143"/>
                  </a:cubicBezTo>
                  <a:cubicBezTo>
                    <a:pt x="30" y="147"/>
                    <a:pt x="37" y="152"/>
                    <a:pt x="41" y="159"/>
                  </a:cubicBezTo>
                  <a:cubicBezTo>
                    <a:pt x="41" y="162"/>
                    <a:pt x="40" y="171"/>
                    <a:pt x="41" y="175"/>
                  </a:cubicBezTo>
                  <a:cubicBezTo>
                    <a:pt x="38" y="181"/>
                    <a:pt x="37" y="183"/>
                    <a:pt x="36" y="187"/>
                  </a:cubicBezTo>
                  <a:cubicBezTo>
                    <a:pt x="36" y="192"/>
                    <a:pt x="37" y="197"/>
                    <a:pt x="40" y="202"/>
                  </a:cubicBezTo>
                  <a:cubicBezTo>
                    <a:pt x="41" y="209"/>
                    <a:pt x="42" y="220"/>
                    <a:pt x="45" y="226"/>
                  </a:cubicBezTo>
                  <a:cubicBezTo>
                    <a:pt x="46" y="231"/>
                    <a:pt x="49" y="237"/>
                    <a:pt x="50" y="242"/>
                  </a:cubicBezTo>
                  <a:cubicBezTo>
                    <a:pt x="52" y="244"/>
                    <a:pt x="54" y="248"/>
                    <a:pt x="54" y="248"/>
                  </a:cubicBezTo>
                  <a:cubicBezTo>
                    <a:pt x="54" y="254"/>
                    <a:pt x="58" y="260"/>
                    <a:pt x="63" y="266"/>
                  </a:cubicBezTo>
                  <a:cubicBezTo>
                    <a:pt x="66" y="268"/>
                    <a:pt x="66" y="271"/>
                    <a:pt x="69" y="275"/>
                  </a:cubicBezTo>
                  <a:cubicBezTo>
                    <a:pt x="69" y="277"/>
                    <a:pt x="69" y="276"/>
                    <a:pt x="69" y="279"/>
                  </a:cubicBezTo>
                  <a:cubicBezTo>
                    <a:pt x="70" y="282"/>
                    <a:pt x="69" y="282"/>
                    <a:pt x="67" y="293"/>
                  </a:cubicBezTo>
                  <a:cubicBezTo>
                    <a:pt x="65" y="298"/>
                    <a:pt x="55" y="302"/>
                    <a:pt x="55" y="307"/>
                  </a:cubicBezTo>
                  <a:cubicBezTo>
                    <a:pt x="55" y="312"/>
                    <a:pt x="64" y="321"/>
                    <a:pt x="65" y="326"/>
                  </a:cubicBezTo>
                  <a:cubicBezTo>
                    <a:pt x="66" y="331"/>
                    <a:pt x="62" y="335"/>
                    <a:pt x="63" y="338"/>
                  </a:cubicBezTo>
                  <a:cubicBezTo>
                    <a:pt x="63" y="340"/>
                    <a:pt x="66" y="340"/>
                    <a:pt x="66" y="343"/>
                  </a:cubicBezTo>
                  <a:cubicBezTo>
                    <a:pt x="66" y="343"/>
                    <a:pt x="61" y="358"/>
                    <a:pt x="61" y="358"/>
                  </a:cubicBezTo>
                  <a:close/>
                </a:path>
              </a:pathLst>
            </a:custGeom>
            <a:solidFill>
              <a:schemeClr val="bg2">
                <a:lumMod val="75000"/>
              </a:schemeClr>
            </a:solidFill>
            <a:ln w="9525">
              <a:solidFill>
                <a:schemeClr val="bg1"/>
              </a:solidFill>
              <a:round/>
              <a:headEnd/>
              <a:tailEnd/>
            </a:ln>
            <a:effectLst>
              <a:outerShdw dist="12700" algn="ctr" rotWithShape="0">
                <a:schemeClr val="tx1"/>
              </a:outerShdw>
            </a:effectLst>
          </p:spPr>
          <p:txBody>
            <a:bodyPr/>
            <a:lstStyle/>
            <a:p>
              <a:pPr>
                <a:defRPr/>
              </a:pPr>
              <a:endParaRPr lang="en-US" dirty="0">
                <a:solidFill>
                  <a:prstClr val="black"/>
                </a:solidFill>
              </a:endParaRPr>
            </a:p>
          </p:txBody>
        </p:sp>
      </p:grpSp>
      <p:sp>
        <p:nvSpPr>
          <p:cNvPr id="159" name="Title 158"/>
          <p:cNvSpPr>
            <a:spLocks noGrp="1"/>
          </p:cNvSpPr>
          <p:nvPr>
            <p:ph type="title"/>
          </p:nvPr>
        </p:nvSpPr>
        <p:spPr/>
        <p:txBody>
          <a:bodyPr/>
          <a:lstStyle/>
          <a:p>
            <a:r>
              <a:rPr lang="en-US" dirty="0" smtClean="0"/>
              <a:t>JACKSONVILLE AND NORTHEAST FLORIDA</a:t>
            </a:r>
            <a:endParaRPr lang="en-US" dirty="0"/>
          </a:p>
        </p:txBody>
      </p:sp>
      <p:grpSp>
        <p:nvGrpSpPr>
          <p:cNvPr id="4" name="Group 14"/>
          <p:cNvGrpSpPr>
            <a:grpSpLocks/>
          </p:cNvGrpSpPr>
          <p:nvPr/>
        </p:nvGrpSpPr>
        <p:grpSpPr bwMode="auto">
          <a:xfrm>
            <a:off x="743987" y="2801937"/>
            <a:ext cx="3370813" cy="2379663"/>
            <a:chOff x="1670" y="2496"/>
            <a:chExt cx="1362" cy="1499"/>
          </a:xfrm>
        </p:grpSpPr>
        <p:sp>
          <p:nvSpPr>
            <p:cNvPr id="76" name="Rectangle 15"/>
            <p:cNvSpPr>
              <a:spLocks noChangeArrowheads="1"/>
            </p:cNvSpPr>
            <p:nvPr/>
          </p:nvSpPr>
          <p:spPr bwMode="auto">
            <a:xfrm>
              <a:off x="2445" y="3353"/>
              <a:ext cx="39"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 </a:t>
              </a:r>
            </a:p>
          </p:txBody>
        </p:sp>
        <p:sp>
          <p:nvSpPr>
            <p:cNvPr id="77" name="Rectangle 16"/>
            <p:cNvSpPr>
              <a:spLocks noChangeArrowheads="1"/>
            </p:cNvSpPr>
            <p:nvPr/>
          </p:nvSpPr>
          <p:spPr bwMode="auto">
            <a:xfrm>
              <a:off x="1971" y="3503"/>
              <a:ext cx="39"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 </a:t>
              </a:r>
            </a:p>
          </p:txBody>
        </p:sp>
        <p:sp>
          <p:nvSpPr>
            <p:cNvPr id="78" name="Rectangle 17"/>
            <p:cNvSpPr>
              <a:spLocks noChangeArrowheads="1"/>
            </p:cNvSpPr>
            <p:nvPr/>
          </p:nvSpPr>
          <p:spPr bwMode="auto">
            <a:xfrm>
              <a:off x="2046" y="3651"/>
              <a:ext cx="39"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 </a:t>
              </a:r>
            </a:p>
          </p:txBody>
        </p:sp>
        <p:sp>
          <p:nvSpPr>
            <p:cNvPr id="79" name="Rectangle 18"/>
            <p:cNvSpPr>
              <a:spLocks noChangeArrowheads="1"/>
            </p:cNvSpPr>
            <p:nvPr/>
          </p:nvSpPr>
          <p:spPr bwMode="auto">
            <a:xfrm>
              <a:off x="1670" y="3802"/>
              <a:ext cx="39"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 </a:t>
              </a:r>
            </a:p>
          </p:txBody>
        </p:sp>
        <p:sp>
          <p:nvSpPr>
            <p:cNvPr id="80" name="Rectangle 19"/>
            <p:cNvSpPr>
              <a:spLocks noChangeArrowheads="1"/>
            </p:cNvSpPr>
            <p:nvPr/>
          </p:nvSpPr>
          <p:spPr bwMode="auto">
            <a:xfrm>
              <a:off x="2445" y="3353"/>
              <a:ext cx="39"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 </a:t>
              </a:r>
            </a:p>
          </p:txBody>
        </p:sp>
        <p:sp>
          <p:nvSpPr>
            <p:cNvPr id="81" name="Rectangle 20"/>
            <p:cNvSpPr>
              <a:spLocks noChangeArrowheads="1"/>
            </p:cNvSpPr>
            <p:nvPr/>
          </p:nvSpPr>
          <p:spPr bwMode="auto">
            <a:xfrm>
              <a:off x="1971" y="3503"/>
              <a:ext cx="39"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 </a:t>
              </a:r>
            </a:p>
          </p:txBody>
        </p:sp>
        <p:sp>
          <p:nvSpPr>
            <p:cNvPr id="82" name="Rectangle 21"/>
            <p:cNvSpPr>
              <a:spLocks noChangeArrowheads="1"/>
            </p:cNvSpPr>
            <p:nvPr/>
          </p:nvSpPr>
          <p:spPr bwMode="auto">
            <a:xfrm>
              <a:off x="2046" y="3651"/>
              <a:ext cx="39"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 </a:t>
              </a:r>
            </a:p>
          </p:txBody>
        </p:sp>
        <p:sp>
          <p:nvSpPr>
            <p:cNvPr id="83" name="Rectangle 22"/>
            <p:cNvSpPr>
              <a:spLocks noChangeArrowheads="1"/>
            </p:cNvSpPr>
            <p:nvPr/>
          </p:nvSpPr>
          <p:spPr bwMode="auto">
            <a:xfrm>
              <a:off x="1670" y="3802"/>
              <a:ext cx="39"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 </a:t>
              </a:r>
            </a:p>
          </p:txBody>
        </p:sp>
        <p:sp>
          <p:nvSpPr>
            <p:cNvPr id="84" name="Rectangle 23"/>
            <p:cNvSpPr>
              <a:spLocks noChangeArrowheads="1"/>
            </p:cNvSpPr>
            <p:nvPr/>
          </p:nvSpPr>
          <p:spPr bwMode="auto">
            <a:xfrm>
              <a:off x="1824" y="3130"/>
              <a:ext cx="237"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Clay</a:t>
              </a:r>
            </a:p>
          </p:txBody>
        </p:sp>
        <p:sp>
          <p:nvSpPr>
            <p:cNvPr id="85" name="Rectangle 24"/>
            <p:cNvSpPr>
              <a:spLocks noChangeArrowheads="1"/>
            </p:cNvSpPr>
            <p:nvPr/>
          </p:nvSpPr>
          <p:spPr bwMode="auto">
            <a:xfrm>
              <a:off x="1824" y="3274"/>
              <a:ext cx="1021"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Duval/Jacksonville</a:t>
              </a:r>
            </a:p>
          </p:txBody>
        </p:sp>
        <p:sp>
          <p:nvSpPr>
            <p:cNvPr id="86" name="Rectangle 25"/>
            <p:cNvSpPr>
              <a:spLocks noChangeArrowheads="1"/>
            </p:cNvSpPr>
            <p:nvPr/>
          </p:nvSpPr>
          <p:spPr bwMode="auto">
            <a:xfrm>
              <a:off x="1824" y="2986"/>
              <a:ext cx="308"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Baker</a:t>
              </a:r>
            </a:p>
          </p:txBody>
        </p:sp>
        <p:sp>
          <p:nvSpPr>
            <p:cNvPr id="87" name="Rectangle 26"/>
            <p:cNvSpPr>
              <a:spLocks noChangeArrowheads="1"/>
            </p:cNvSpPr>
            <p:nvPr/>
          </p:nvSpPr>
          <p:spPr bwMode="auto">
            <a:xfrm>
              <a:off x="1680" y="3130"/>
              <a:ext cx="122" cy="102"/>
            </a:xfrm>
            <a:prstGeom prst="rect">
              <a:avLst/>
            </a:prstGeom>
            <a:solidFill>
              <a:srgbClr val="F99F34"/>
            </a:solidFill>
            <a:ln w="9525">
              <a:solidFill>
                <a:schemeClr val="tx1"/>
              </a:solidFill>
              <a:miter lim="800000"/>
              <a:headEnd/>
              <a:tailEnd/>
            </a:ln>
          </p:spPr>
          <p:txBody>
            <a:bodyPr/>
            <a:lstStyle/>
            <a:p>
              <a:endParaRPr lang="en-US" spc="300" dirty="0">
                <a:solidFill>
                  <a:srgbClr val="1F497D"/>
                </a:solidFill>
                <a:latin typeface="Arial" pitchFamily="34" charset="0"/>
                <a:cs typeface="Arial" pitchFamily="34" charset="0"/>
              </a:endParaRPr>
            </a:p>
          </p:txBody>
        </p:sp>
        <p:sp>
          <p:nvSpPr>
            <p:cNvPr id="88" name="Rectangle 27"/>
            <p:cNvSpPr>
              <a:spLocks noChangeArrowheads="1"/>
            </p:cNvSpPr>
            <p:nvPr/>
          </p:nvSpPr>
          <p:spPr bwMode="auto">
            <a:xfrm>
              <a:off x="1680" y="3274"/>
              <a:ext cx="122" cy="97"/>
            </a:xfrm>
            <a:prstGeom prst="rect">
              <a:avLst/>
            </a:prstGeom>
            <a:solidFill>
              <a:srgbClr val="73C167"/>
            </a:solidFill>
            <a:ln w="9525">
              <a:solidFill>
                <a:schemeClr val="tx1"/>
              </a:solidFill>
              <a:miter lim="800000"/>
              <a:headEnd/>
              <a:tailEnd/>
            </a:ln>
          </p:spPr>
          <p:txBody>
            <a:bodyPr/>
            <a:lstStyle/>
            <a:p>
              <a:endParaRPr lang="en-US" spc="300" dirty="0">
                <a:solidFill>
                  <a:srgbClr val="1F497D"/>
                </a:solidFill>
                <a:latin typeface="Arial" pitchFamily="34" charset="0"/>
                <a:cs typeface="Arial" pitchFamily="34" charset="0"/>
              </a:endParaRPr>
            </a:p>
          </p:txBody>
        </p:sp>
        <p:sp>
          <p:nvSpPr>
            <p:cNvPr id="89" name="Rectangle 28"/>
            <p:cNvSpPr>
              <a:spLocks noChangeArrowheads="1"/>
            </p:cNvSpPr>
            <p:nvPr/>
          </p:nvSpPr>
          <p:spPr bwMode="auto">
            <a:xfrm>
              <a:off x="1680" y="2986"/>
              <a:ext cx="123" cy="101"/>
            </a:xfrm>
            <a:prstGeom prst="rect">
              <a:avLst/>
            </a:prstGeom>
            <a:solidFill>
              <a:srgbClr val="C8B844"/>
            </a:solidFill>
            <a:ln w="9525">
              <a:solidFill>
                <a:schemeClr val="tx1"/>
              </a:solidFill>
              <a:miter lim="800000"/>
              <a:headEnd/>
              <a:tailEnd/>
            </a:ln>
          </p:spPr>
          <p:txBody>
            <a:bodyPr/>
            <a:lstStyle/>
            <a:p>
              <a:endParaRPr lang="en-US" spc="300" dirty="0">
                <a:solidFill>
                  <a:srgbClr val="1F497D"/>
                </a:solidFill>
                <a:latin typeface="Arial" pitchFamily="34" charset="0"/>
                <a:cs typeface="Arial" pitchFamily="34" charset="0"/>
              </a:endParaRPr>
            </a:p>
          </p:txBody>
        </p:sp>
        <p:grpSp>
          <p:nvGrpSpPr>
            <p:cNvPr id="5" name="Group 29"/>
            <p:cNvGrpSpPr>
              <a:grpSpLocks/>
            </p:cNvGrpSpPr>
            <p:nvPr/>
          </p:nvGrpSpPr>
          <p:grpSpPr bwMode="auto">
            <a:xfrm>
              <a:off x="1680" y="3562"/>
              <a:ext cx="657" cy="433"/>
              <a:chOff x="1584" y="3408"/>
              <a:chExt cx="657" cy="433"/>
            </a:xfrm>
          </p:grpSpPr>
          <p:sp>
            <p:nvSpPr>
              <p:cNvPr id="94" name="Rectangle 30"/>
              <p:cNvSpPr>
                <a:spLocks noChangeArrowheads="1"/>
              </p:cNvSpPr>
              <p:nvPr/>
            </p:nvSpPr>
            <p:spPr bwMode="auto">
              <a:xfrm>
                <a:off x="1728" y="3408"/>
                <a:ext cx="387"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Nassau</a:t>
                </a:r>
              </a:p>
            </p:txBody>
          </p:sp>
          <p:sp>
            <p:nvSpPr>
              <p:cNvPr id="95" name="Rectangle 31"/>
              <p:cNvSpPr>
                <a:spLocks noChangeArrowheads="1"/>
              </p:cNvSpPr>
              <p:nvPr/>
            </p:nvSpPr>
            <p:spPr bwMode="auto">
              <a:xfrm>
                <a:off x="1728" y="3686"/>
                <a:ext cx="513"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St. Johns</a:t>
                </a:r>
              </a:p>
            </p:txBody>
          </p:sp>
          <p:sp>
            <p:nvSpPr>
              <p:cNvPr id="96" name="Rectangle 32"/>
              <p:cNvSpPr>
                <a:spLocks noChangeArrowheads="1"/>
              </p:cNvSpPr>
              <p:nvPr/>
            </p:nvSpPr>
            <p:spPr bwMode="auto">
              <a:xfrm>
                <a:off x="1728" y="3552"/>
                <a:ext cx="397"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Putnam</a:t>
                </a:r>
              </a:p>
            </p:txBody>
          </p:sp>
          <p:sp>
            <p:nvSpPr>
              <p:cNvPr id="97" name="Rectangle 33"/>
              <p:cNvSpPr>
                <a:spLocks noChangeArrowheads="1"/>
              </p:cNvSpPr>
              <p:nvPr/>
            </p:nvSpPr>
            <p:spPr bwMode="auto">
              <a:xfrm>
                <a:off x="1584" y="3408"/>
                <a:ext cx="122" cy="102"/>
              </a:xfrm>
              <a:prstGeom prst="rect">
                <a:avLst/>
              </a:prstGeom>
              <a:solidFill>
                <a:schemeClr val="accent1"/>
              </a:solidFill>
              <a:ln w="9525">
                <a:solidFill>
                  <a:schemeClr val="tx1"/>
                </a:solidFill>
                <a:miter lim="800000"/>
                <a:headEnd/>
                <a:tailEnd/>
              </a:ln>
            </p:spPr>
            <p:txBody>
              <a:bodyPr/>
              <a:lstStyle/>
              <a:p>
                <a:endParaRPr lang="en-US" spc="300" dirty="0">
                  <a:solidFill>
                    <a:srgbClr val="1F497D"/>
                  </a:solidFill>
                  <a:latin typeface="Arial" pitchFamily="34" charset="0"/>
                  <a:cs typeface="Arial" pitchFamily="34" charset="0"/>
                </a:endParaRPr>
              </a:p>
            </p:txBody>
          </p:sp>
          <p:sp>
            <p:nvSpPr>
              <p:cNvPr id="98" name="Rectangle 34"/>
              <p:cNvSpPr>
                <a:spLocks noChangeArrowheads="1"/>
              </p:cNvSpPr>
              <p:nvPr/>
            </p:nvSpPr>
            <p:spPr bwMode="auto">
              <a:xfrm>
                <a:off x="1584" y="3696"/>
                <a:ext cx="122" cy="101"/>
              </a:xfrm>
              <a:prstGeom prst="rect">
                <a:avLst/>
              </a:prstGeom>
              <a:solidFill>
                <a:schemeClr val="bg2">
                  <a:lumMod val="90000"/>
                </a:schemeClr>
              </a:solidFill>
              <a:ln w="9525">
                <a:solidFill>
                  <a:schemeClr val="tx1"/>
                </a:solidFill>
                <a:miter lim="800000"/>
                <a:headEnd/>
                <a:tailEnd/>
              </a:ln>
            </p:spPr>
            <p:txBody>
              <a:bodyPr/>
              <a:lstStyle/>
              <a:p>
                <a:endParaRPr lang="en-US" spc="300" dirty="0">
                  <a:solidFill>
                    <a:srgbClr val="1F497D"/>
                  </a:solidFill>
                  <a:latin typeface="Arial" pitchFamily="34" charset="0"/>
                  <a:cs typeface="Arial" pitchFamily="34" charset="0"/>
                </a:endParaRPr>
              </a:p>
            </p:txBody>
          </p:sp>
          <p:sp>
            <p:nvSpPr>
              <p:cNvPr id="99" name="Rectangle 35"/>
              <p:cNvSpPr>
                <a:spLocks noChangeArrowheads="1"/>
              </p:cNvSpPr>
              <p:nvPr/>
            </p:nvSpPr>
            <p:spPr bwMode="auto">
              <a:xfrm>
                <a:off x="1584" y="3552"/>
                <a:ext cx="123" cy="101"/>
              </a:xfrm>
              <a:prstGeom prst="rect">
                <a:avLst/>
              </a:prstGeom>
              <a:solidFill>
                <a:schemeClr val="accent5"/>
              </a:solidFill>
              <a:ln w="9525">
                <a:solidFill>
                  <a:schemeClr val="tx1"/>
                </a:solidFill>
                <a:miter lim="800000"/>
                <a:headEnd/>
                <a:tailEnd/>
              </a:ln>
            </p:spPr>
            <p:txBody>
              <a:bodyPr/>
              <a:lstStyle/>
              <a:p>
                <a:endParaRPr lang="en-US" spc="300" dirty="0">
                  <a:solidFill>
                    <a:srgbClr val="1F497D"/>
                  </a:solidFill>
                  <a:latin typeface="Arial" pitchFamily="34" charset="0"/>
                  <a:cs typeface="Arial" pitchFamily="34" charset="0"/>
                </a:endParaRPr>
              </a:p>
            </p:txBody>
          </p:sp>
        </p:grpSp>
        <p:sp>
          <p:nvSpPr>
            <p:cNvPr id="91" name="Rectangle 36"/>
            <p:cNvSpPr>
              <a:spLocks noChangeArrowheads="1"/>
            </p:cNvSpPr>
            <p:nvPr/>
          </p:nvSpPr>
          <p:spPr bwMode="auto">
            <a:xfrm>
              <a:off x="1680" y="2496"/>
              <a:ext cx="1352" cy="465"/>
            </a:xfrm>
            <a:prstGeom prst="rect">
              <a:avLst/>
            </a:prstGeom>
            <a:noFill/>
            <a:ln w="9525">
              <a:noFill/>
              <a:miter lim="800000"/>
              <a:headEnd/>
              <a:tailEnd/>
            </a:ln>
          </p:spPr>
          <p:txBody>
            <a:bodyPr lIns="0" tIns="0" rIns="0" bIns="0">
              <a:spAutoFit/>
            </a:bodyPr>
            <a:lstStyle/>
            <a:p>
              <a:pPr eaLnBrk="0" hangingPunct="0"/>
              <a:r>
                <a:rPr lang="en-US" sz="2400" b="1" spc="300" dirty="0">
                  <a:solidFill>
                    <a:srgbClr val="008A5E"/>
                  </a:solidFill>
                  <a:latin typeface="Arial" pitchFamily="34" charset="0"/>
                  <a:cs typeface="Arial" pitchFamily="34" charset="0"/>
                </a:rPr>
                <a:t>Northeast Florida Area Counties</a:t>
              </a:r>
            </a:p>
          </p:txBody>
        </p:sp>
        <p:sp>
          <p:nvSpPr>
            <p:cNvPr id="92" name="Rectangle 37"/>
            <p:cNvSpPr>
              <a:spLocks noChangeArrowheads="1"/>
            </p:cNvSpPr>
            <p:nvPr/>
          </p:nvSpPr>
          <p:spPr bwMode="auto">
            <a:xfrm>
              <a:off x="1680" y="3417"/>
              <a:ext cx="122" cy="97"/>
            </a:xfrm>
            <a:prstGeom prst="rect">
              <a:avLst/>
            </a:prstGeom>
            <a:solidFill>
              <a:schemeClr val="accent2"/>
            </a:solidFill>
            <a:ln w="9525">
              <a:solidFill>
                <a:schemeClr val="tx1"/>
              </a:solidFill>
              <a:miter lim="800000"/>
              <a:headEnd/>
              <a:tailEnd/>
            </a:ln>
          </p:spPr>
          <p:txBody>
            <a:bodyPr/>
            <a:lstStyle/>
            <a:p>
              <a:endParaRPr lang="en-US" spc="300" dirty="0">
                <a:solidFill>
                  <a:srgbClr val="1F497D"/>
                </a:solidFill>
                <a:latin typeface="Arial" pitchFamily="34" charset="0"/>
                <a:cs typeface="Arial" pitchFamily="34" charset="0"/>
              </a:endParaRPr>
            </a:p>
          </p:txBody>
        </p:sp>
        <p:sp>
          <p:nvSpPr>
            <p:cNvPr id="93" name="Rectangle 38"/>
            <p:cNvSpPr>
              <a:spLocks noChangeArrowheads="1"/>
            </p:cNvSpPr>
            <p:nvPr/>
          </p:nvSpPr>
          <p:spPr bwMode="auto">
            <a:xfrm>
              <a:off x="1824" y="3408"/>
              <a:ext cx="381" cy="155"/>
            </a:xfrm>
            <a:prstGeom prst="rect">
              <a:avLst/>
            </a:prstGeom>
            <a:noFill/>
            <a:ln w="9525">
              <a:noFill/>
              <a:miter lim="800000"/>
              <a:headEnd/>
              <a:tailEnd/>
            </a:ln>
          </p:spPr>
          <p:txBody>
            <a:bodyPr wrap="none" lIns="0" tIns="0" rIns="0" bIns="0">
              <a:spAutoFit/>
            </a:bodyPr>
            <a:lstStyle/>
            <a:p>
              <a:pPr eaLnBrk="0" hangingPunct="0"/>
              <a:r>
                <a:rPr lang="en-US" sz="1600" b="1" spc="300" dirty="0">
                  <a:solidFill>
                    <a:srgbClr val="1F497D"/>
                  </a:solidFill>
                  <a:latin typeface="Arial" pitchFamily="34" charset="0"/>
                  <a:cs typeface="Arial" pitchFamily="34" charset="0"/>
                </a:rPr>
                <a:t>Flagler</a:t>
              </a:r>
            </a:p>
          </p:txBody>
        </p:sp>
      </p:grpSp>
      <p:grpSp>
        <p:nvGrpSpPr>
          <p:cNvPr id="6" name="Group 39"/>
          <p:cNvGrpSpPr>
            <a:grpSpLocks/>
          </p:cNvGrpSpPr>
          <p:nvPr/>
        </p:nvGrpSpPr>
        <p:grpSpPr bwMode="auto">
          <a:xfrm>
            <a:off x="2232025" y="1679575"/>
            <a:ext cx="4241801" cy="2074863"/>
            <a:chOff x="2054" y="1872"/>
            <a:chExt cx="2672" cy="1307"/>
          </a:xfrm>
        </p:grpSpPr>
        <p:sp>
          <p:nvSpPr>
            <p:cNvPr id="101" name="Freeform 40"/>
            <p:cNvSpPr>
              <a:spLocks/>
            </p:cNvSpPr>
            <p:nvPr/>
          </p:nvSpPr>
          <p:spPr bwMode="auto">
            <a:xfrm rot="267513">
              <a:off x="4037" y="2670"/>
              <a:ext cx="689" cy="509"/>
            </a:xfrm>
            <a:custGeom>
              <a:avLst/>
              <a:gdLst>
                <a:gd name="T0" fmla="*/ 6 w 714"/>
                <a:gd name="T1" fmla="*/ 532 h 540"/>
                <a:gd name="T2" fmla="*/ 12 w 714"/>
                <a:gd name="T3" fmla="*/ 521 h 540"/>
                <a:gd name="T4" fmla="*/ 32 w 714"/>
                <a:gd name="T5" fmla="*/ 503 h 540"/>
                <a:gd name="T6" fmla="*/ 44 w 714"/>
                <a:gd name="T7" fmla="*/ 490 h 540"/>
                <a:gd name="T8" fmla="*/ 63 w 714"/>
                <a:gd name="T9" fmla="*/ 484 h 540"/>
                <a:gd name="T10" fmla="*/ 71 w 714"/>
                <a:gd name="T11" fmla="*/ 478 h 540"/>
                <a:gd name="T12" fmla="*/ 95 w 714"/>
                <a:gd name="T13" fmla="*/ 467 h 540"/>
                <a:gd name="T14" fmla="*/ 122 w 714"/>
                <a:gd name="T15" fmla="*/ 467 h 540"/>
                <a:gd name="T16" fmla="*/ 134 w 714"/>
                <a:gd name="T17" fmla="*/ 467 h 540"/>
                <a:gd name="T18" fmla="*/ 172 w 714"/>
                <a:gd name="T19" fmla="*/ 467 h 540"/>
                <a:gd name="T20" fmla="*/ 210 w 714"/>
                <a:gd name="T21" fmla="*/ 467 h 540"/>
                <a:gd name="T22" fmla="*/ 262 w 714"/>
                <a:gd name="T23" fmla="*/ 467 h 540"/>
                <a:gd name="T24" fmla="*/ 300 w 714"/>
                <a:gd name="T25" fmla="*/ 459 h 540"/>
                <a:gd name="T26" fmla="*/ 338 w 714"/>
                <a:gd name="T27" fmla="*/ 459 h 540"/>
                <a:gd name="T28" fmla="*/ 383 w 714"/>
                <a:gd name="T29" fmla="*/ 448 h 540"/>
                <a:gd name="T30" fmla="*/ 415 w 714"/>
                <a:gd name="T31" fmla="*/ 442 h 540"/>
                <a:gd name="T32" fmla="*/ 440 w 714"/>
                <a:gd name="T33" fmla="*/ 437 h 540"/>
                <a:gd name="T34" fmla="*/ 460 w 714"/>
                <a:gd name="T35" fmla="*/ 423 h 540"/>
                <a:gd name="T36" fmla="*/ 484 w 714"/>
                <a:gd name="T37" fmla="*/ 412 h 540"/>
                <a:gd name="T38" fmla="*/ 504 w 714"/>
                <a:gd name="T39" fmla="*/ 400 h 540"/>
                <a:gd name="T40" fmla="*/ 530 w 714"/>
                <a:gd name="T41" fmla="*/ 375 h 540"/>
                <a:gd name="T42" fmla="*/ 536 w 714"/>
                <a:gd name="T43" fmla="*/ 364 h 540"/>
                <a:gd name="T44" fmla="*/ 555 w 714"/>
                <a:gd name="T45" fmla="*/ 339 h 540"/>
                <a:gd name="T46" fmla="*/ 555 w 714"/>
                <a:gd name="T47" fmla="*/ 327 h 540"/>
                <a:gd name="T48" fmla="*/ 568 w 714"/>
                <a:gd name="T49" fmla="*/ 285 h 540"/>
                <a:gd name="T50" fmla="*/ 586 w 714"/>
                <a:gd name="T51" fmla="*/ 236 h 540"/>
                <a:gd name="T52" fmla="*/ 606 w 714"/>
                <a:gd name="T53" fmla="*/ 176 h 540"/>
                <a:gd name="T54" fmla="*/ 631 w 714"/>
                <a:gd name="T55" fmla="*/ 133 h 540"/>
                <a:gd name="T56" fmla="*/ 651 w 714"/>
                <a:gd name="T57" fmla="*/ 84 h 540"/>
                <a:gd name="T58" fmla="*/ 676 w 714"/>
                <a:gd name="T59" fmla="*/ 48 h 540"/>
                <a:gd name="T60" fmla="*/ 689 w 714"/>
                <a:gd name="T61" fmla="*/ 23 h 540"/>
                <a:gd name="T62" fmla="*/ 708 w 714"/>
                <a:gd name="T63" fmla="*/ 6 h 54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4"/>
                <a:gd name="T97" fmla="*/ 0 h 540"/>
                <a:gd name="T98" fmla="*/ 714 w 714"/>
                <a:gd name="T99" fmla="*/ 540 h 540"/>
                <a:gd name="connsiteX0" fmla="*/ 0 w 10000"/>
                <a:gd name="connsiteY0" fmla="*/ 10000 h 10000"/>
                <a:gd name="connsiteX1" fmla="*/ 84 w 10000"/>
                <a:gd name="connsiteY1" fmla="*/ 9759 h 10000"/>
                <a:gd name="connsiteX2" fmla="*/ 168 w 10000"/>
                <a:gd name="connsiteY2" fmla="*/ 9648 h 10000"/>
                <a:gd name="connsiteX3" fmla="*/ 350 w 10000"/>
                <a:gd name="connsiteY3" fmla="*/ 9426 h 10000"/>
                <a:gd name="connsiteX4" fmla="*/ 448 w 10000"/>
                <a:gd name="connsiteY4" fmla="*/ 9315 h 10000"/>
                <a:gd name="connsiteX5" fmla="*/ 546 w 10000"/>
                <a:gd name="connsiteY5" fmla="*/ 9185 h 10000"/>
                <a:gd name="connsiteX6" fmla="*/ 616 w 10000"/>
                <a:gd name="connsiteY6" fmla="*/ 9074 h 10000"/>
                <a:gd name="connsiteX7" fmla="*/ 798 w 10000"/>
                <a:gd name="connsiteY7" fmla="*/ 8963 h 10000"/>
                <a:gd name="connsiteX8" fmla="*/ 882 w 10000"/>
                <a:gd name="connsiteY8" fmla="*/ 8963 h 10000"/>
                <a:gd name="connsiteX9" fmla="*/ 994 w 10000"/>
                <a:gd name="connsiteY9" fmla="*/ 8963 h 10000"/>
                <a:gd name="connsiteX10" fmla="*/ 994 w 10000"/>
                <a:gd name="connsiteY10" fmla="*/ 8852 h 10000"/>
                <a:gd name="connsiteX11" fmla="*/ 1246 w 10000"/>
                <a:gd name="connsiteY11" fmla="*/ 8852 h 10000"/>
                <a:gd name="connsiteX12" fmla="*/ 1331 w 10000"/>
                <a:gd name="connsiteY12" fmla="*/ 8648 h 10000"/>
                <a:gd name="connsiteX13" fmla="*/ 1429 w 10000"/>
                <a:gd name="connsiteY13" fmla="*/ 8648 h 10000"/>
                <a:gd name="connsiteX14" fmla="*/ 1709 w 10000"/>
                <a:gd name="connsiteY14" fmla="*/ 8648 h 10000"/>
                <a:gd name="connsiteX15" fmla="*/ 1779 w 10000"/>
                <a:gd name="connsiteY15" fmla="*/ 8648 h 10000"/>
                <a:gd name="connsiteX16" fmla="*/ 1877 w 10000"/>
                <a:gd name="connsiteY16" fmla="*/ 8648 h 10000"/>
                <a:gd name="connsiteX17" fmla="*/ 2143 w 10000"/>
                <a:gd name="connsiteY17" fmla="*/ 8648 h 10000"/>
                <a:gd name="connsiteX18" fmla="*/ 2409 w 10000"/>
                <a:gd name="connsiteY18" fmla="*/ 8648 h 10000"/>
                <a:gd name="connsiteX19" fmla="*/ 2689 w 10000"/>
                <a:gd name="connsiteY19" fmla="*/ 8648 h 10000"/>
                <a:gd name="connsiteX20" fmla="*/ 2941 w 10000"/>
                <a:gd name="connsiteY20" fmla="*/ 8648 h 10000"/>
                <a:gd name="connsiteX21" fmla="*/ 3305 w 10000"/>
                <a:gd name="connsiteY21" fmla="*/ 8648 h 10000"/>
                <a:gd name="connsiteX22" fmla="*/ 3669 w 10000"/>
                <a:gd name="connsiteY22" fmla="*/ 8648 h 10000"/>
                <a:gd name="connsiteX23" fmla="*/ 3922 w 10000"/>
                <a:gd name="connsiteY23" fmla="*/ 8648 h 10000"/>
                <a:gd name="connsiteX24" fmla="*/ 4202 w 10000"/>
                <a:gd name="connsiteY24" fmla="*/ 8500 h 10000"/>
                <a:gd name="connsiteX25" fmla="*/ 4468 w 10000"/>
                <a:gd name="connsiteY25" fmla="*/ 8500 h 10000"/>
                <a:gd name="connsiteX26" fmla="*/ 4734 w 10000"/>
                <a:gd name="connsiteY26" fmla="*/ 8500 h 10000"/>
                <a:gd name="connsiteX27" fmla="*/ 5182 w 10000"/>
                <a:gd name="connsiteY27" fmla="*/ 8407 h 10000"/>
                <a:gd name="connsiteX28" fmla="*/ 5364 w 10000"/>
                <a:gd name="connsiteY28" fmla="*/ 8296 h 10000"/>
                <a:gd name="connsiteX29" fmla="*/ 5532 w 10000"/>
                <a:gd name="connsiteY29" fmla="*/ 8296 h 10000"/>
                <a:gd name="connsiteX30" fmla="*/ 5812 w 10000"/>
                <a:gd name="connsiteY30" fmla="*/ 8185 h 10000"/>
                <a:gd name="connsiteX31" fmla="*/ 5896 w 10000"/>
                <a:gd name="connsiteY31" fmla="*/ 8185 h 10000"/>
                <a:gd name="connsiteX32" fmla="*/ 6162 w 10000"/>
                <a:gd name="connsiteY32" fmla="*/ 8093 h 10000"/>
                <a:gd name="connsiteX33" fmla="*/ 6345 w 10000"/>
                <a:gd name="connsiteY33" fmla="*/ 7833 h 10000"/>
                <a:gd name="connsiteX34" fmla="*/ 6443 w 10000"/>
                <a:gd name="connsiteY34" fmla="*/ 7833 h 10000"/>
                <a:gd name="connsiteX35" fmla="*/ 6695 w 10000"/>
                <a:gd name="connsiteY35" fmla="*/ 7741 h 10000"/>
                <a:gd name="connsiteX36" fmla="*/ 6779 w 10000"/>
                <a:gd name="connsiteY36" fmla="*/ 7630 h 10000"/>
                <a:gd name="connsiteX37" fmla="*/ 6975 w 10000"/>
                <a:gd name="connsiteY37" fmla="*/ 7500 h 10000"/>
                <a:gd name="connsiteX38" fmla="*/ 7059 w 10000"/>
                <a:gd name="connsiteY38" fmla="*/ 7407 h 10000"/>
                <a:gd name="connsiteX39" fmla="*/ 7227 w 10000"/>
                <a:gd name="connsiteY39" fmla="*/ 7296 h 10000"/>
                <a:gd name="connsiteX40" fmla="*/ 7423 w 10000"/>
                <a:gd name="connsiteY40" fmla="*/ 6944 h 10000"/>
                <a:gd name="connsiteX41" fmla="*/ 7507 w 10000"/>
                <a:gd name="connsiteY41" fmla="*/ 6833 h 10000"/>
                <a:gd name="connsiteX42" fmla="*/ 7507 w 10000"/>
                <a:gd name="connsiteY42" fmla="*/ 6741 h 10000"/>
                <a:gd name="connsiteX43" fmla="*/ 7605 w 10000"/>
                <a:gd name="connsiteY43" fmla="*/ 6389 h 10000"/>
                <a:gd name="connsiteX44" fmla="*/ 7773 w 10000"/>
                <a:gd name="connsiteY44" fmla="*/ 6278 h 10000"/>
                <a:gd name="connsiteX45" fmla="*/ 7773 w 10000"/>
                <a:gd name="connsiteY45" fmla="*/ 6167 h 10000"/>
                <a:gd name="connsiteX46" fmla="*/ 7773 w 10000"/>
                <a:gd name="connsiteY46" fmla="*/ 6056 h 10000"/>
                <a:gd name="connsiteX47" fmla="*/ 7857 w 10000"/>
                <a:gd name="connsiteY47" fmla="*/ 5593 h 10000"/>
                <a:gd name="connsiteX48" fmla="*/ 7955 w 10000"/>
                <a:gd name="connsiteY48" fmla="*/ 5278 h 10000"/>
                <a:gd name="connsiteX49" fmla="*/ 8039 w 10000"/>
                <a:gd name="connsiteY49" fmla="*/ 4722 h 10000"/>
                <a:gd name="connsiteX50" fmla="*/ 8207 w 10000"/>
                <a:gd name="connsiteY50" fmla="*/ 4370 h 10000"/>
                <a:gd name="connsiteX51" fmla="*/ 8389 w 10000"/>
                <a:gd name="connsiteY51" fmla="*/ 3796 h 10000"/>
                <a:gd name="connsiteX52" fmla="*/ 8487 w 10000"/>
                <a:gd name="connsiteY52" fmla="*/ 3259 h 10000"/>
                <a:gd name="connsiteX53" fmla="*/ 8669 w 10000"/>
                <a:gd name="connsiteY53" fmla="*/ 2907 h 10000"/>
                <a:gd name="connsiteX54" fmla="*/ 8838 w 10000"/>
                <a:gd name="connsiteY54" fmla="*/ 2463 h 10000"/>
                <a:gd name="connsiteX55" fmla="*/ 9034 w 10000"/>
                <a:gd name="connsiteY55" fmla="*/ 2019 h 10000"/>
                <a:gd name="connsiteX56" fmla="*/ 9118 w 10000"/>
                <a:gd name="connsiteY56" fmla="*/ 1556 h 10000"/>
                <a:gd name="connsiteX57" fmla="*/ 9286 w 10000"/>
                <a:gd name="connsiteY57" fmla="*/ 1352 h 10000"/>
                <a:gd name="connsiteX58" fmla="*/ 9468 w 10000"/>
                <a:gd name="connsiteY58" fmla="*/ 889 h 10000"/>
                <a:gd name="connsiteX59" fmla="*/ 9566 w 10000"/>
                <a:gd name="connsiteY59" fmla="*/ 667 h 10000"/>
                <a:gd name="connsiteX60" fmla="*/ 9650 w 10000"/>
                <a:gd name="connsiteY60" fmla="*/ 426 h 10000"/>
                <a:gd name="connsiteX61" fmla="*/ 9748 w 10000"/>
                <a:gd name="connsiteY61" fmla="*/ 204 h 10000"/>
                <a:gd name="connsiteX62" fmla="*/ 9916 w 10000"/>
                <a:gd name="connsiteY62" fmla="*/ 111 h 10000"/>
                <a:gd name="connsiteX63" fmla="*/ 10000 w 10000"/>
                <a:gd name="connsiteY63" fmla="*/ 0 h 10000"/>
                <a:gd name="connsiteX0" fmla="*/ 0 w 9916"/>
                <a:gd name="connsiteY0" fmla="*/ 9759 h 9759"/>
                <a:gd name="connsiteX1" fmla="*/ 84 w 9916"/>
                <a:gd name="connsiteY1" fmla="*/ 9648 h 9759"/>
                <a:gd name="connsiteX2" fmla="*/ 266 w 9916"/>
                <a:gd name="connsiteY2" fmla="*/ 9426 h 9759"/>
                <a:gd name="connsiteX3" fmla="*/ 364 w 9916"/>
                <a:gd name="connsiteY3" fmla="*/ 9315 h 9759"/>
                <a:gd name="connsiteX4" fmla="*/ 462 w 9916"/>
                <a:gd name="connsiteY4" fmla="*/ 9185 h 9759"/>
                <a:gd name="connsiteX5" fmla="*/ 532 w 9916"/>
                <a:gd name="connsiteY5" fmla="*/ 9074 h 9759"/>
                <a:gd name="connsiteX6" fmla="*/ 714 w 9916"/>
                <a:gd name="connsiteY6" fmla="*/ 8963 h 9759"/>
                <a:gd name="connsiteX7" fmla="*/ 798 w 9916"/>
                <a:gd name="connsiteY7" fmla="*/ 8963 h 9759"/>
                <a:gd name="connsiteX8" fmla="*/ 910 w 9916"/>
                <a:gd name="connsiteY8" fmla="*/ 8963 h 9759"/>
                <a:gd name="connsiteX9" fmla="*/ 910 w 9916"/>
                <a:gd name="connsiteY9" fmla="*/ 8852 h 9759"/>
                <a:gd name="connsiteX10" fmla="*/ 1162 w 9916"/>
                <a:gd name="connsiteY10" fmla="*/ 8852 h 9759"/>
                <a:gd name="connsiteX11" fmla="*/ 1247 w 9916"/>
                <a:gd name="connsiteY11" fmla="*/ 8648 h 9759"/>
                <a:gd name="connsiteX12" fmla="*/ 1345 w 9916"/>
                <a:gd name="connsiteY12" fmla="*/ 8648 h 9759"/>
                <a:gd name="connsiteX13" fmla="*/ 1625 w 9916"/>
                <a:gd name="connsiteY13" fmla="*/ 8648 h 9759"/>
                <a:gd name="connsiteX14" fmla="*/ 1695 w 9916"/>
                <a:gd name="connsiteY14" fmla="*/ 8648 h 9759"/>
                <a:gd name="connsiteX15" fmla="*/ 1793 w 9916"/>
                <a:gd name="connsiteY15" fmla="*/ 8648 h 9759"/>
                <a:gd name="connsiteX16" fmla="*/ 2059 w 9916"/>
                <a:gd name="connsiteY16" fmla="*/ 8648 h 9759"/>
                <a:gd name="connsiteX17" fmla="*/ 2325 w 9916"/>
                <a:gd name="connsiteY17" fmla="*/ 8648 h 9759"/>
                <a:gd name="connsiteX18" fmla="*/ 2605 w 9916"/>
                <a:gd name="connsiteY18" fmla="*/ 8648 h 9759"/>
                <a:gd name="connsiteX19" fmla="*/ 2857 w 9916"/>
                <a:gd name="connsiteY19" fmla="*/ 8648 h 9759"/>
                <a:gd name="connsiteX20" fmla="*/ 3221 w 9916"/>
                <a:gd name="connsiteY20" fmla="*/ 8648 h 9759"/>
                <a:gd name="connsiteX21" fmla="*/ 3585 w 9916"/>
                <a:gd name="connsiteY21" fmla="*/ 8648 h 9759"/>
                <a:gd name="connsiteX22" fmla="*/ 3838 w 9916"/>
                <a:gd name="connsiteY22" fmla="*/ 8648 h 9759"/>
                <a:gd name="connsiteX23" fmla="*/ 4118 w 9916"/>
                <a:gd name="connsiteY23" fmla="*/ 8500 h 9759"/>
                <a:gd name="connsiteX24" fmla="*/ 4384 w 9916"/>
                <a:gd name="connsiteY24" fmla="*/ 8500 h 9759"/>
                <a:gd name="connsiteX25" fmla="*/ 4650 w 9916"/>
                <a:gd name="connsiteY25" fmla="*/ 8500 h 9759"/>
                <a:gd name="connsiteX26" fmla="*/ 5098 w 9916"/>
                <a:gd name="connsiteY26" fmla="*/ 8407 h 9759"/>
                <a:gd name="connsiteX27" fmla="*/ 5280 w 9916"/>
                <a:gd name="connsiteY27" fmla="*/ 8296 h 9759"/>
                <a:gd name="connsiteX28" fmla="*/ 5448 w 9916"/>
                <a:gd name="connsiteY28" fmla="*/ 8296 h 9759"/>
                <a:gd name="connsiteX29" fmla="*/ 5728 w 9916"/>
                <a:gd name="connsiteY29" fmla="*/ 8185 h 9759"/>
                <a:gd name="connsiteX30" fmla="*/ 5812 w 9916"/>
                <a:gd name="connsiteY30" fmla="*/ 8185 h 9759"/>
                <a:gd name="connsiteX31" fmla="*/ 6078 w 9916"/>
                <a:gd name="connsiteY31" fmla="*/ 8093 h 9759"/>
                <a:gd name="connsiteX32" fmla="*/ 6261 w 9916"/>
                <a:gd name="connsiteY32" fmla="*/ 7833 h 9759"/>
                <a:gd name="connsiteX33" fmla="*/ 6359 w 9916"/>
                <a:gd name="connsiteY33" fmla="*/ 7833 h 9759"/>
                <a:gd name="connsiteX34" fmla="*/ 6611 w 9916"/>
                <a:gd name="connsiteY34" fmla="*/ 7741 h 9759"/>
                <a:gd name="connsiteX35" fmla="*/ 6695 w 9916"/>
                <a:gd name="connsiteY35" fmla="*/ 7630 h 9759"/>
                <a:gd name="connsiteX36" fmla="*/ 6891 w 9916"/>
                <a:gd name="connsiteY36" fmla="*/ 7500 h 9759"/>
                <a:gd name="connsiteX37" fmla="*/ 6975 w 9916"/>
                <a:gd name="connsiteY37" fmla="*/ 7407 h 9759"/>
                <a:gd name="connsiteX38" fmla="*/ 7143 w 9916"/>
                <a:gd name="connsiteY38" fmla="*/ 7296 h 9759"/>
                <a:gd name="connsiteX39" fmla="*/ 7339 w 9916"/>
                <a:gd name="connsiteY39" fmla="*/ 6944 h 9759"/>
                <a:gd name="connsiteX40" fmla="*/ 7423 w 9916"/>
                <a:gd name="connsiteY40" fmla="*/ 6833 h 9759"/>
                <a:gd name="connsiteX41" fmla="*/ 7423 w 9916"/>
                <a:gd name="connsiteY41" fmla="*/ 6741 h 9759"/>
                <a:gd name="connsiteX42" fmla="*/ 7521 w 9916"/>
                <a:gd name="connsiteY42" fmla="*/ 6389 h 9759"/>
                <a:gd name="connsiteX43" fmla="*/ 7689 w 9916"/>
                <a:gd name="connsiteY43" fmla="*/ 6278 h 9759"/>
                <a:gd name="connsiteX44" fmla="*/ 7689 w 9916"/>
                <a:gd name="connsiteY44" fmla="*/ 6167 h 9759"/>
                <a:gd name="connsiteX45" fmla="*/ 7689 w 9916"/>
                <a:gd name="connsiteY45" fmla="*/ 6056 h 9759"/>
                <a:gd name="connsiteX46" fmla="*/ 7773 w 9916"/>
                <a:gd name="connsiteY46" fmla="*/ 5593 h 9759"/>
                <a:gd name="connsiteX47" fmla="*/ 7871 w 9916"/>
                <a:gd name="connsiteY47" fmla="*/ 5278 h 9759"/>
                <a:gd name="connsiteX48" fmla="*/ 7955 w 9916"/>
                <a:gd name="connsiteY48" fmla="*/ 4722 h 9759"/>
                <a:gd name="connsiteX49" fmla="*/ 8123 w 9916"/>
                <a:gd name="connsiteY49" fmla="*/ 4370 h 9759"/>
                <a:gd name="connsiteX50" fmla="*/ 8305 w 9916"/>
                <a:gd name="connsiteY50" fmla="*/ 3796 h 9759"/>
                <a:gd name="connsiteX51" fmla="*/ 8403 w 9916"/>
                <a:gd name="connsiteY51" fmla="*/ 3259 h 9759"/>
                <a:gd name="connsiteX52" fmla="*/ 8585 w 9916"/>
                <a:gd name="connsiteY52" fmla="*/ 2907 h 9759"/>
                <a:gd name="connsiteX53" fmla="*/ 8754 w 9916"/>
                <a:gd name="connsiteY53" fmla="*/ 2463 h 9759"/>
                <a:gd name="connsiteX54" fmla="*/ 8950 w 9916"/>
                <a:gd name="connsiteY54" fmla="*/ 2019 h 9759"/>
                <a:gd name="connsiteX55" fmla="*/ 9034 w 9916"/>
                <a:gd name="connsiteY55" fmla="*/ 1556 h 9759"/>
                <a:gd name="connsiteX56" fmla="*/ 9202 w 9916"/>
                <a:gd name="connsiteY56" fmla="*/ 1352 h 9759"/>
                <a:gd name="connsiteX57" fmla="*/ 9384 w 9916"/>
                <a:gd name="connsiteY57" fmla="*/ 889 h 9759"/>
                <a:gd name="connsiteX58" fmla="*/ 9482 w 9916"/>
                <a:gd name="connsiteY58" fmla="*/ 667 h 9759"/>
                <a:gd name="connsiteX59" fmla="*/ 9566 w 9916"/>
                <a:gd name="connsiteY59" fmla="*/ 426 h 9759"/>
                <a:gd name="connsiteX60" fmla="*/ 9664 w 9916"/>
                <a:gd name="connsiteY60" fmla="*/ 204 h 9759"/>
                <a:gd name="connsiteX61" fmla="*/ 9832 w 9916"/>
                <a:gd name="connsiteY61" fmla="*/ 111 h 9759"/>
                <a:gd name="connsiteX62" fmla="*/ 9916 w 9916"/>
                <a:gd name="connsiteY62" fmla="*/ 0 h 9759"/>
                <a:gd name="connsiteX0" fmla="*/ 0 w 10000"/>
                <a:gd name="connsiteY0" fmla="*/ 10000 h 10000"/>
                <a:gd name="connsiteX1" fmla="*/ 268 w 10000"/>
                <a:gd name="connsiteY1" fmla="*/ 9659 h 10000"/>
                <a:gd name="connsiteX2" fmla="*/ 367 w 10000"/>
                <a:gd name="connsiteY2" fmla="*/ 9545 h 10000"/>
                <a:gd name="connsiteX3" fmla="*/ 466 w 10000"/>
                <a:gd name="connsiteY3" fmla="*/ 9412 h 10000"/>
                <a:gd name="connsiteX4" fmla="*/ 537 w 10000"/>
                <a:gd name="connsiteY4" fmla="*/ 9298 h 10000"/>
                <a:gd name="connsiteX5" fmla="*/ 720 w 10000"/>
                <a:gd name="connsiteY5" fmla="*/ 9184 h 10000"/>
                <a:gd name="connsiteX6" fmla="*/ 805 w 10000"/>
                <a:gd name="connsiteY6" fmla="*/ 9184 h 10000"/>
                <a:gd name="connsiteX7" fmla="*/ 918 w 10000"/>
                <a:gd name="connsiteY7" fmla="*/ 9184 h 10000"/>
                <a:gd name="connsiteX8" fmla="*/ 918 w 10000"/>
                <a:gd name="connsiteY8" fmla="*/ 9071 h 10000"/>
                <a:gd name="connsiteX9" fmla="*/ 1172 w 10000"/>
                <a:gd name="connsiteY9" fmla="*/ 9071 h 10000"/>
                <a:gd name="connsiteX10" fmla="*/ 1258 w 10000"/>
                <a:gd name="connsiteY10" fmla="*/ 8862 h 10000"/>
                <a:gd name="connsiteX11" fmla="*/ 1356 w 10000"/>
                <a:gd name="connsiteY11" fmla="*/ 8862 h 10000"/>
                <a:gd name="connsiteX12" fmla="*/ 1639 w 10000"/>
                <a:gd name="connsiteY12" fmla="*/ 8862 h 10000"/>
                <a:gd name="connsiteX13" fmla="*/ 1709 w 10000"/>
                <a:gd name="connsiteY13" fmla="*/ 8862 h 10000"/>
                <a:gd name="connsiteX14" fmla="*/ 1808 w 10000"/>
                <a:gd name="connsiteY14" fmla="*/ 8862 h 10000"/>
                <a:gd name="connsiteX15" fmla="*/ 2076 w 10000"/>
                <a:gd name="connsiteY15" fmla="*/ 8862 h 10000"/>
                <a:gd name="connsiteX16" fmla="*/ 2345 w 10000"/>
                <a:gd name="connsiteY16" fmla="*/ 8862 h 10000"/>
                <a:gd name="connsiteX17" fmla="*/ 2627 w 10000"/>
                <a:gd name="connsiteY17" fmla="*/ 8862 h 10000"/>
                <a:gd name="connsiteX18" fmla="*/ 2881 w 10000"/>
                <a:gd name="connsiteY18" fmla="*/ 8862 h 10000"/>
                <a:gd name="connsiteX19" fmla="*/ 3248 w 10000"/>
                <a:gd name="connsiteY19" fmla="*/ 8862 h 10000"/>
                <a:gd name="connsiteX20" fmla="*/ 3615 w 10000"/>
                <a:gd name="connsiteY20" fmla="*/ 8862 h 10000"/>
                <a:gd name="connsiteX21" fmla="*/ 3871 w 10000"/>
                <a:gd name="connsiteY21" fmla="*/ 8862 h 10000"/>
                <a:gd name="connsiteX22" fmla="*/ 4153 w 10000"/>
                <a:gd name="connsiteY22" fmla="*/ 8710 h 10000"/>
                <a:gd name="connsiteX23" fmla="*/ 4421 w 10000"/>
                <a:gd name="connsiteY23" fmla="*/ 8710 h 10000"/>
                <a:gd name="connsiteX24" fmla="*/ 4689 w 10000"/>
                <a:gd name="connsiteY24" fmla="*/ 8710 h 10000"/>
                <a:gd name="connsiteX25" fmla="*/ 5141 w 10000"/>
                <a:gd name="connsiteY25" fmla="*/ 8615 h 10000"/>
                <a:gd name="connsiteX26" fmla="*/ 5325 w 10000"/>
                <a:gd name="connsiteY26" fmla="*/ 8501 h 10000"/>
                <a:gd name="connsiteX27" fmla="*/ 5494 w 10000"/>
                <a:gd name="connsiteY27" fmla="*/ 8501 h 10000"/>
                <a:gd name="connsiteX28" fmla="*/ 5777 w 10000"/>
                <a:gd name="connsiteY28" fmla="*/ 8387 h 10000"/>
                <a:gd name="connsiteX29" fmla="*/ 5861 w 10000"/>
                <a:gd name="connsiteY29" fmla="*/ 8387 h 10000"/>
                <a:gd name="connsiteX30" fmla="*/ 6129 w 10000"/>
                <a:gd name="connsiteY30" fmla="*/ 8293 h 10000"/>
                <a:gd name="connsiteX31" fmla="*/ 6314 w 10000"/>
                <a:gd name="connsiteY31" fmla="*/ 8026 h 10000"/>
                <a:gd name="connsiteX32" fmla="*/ 6413 w 10000"/>
                <a:gd name="connsiteY32" fmla="*/ 8026 h 10000"/>
                <a:gd name="connsiteX33" fmla="*/ 6667 w 10000"/>
                <a:gd name="connsiteY33" fmla="*/ 7932 h 10000"/>
                <a:gd name="connsiteX34" fmla="*/ 6752 w 10000"/>
                <a:gd name="connsiteY34" fmla="*/ 7818 h 10000"/>
                <a:gd name="connsiteX35" fmla="*/ 6949 w 10000"/>
                <a:gd name="connsiteY35" fmla="*/ 7685 h 10000"/>
                <a:gd name="connsiteX36" fmla="*/ 7034 w 10000"/>
                <a:gd name="connsiteY36" fmla="*/ 7590 h 10000"/>
                <a:gd name="connsiteX37" fmla="*/ 7204 w 10000"/>
                <a:gd name="connsiteY37" fmla="*/ 7476 h 10000"/>
                <a:gd name="connsiteX38" fmla="*/ 7401 w 10000"/>
                <a:gd name="connsiteY38" fmla="*/ 7115 h 10000"/>
                <a:gd name="connsiteX39" fmla="*/ 7486 w 10000"/>
                <a:gd name="connsiteY39" fmla="*/ 7002 h 10000"/>
                <a:gd name="connsiteX40" fmla="*/ 7486 w 10000"/>
                <a:gd name="connsiteY40" fmla="*/ 6907 h 10000"/>
                <a:gd name="connsiteX41" fmla="*/ 7585 w 10000"/>
                <a:gd name="connsiteY41" fmla="*/ 6547 h 10000"/>
                <a:gd name="connsiteX42" fmla="*/ 7754 w 10000"/>
                <a:gd name="connsiteY42" fmla="*/ 6433 h 10000"/>
                <a:gd name="connsiteX43" fmla="*/ 7754 w 10000"/>
                <a:gd name="connsiteY43" fmla="*/ 6319 h 10000"/>
                <a:gd name="connsiteX44" fmla="*/ 7754 w 10000"/>
                <a:gd name="connsiteY44" fmla="*/ 6206 h 10000"/>
                <a:gd name="connsiteX45" fmla="*/ 7839 w 10000"/>
                <a:gd name="connsiteY45" fmla="*/ 5731 h 10000"/>
                <a:gd name="connsiteX46" fmla="*/ 7938 w 10000"/>
                <a:gd name="connsiteY46" fmla="*/ 5408 h 10000"/>
                <a:gd name="connsiteX47" fmla="*/ 8022 w 10000"/>
                <a:gd name="connsiteY47" fmla="*/ 4839 h 10000"/>
                <a:gd name="connsiteX48" fmla="*/ 8192 w 10000"/>
                <a:gd name="connsiteY48" fmla="*/ 4478 h 10000"/>
                <a:gd name="connsiteX49" fmla="*/ 8375 w 10000"/>
                <a:gd name="connsiteY49" fmla="*/ 3890 h 10000"/>
                <a:gd name="connsiteX50" fmla="*/ 8474 w 10000"/>
                <a:gd name="connsiteY50" fmla="*/ 3339 h 10000"/>
                <a:gd name="connsiteX51" fmla="*/ 8658 w 10000"/>
                <a:gd name="connsiteY51" fmla="*/ 2979 h 10000"/>
                <a:gd name="connsiteX52" fmla="*/ 8828 w 10000"/>
                <a:gd name="connsiteY52" fmla="*/ 2524 h 10000"/>
                <a:gd name="connsiteX53" fmla="*/ 9026 w 10000"/>
                <a:gd name="connsiteY53" fmla="*/ 2069 h 10000"/>
                <a:gd name="connsiteX54" fmla="*/ 9111 w 10000"/>
                <a:gd name="connsiteY54" fmla="*/ 1594 h 10000"/>
                <a:gd name="connsiteX55" fmla="*/ 9280 w 10000"/>
                <a:gd name="connsiteY55" fmla="*/ 1385 h 10000"/>
                <a:gd name="connsiteX56" fmla="*/ 9463 w 10000"/>
                <a:gd name="connsiteY56" fmla="*/ 911 h 10000"/>
                <a:gd name="connsiteX57" fmla="*/ 9562 w 10000"/>
                <a:gd name="connsiteY57" fmla="*/ 683 h 10000"/>
                <a:gd name="connsiteX58" fmla="*/ 9647 w 10000"/>
                <a:gd name="connsiteY58" fmla="*/ 437 h 10000"/>
                <a:gd name="connsiteX59" fmla="*/ 9746 w 10000"/>
                <a:gd name="connsiteY59" fmla="*/ 209 h 10000"/>
                <a:gd name="connsiteX60" fmla="*/ 9915 w 10000"/>
                <a:gd name="connsiteY60" fmla="*/ 114 h 10000"/>
                <a:gd name="connsiteX61" fmla="*/ 10000 w 10000"/>
                <a:gd name="connsiteY61" fmla="*/ 0 h 10000"/>
                <a:gd name="connsiteX0" fmla="*/ 0 w 9732"/>
                <a:gd name="connsiteY0" fmla="*/ 9659 h 9659"/>
                <a:gd name="connsiteX1" fmla="*/ 99 w 9732"/>
                <a:gd name="connsiteY1" fmla="*/ 9545 h 9659"/>
                <a:gd name="connsiteX2" fmla="*/ 198 w 9732"/>
                <a:gd name="connsiteY2" fmla="*/ 9412 h 9659"/>
                <a:gd name="connsiteX3" fmla="*/ 269 w 9732"/>
                <a:gd name="connsiteY3" fmla="*/ 9298 h 9659"/>
                <a:gd name="connsiteX4" fmla="*/ 452 w 9732"/>
                <a:gd name="connsiteY4" fmla="*/ 9184 h 9659"/>
                <a:gd name="connsiteX5" fmla="*/ 537 w 9732"/>
                <a:gd name="connsiteY5" fmla="*/ 9184 h 9659"/>
                <a:gd name="connsiteX6" fmla="*/ 650 w 9732"/>
                <a:gd name="connsiteY6" fmla="*/ 9184 h 9659"/>
                <a:gd name="connsiteX7" fmla="*/ 650 w 9732"/>
                <a:gd name="connsiteY7" fmla="*/ 9071 h 9659"/>
                <a:gd name="connsiteX8" fmla="*/ 904 w 9732"/>
                <a:gd name="connsiteY8" fmla="*/ 9071 h 9659"/>
                <a:gd name="connsiteX9" fmla="*/ 990 w 9732"/>
                <a:gd name="connsiteY9" fmla="*/ 8862 h 9659"/>
                <a:gd name="connsiteX10" fmla="*/ 1088 w 9732"/>
                <a:gd name="connsiteY10" fmla="*/ 8862 h 9659"/>
                <a:gd name="connsiteX11" fmla="*/ 1371 w 9732"/>
                <a:gd name="connsiteY11" fmla="*/ 8862 h 9659"/>
                <a:gd name="connsiteX12" fmla="*/ 1441 w 9732"/>
                <a:gd name="connsiteY12" fmla="*/ 8862 h 9659"/>
                <a:gd name="connsiteX13" fmla="*/ 1540 w 9732"/>
                <a:gd name="connsiteY13" fmla="*/ 8862 h 9659"/>
                <a:gd name="connsiteX14" fmla="*/ 1808 w 9732"/>
                <a:gd name="connsiteY14" fmla="*/ 8862 h 9659"/>
                <a:gd name="connsiteX15" fmla="*/ 2077 w 9732"/>
                <a:gd name="connsiteY15" fmla="*/ 8862 h 9659"/>
                <a:gd name="connsiteX16" fmla="*/ 2359 w 9732"/>
                <a:gd name="connsiteY16" fmla="*/ 8862 h 9659"/>
                <a:gd name="connsiteX17" fmla="*/ 2613 w 9732"/>
                <a:gd name="connsiteY17" fmla="*/ 8862 h 9659"/>
                <a:gd name="connsiteX18" fmla="*/ 2980 w 9732"/>
                <a:gd name="connsiteY18" fmla="*/ 8862 h 9659"/>
                <a:gd name="connsiteX19" fmla="*/ 3347 w 9732"/>
                <a:gd name="connsiteY19" fmla="*/ 8862 h 9659"/>
                <a:gd name="connsiteX20" fmla="*/ 3603 w 9732"/>
                <a:gd name="connsiteY20" fmla="*/ 8862 h 9659"/>
                <a:gd name="connsiteX21" fmla="*/ 3885 w 9732"/>
                <a:gd name="connsiteY21" fmla="*/ 8710 h 9659"/>
                <a:gd name="connsiteX22" fmla="*/ 4153 w 9732"/>
                <a:gd name="connsiteY22" fmla="*/ 8710 h 9659"/>
                <a:gd name="connsiteX23" fmla="*/ 4421 w 9732"/>
                <a:gd name="connsiteY23" fmla="*/ 8710 h 9659"/>
                <a:gd name="connsiteX24" fmla="*/ 4873 w 9732"/>
                <a:gd name="connsiteY24" fmla="*/ 8615 h 9659"/>
                <a:gd name="connsiteX25" fmla="*/ 5057 w 9732"/>
                <a:gd name="connsiteY25" fmla="*/ 8501 h 9659"/>
                <a:gd name="connsiteX26" fmla="*/ 5226 w 9732"/>
                <a:gd name="connsiteY26" fmla="*/ 8501 h 9659"/>
                <a:gd name="connsiteX27" fmla="*/ 5509 w 9732"/>
                <a:gd name="connsiteY27" fmla="*/ 8387 h 9659"/>
                <a:gd name="connsiteX28" fmla="*/ 5593 w 9732"/>
                <a:gd name="connsiteY28" fmla="*/ 8387 h 9659"/>
                <a:gd name="connsiteX29" fmla="*/ 5861 w 9732"/>
                <a:gd name="connsiteY29" fmla="*/ 8293 h 9659"/>
                <a:gd name="connsiteX30" fmla="*/ 6046 w 9732"/>
                <a:gd name="connsiteY30" fmla="*/ 8026 h 9659"/>
                <a:gd name="connsiteX31" fmla="*/ 6145 w 9732"/>
                <a:gd name="connsiteY31" fmla="*/ 8026 h 9659"/>
                <a:gd name="connsiteX32" fmla="*/ 6399 w 9732"/>
                <a:gd name="connsiteY32" fmla="*/ 7932 h 9659"/>
                <a:gd name="connsiteX33" fmla="*/ 6484 w 9732"/>
                <a:gd name="connsiteY33" fmla="*/ 7818 h 9659"/>
                <a:gd name="connsiteX34" fmla="*/ 6681 w 9732"/>
                <a:gd name="connsiteY34" fmla="*/ 7685 h 9659"/>
                <a:gd name="connsiteX35" fmla="*/ 6766 w 9732"/>
                <a:gd name="connsiteY35" fmla="*/ 7590 h 9659"/>
                <a:gd name="connsiteX36" fmla="*/ 6936 w 9732"/>
                <a:gd name="connsiteY36" fmla="*/ 7476 h 9659"/>
                <a:gd name="connsiteX37" fmla="*/ 7133 w 9732"/>
                <a:gd name="connsiteY37" fmla="*/ 7115 h 9659"/>
                <a:gd name="connsiteX38" fmla="*/ 7218 w 9732"/>
                <a:gd name="connsiteY38" fmla="*/ 7002 h 9659"/>
                <a:gd name="connsiteX39" fmla="*/ 7218 w 9732"/>
                <a:gd name="connsiteY39" fmla="*/ 6907 h 9659"/>
                <a:gd name="connsiteX40" fmla="*/ 7317 w 9732"/>
                <a:gd name="connsiteY40" fmla="*/ 6547 h 9659"/>
                <a:gd name="connsiteX41" fmla="*/ 7486 w 9732"/>
                <a:gd name="connsiteY41" fmla="*/ 6433 h 9659"/>
                <a:gd name="connsiteX42" fmla="*/ 7486 w 9732"/>
                <a:gd name="connsiteY42" fmla="*/ 6319 h 9659"/>
                <a:gd name="connsiteX43" fmla="*/ 7486 w 9732"/>
                <a:gd name="connsiteY43" fmla="*/ 6206 h 9659"/>
                <a:gd name="connsiteX44" fmla="*/ 7571 w 9732"/>
                <a:gd name="connsiteY44" fmla="*/ 5731 h 9659"/>
                <a:gd name="connsiteX45" fmla="*/ 7670 w 9732"/>
                <a:gd name="connsiteY45" fmla="*/ 5408 h 9659"/>
                <a:gd name="connsiteX46" fmla="*/ 7754 w 9732"/>
                <a:gd name="connsiteY46" fmla="*/ 4839 h 9659"/>
                <a:gd name="connsiteX47" fmla="*/ 7924 w 9732"/>
                <a:gd name="connsiteY47" fmla="*/ 4478 h 9659"/>
                <a:gd name="connsiteX48" fmla="*/ 8107 w 9732"/>
                <a:gd name="connsiteY48" fmla="*/ 3890 h 9659"/>
                <a:gd name="connsiteX49" fmla="*/ 8206 w 9732"/>
                <a:gd name="connsiteY49" fmla="*/ 3339 h 9659"/>
                <a:gd name="connsiteX50" fmla="*/ 8390 w 9732"/>
                <a:gd name="connsiteY50" fmla="*/ 2979 h 9659"/>
                <a:gd name="connsiteX51" fmla="*/ 8560 w 9732"/>
                <a:gd name="connsiteY51" fmla="*/ 2524 h 9659"/>
                <a:gd name="connsiteX52" fmla="*/ 8758 w 9732"/>
                <a:gd name="connsiteY52" fmla="*/ 2069 h 9659"/>
                <a:gd name="connsiteX53" fmla="*/ 8843 w 9732"/>
                <a:gd name="connsiteY53" fmla="*/ 1594 h 9659"/>
                <a:gd name="connsiteX54" fmla="*/ 9012 w 9732"/>
                <a:gd name="connsiteY54" fmla="*/ 1385 h 9659"/>
                <a:gd name="connsiteX55" fmla="*/ 9195 w 9732"/>
                <a:gd name="connsiteY55" fmla="*/ 911 h 9659"/>
                <a:gd name="connsiteX56" fmla="*/ 9294 w 9732"/>
                <a:gd name="connsiteY56" fmla="*/ 683 h 9659"/>
                <a:gd name="connsiteX57" fmla="*/ 9379 w 9732"/>
                <a:gd name="connsiteY57" fmla="*/ 437 h 9659"/>
                <a:gd name="connsiteX58" fmla="*/ 9478 w 9732"/>
                <a:gd name="connsiteY58" fmla="*/ 209 h 9659"/>
                <a:gd name="connsiteX59" fmla="*/ 9647 w 9732"/>
                <a:gd name="connsiteY59" fmla="*/ 114 h 9659"/>
                <a:gd name="connsiteX60" fmla="*/ 9732 w 9732"/>
                <a:gd name="connsiteY60" fmla="*/ 0 h 9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9732" h="9659">
                  <a:moveTo>
                    <a:pt x="0" y="9659"/>
                  </a:moveTo>
                  <a:cubicBezTo>
                    <a:pt x="34" y="9621"/>
                    <a:pt x="66" y="9583"/>
                    <a:pt x="99" y="9545"/>
                  </a:cubicBezTo>
                  <a:cubicBezTo>
                    <a:pt x="132" y="9501"/>
                    <a:pt x="165" y="9456"/>
                    <a:pt x="198" y="9412"/>
                  </a:cubicBezTo>
                  <a:cubicBezTo>
                    <a:pt x="221" y="9374"/>
                    <a:pt x="245" y="9336"/>
                    <a:pt x="269" y="9298"/>
                  </a:cubicBezTo>
                  <a:lnTo>
                    <a:pt x="452" y="9184"/>
                  </a:lnTo>
                  <a:lnTo>
                    <a:pt x="537" y="9184"/>
                  </a:lnTo>
                  <a:lnTo>
                    <a:pt x="650" y="9184"/>
                  </a:lnTo>
                  <a:lnTo>
                    <a:pt x="650" y="9071"/>
                  </a:lnTo>
                  <a:lnTo>
                    <a:pt x="904" y="9071"/>
                  </a:lnTo>
                  <a:cubicBezTo>
                    <a:pt x="932" y="9001"/>
                    <a:pt x="961" y="8931"/>
                    <a:pt x="990" y="8862"/>
                  </a:cubicBezTo>
                  <a:lnTo>
                    <a:pt x="1088" y="8862"/>
                  </a:lnTo>
                  <a:lnTo>
                    <a:pt x="1371" y="8862"/>
                  </a:lnTo>
                  <a:lnTo>
                    <a:pt x="1441" y="8862"/>
                  </a:lnTo>
                  <a:lnTo>
                    <a:pt x="1540" y="8862"/>
                  </a:lnTo>
                  <a:lnTo>
                    <a:pt x="1808" y="8862"/>
                  </a:lnTo>
                  <a:lnTo>
                    <a:pt x="2077" y="8862"/>
                  </a:lnTo>
                  <a:lnTo>
                    <a:pt x="2359" y="8862"/>
                  </a:lnTo>
                  <a:lnTo>
                    <a:pt x="2613" y="8862"/>
                  </a:lnTo>
                  <a:lnTo>
                    <a:pt x="2980" y="8862"/>
                  </a:lnTo>
                  <a:lnTo>
                    <a:pt x="3347" y="8862"/>
                  </a:lnTo>
                  <a:lnTo>
                    <a:pt x="3603" y="8862"/>
                  </a:lnTo>
                  <a:lnTo>
                    <a:pt x="3885" y="8710"/>
                  </a:lnTo>
                  <a:lnTo>
                    <a:pt x="4153" y="8710"/>
                  </a:lnTo>
                  <a:lnTo>
                    <a:pt x="4421" y="8710"/>
                  </a:lnTo>
                  <a:lnTo>
                    <a:pt x="4873" y="8615"/>
                  </a:lnTo>
                  <a:lnTo>
                    <a:pt x="5057" y="8501"/>
                  </a:lnTo>
                  <a:lnTo>
                    <a:pt x="5226" y="8501"/>
                  </a:lnTo>
                  <a:lnTo>
                    <a:pt x="5509" y="8387"/>
                  </a:lnTo>
                  <a:lnTo>
                    <a:pt x="5593" y="8387"/>
                  </a:lnTo>
                  <a:lnTo>
                    <a:pt x="5861" y="8293"/>
                  </a:lnTo>
                  <a:lnTo>
                    <a:pt x="6046" y="8026"/>
                  </a:lnTo>
                  <a:lnTo>
                    <a:pt x="6145" y="8026"/>
                  </a:lnTo>
                  <a:lnTo>
                    <a:pt x="6399" y="7932"/>
                  </a:lnTo>
                  <a:cubicBezTo>
                    <a:pt x="6427" y="7894"/>
                    <a:pt x="6456" y="7856"/>
                    <a:pt x="6484" y="7818"/>
                  </a:cubicBezTo>
                  <a:lnTo>
                    <a:pt x="6681" y="7685"/>
                  </a:lnTo>
                  <a:cubicBezTo>
                    <a:pt x="6709" y="7653"/>
                    <a:pt x="6738" y="7622"/>
                    <a:pt x="6766" y="7590"/>
                  </a:cubicBezTo>
                  <a:lnTo>
                    <a:pt x="6936" y="7476"/>
                  </a:lnTo>
                  <a:cubicBezTo>
                    <a:pt x="7002" y="7356"/>
                    <a:pt x="7067" y="7235"/>
                    <a:pt x="7133" y="7115"/>
                  </a:cubicBezTo>
                  <a:cubicBezTo>
                    <a:pt x="7161" y="7077"/>
                    <a:pt x="7190" y="7040"/>
                    <a:pt x="7218" y="7002"/>
                  </a:cubicBezTo>
                  <a:lnTo>
                    <a:pt x="7218" y="6907"/>
                  </a:lnTo>
                  <a:cubicBezTo>
                    <a:pt x="7251" y="6788"/>
                    <a:pt x="7283" y="6667"/>
                    <a:pt x="7317" y="6547"/>
                  </a:cubicBezTo>
                  <a:lnTo>
                    <a:pt x="7486" y="6433"/>
                  </a:lnTo>
                  <a:lnTo>
                    <a:pt x="7486" y="6319"/>
                  </a:lnTo>
                  <a:lnTo>
                    <a:pt x="7486" y="6206"/>
                  </a:lnTo>
                  <a:cubicBezTo>
                    <a:pt x="7514" y="6048"/>
                    <a:pt x="7543" y="5889"/>
                    <a:pt x="7571" y="5731"/>
                  </a:cubicBezTo>
                  <a:cubicBezTo>
                    <a:pt x="7604" y="5624"/>
                    <a:pt x="7636" y="5516"/>
                    <a:pt x="7670" y="5408"/>
                  </a:cubicBezTo>
                  <a:cubicBezTo>
                    <a:pt x="7698" y="5219"/>
                    <a:pt x="7726" y="5028"/>
                    <a:pt x="7754" y="4839"/>
                  </a:cubicBezTo>
                  <a:cubicBezTo>
                    <a:pt x="7811" y="4719"/>
                    <a:pt x="7867" y="4598"/>
                    <a:pt x="7924" y="4478"/>
                  </a:cubicBezTo>
                  <a:lnTo>
                    <a:pt x="8107" y="3890"/>
                  </a:lnTo>
                  <a:cubicBezTo>
                    <a:pt x="8141" y="3706"/>
                    <a:pt x="8173" y="3523"/>
                    <a:pt x="8206" y="3339"/>
                  </a:cubicBezTo>
                  <a:cubicBezTo>
                    <a:pt x="8268" y="3220"/>
                    <a:pt x="8328" y="3099"/>
                    <a:pt x="8390" y="2979"/>
                  </a:cubicBezTo>
                  <a:cubicBezTo>
                    <a:pt x="8446" y="2827"/>
                    <a:pt x="8504" y="2675"/>
                    <a:pt x="8560" y="2524"/>
                  </a:cubicBezTo>
                  <a:lnTo>
                    <a:pt x="8758" y="2069"/>
                  </a:lnTo>
                  <a:cubicBezTo>
                    <a:pt x="8786" y="1911"/>
                    <a:pt x="8814" y="1752"/>
                    <a:pt x="8843" y="1594"/>
                  </a:cubicBezTo>
                  <a:cubicBezTo>
                    <a:pt x="8899" y="1524"/>
                    <a:pt x="8956" y="1455"/>
                    <a:pt x="9012" y="1385"/>
                  </a:cubicBezTo>
                  <a:cubicBezTo>
                    <a:pt x="9073" y="1228"/>
                    <a:pt x="9134" y="1069"/>
                    <a:pt x="9195" y="911"/>
                  </a:cubicBezTo>
                  <a:cubicBezTo>
                    <a:pt x="9229" y="835"/>
                    <a:pt x="9261" y="759"/>
                    <a:pt x="9294" y="683"/>
                  </a:cubicBezTo>
                  <a:cubicBezTo>
                    <a:pt x="9323" y="601"/>
                    <a:pt x="9351" y="518"/>
                    <a:pt x="9379" y="437"/>
                  </a:cubicBezTo>
                  <a:lnTo>
                    <a:pt x="9478" y="209"/>
                  </a:lnTo>
                  <a:lnTo>
                    <a:pt x="9647" y="114"/>
                  </a:lnTo>
                  <a:cubicBezTo>
                    <a:pt x="9675" y="76"/>
                    <a:pt x="9704" y="38"/>
                    <a:pt x="9732" y="0"/>
                  </a:cubicBezTo>
                </a:path>
              </a:pathLst>
            </a:custGeom>
            <a:noFill/>
            <a:ln w="28575">
              <a:solidFill>
                <a:schemeClr val="accent1">
                  <a:lumMod val="50000"/>
                </a:schemeClr>
              </a:solidFill>
              <a:round/>
              <a:headEnd/>
              <a:tailEnd/>
            </a:ln>
          </p:spPr>
          <p:txBody>
            <a:bodyPr/>
            <a:lstStyle/>
            <a:p>
              <a:endParaRPr lang="en-US" dirty="0">
                <a:solidFill>
                  <a:prstClr val="black"/>
                </a:solidFill>
              </a:endParaRPr>
            </a:p>
          </p:txBody>
        </p:sp>
        <p:grpSp>
          <p:nvGrpSpPr>
            <p:cNvPr id="7" name="Group 41"/>
            <p:cNvGrpSpPr>
              <a:grpSpLocks/>
            </p:cNvGrpSpPr>
            <p:nvPr/>
          </p:nvGrpSpPr>
          <p:grpSpPr bwMode="auto">
            <a:xfrm rot="267513">
              <a:off x="2054" y="1872"/>
              <a:ext cx="2344" cy="169"/>
              <a:chOff x="1773" y="1888"/>
              <a:chExt cx="2293" cy="169"/>
            </a:xfrm>
          </p:grpSpPr>
          <p:sp>
            <p:nvSpPr>
              <p:cNvPr id="103" name="Freeform 42"/>
              <p:cNvSpPr>
                <a:spLocks/>
              </p:cNvSpPr>
              <p:nvPr/>
            </p:nvSpPr>
            <p:spPr bwMode="auto">
              <a:xfrm>
                <a:off x="2305" y="1888"/>
                <a:ext cx="1761" cy="108"/>
              </a:xfrm>
              <a:custGeom>
                <a:avLst/>
                <a:gdLst>
                  <a:gd name="T0" fmla="*/ 1319 w 2328"/>
                  <a:gd name="T1" fmla="*/ 14 h 144"/>
                  <a:gd name="T2" fmla="*/ 1296 w 2328"/>
                  <a:gd name="T3" fmla="*/ 14 h 144"/>
                  <a:gd name="T4" fmla="*/ 1272 w 2328"/>
                  <a:gd name="T5" fmla="*/ 14 h 144"/>
                  <a:gd name="T6" fmla="*/ 1245 w 2328"/>
                  <a:gd name="T7" fmla="*/ 14 h 144"/>
                  <a:gd name="T8" fmla="*/ 1222 w 2328"/>
                  <a:gd name="T9" fmla="*/ 14 h 144"/>
                  <a:gd name="T10" fmla="*/ 1200 w 2328"/>
                  <a:gd name="T11" fmla="*/ 14 h 144"/>
                  <a:gd name="T12" fmla="*/ 1177 w 2328"/>
                  <a:gd name="T13" fmla="*/ 14 h 144"/>
                  <a:gd name="T14" fmla="*/ 1154 w 2328"/>
                  <a:gd name="T15" fmla="*/ 19 h 144"/>
                  <a:gd name="T16" fmla="*/ 1131 w 2328"/>
                  <a:gd name="T17" fmla="*/ 19 h 144"/>
                  <a:gd name="T18" fmla="*/ 1107 w 2328"/>
                  <a:gd name="T19" fmla="*/ 22 h 144"/>
                  <a:gd name="T20" fmla="*/ 1085 w 2328"/>
                  <a:gd name="T21" fmla="*/ 22 h 144"/>
                  <a:gd name="T22" fmla="*/ 1063 w 2328"/>
                  <a:gd name="T23" fmla="*/ 27 h 144"/>
                  <a:gd name="T24" fmla="*/ 1039 w 2328"/>
                  <a:gd name="T25" fmla="*/ 37 h 144"/>
                  <a:gd name="T26" fmla="*/ 1012 w 2328"/>
                  <a:gd name="T27" fmla="*/ 41 h 144"/>
                  <a:gd name="T28" fmla="*/ 980 w 2328"/>
                  <a:gd name="T29" fmla="*/ 46 h 144"/>
                  <a:gd name="T30" fmla="*/ 939 w 2328"/>
                  <a:gd name="T31" fmla="*/ 50 h 144"/>
                  <a:gd name="T32" fmla="*/ 911 w 2328"/>
                  <a:gd name="T33" fmla="*/ 64 h 144"/>
                  <a:gd name="T34" fmla="*/ 879 w 2328"/>
                  <a:gd name="T35" fmla="*/ 64 h 144"/>
                  <a:gd name="T36" fmla="*/ 843 w 2328"/>
                  <a:gd name="T37" fmla="*/ 68 h 144"/>
                  <a:gd name="T38" fmla="*/ 809 w 2328"/>
                  <a:gd name="T39" fmla="*/ 73 h 144"/>
                  <a:gd name="T40" fmla="*/ 782 w 2328"/>
                  <a:gd name="T41" fmla="*/ 81 h 144"/>
                  <a:gd name="T42" fmla="*/ 760 w 2328"/>
                  <a:gd name="T43" fmla="*/ 81 h 144"/>
                  <a:gd name="T44" fmla="*/ 738 w 2328"/>
                  <a:gd name="T45" fmla="*/ 81 h 144"/>
                  <a:gd name="T46" fmla="*/ 710 w 2328"/>
                  <a:gd name="T47" fmla="*/ 81 h 144"/>
                  <a:gd name="T48" fmla="*/ 677 w 2328"/>
                  <a:gd name="T49" fmla="*/ 81 h 144"/>
                  <a:gd name="T50" fmla="*/ 659 w 2328"/>
                  <a:gd name="T51" fmla="*/ 81 h 144"/>
                  <a:gd name="T52" fmla="*/ 632 w 2328"/>
                  <a:gd name="T53" fmla="*/ 73 h 144"/>
                  <a:gd name="T54" fmla="*/ 609 w 2328"/>
                  <a:gd name="T55" fmla="*/ 73 h 144"/>
                  <a:gd name="T56" fmla="*/ 586 w 2328"/>
                  <a:gd name="T57" fmla="*/ 73 h 144"/>
                  <a:gd name="T58" fmla="*/ 563 w 2328"/>
                  <a:gd name="T59" fmla="*/ 68 h 144"/>
                  <a:gd name="T60" fmla="*/ 539 w 2328"/>
                  <a:gd name="T61" fmla="*/ 64 h 144"/>
                  <a:gd name="T62" fmla="*/ 499 w 2328"/>
                  <a:gd name="T63" fmla="*/ 64 h 144"/>
                  <a:gd name="T64" fmla="*/ 476 w 2328"/>
                  <a:gd name="T65" fmla="*/ 58 h 144"/>
                  <a:gd name="T66" fmla="*/ 449 w 2328"/>
                  <a:gd name="T67" fmla="*/ 58 h 144"/>
                  <a:gd name="T68" fmla="*/ 408 w 2328"/>
                  <a:gd name="T69" fmla="*/ 50 h 144"/>
                  <a:gd name="T70" fmla="*/ 389 w 2328"/>
                  <a:gd name="T71" fmla="*/ 50 h 144"/>
                  <a:gd name="T72" fmla="*/ 353 w 2328"/>
                  <a:gd name="T73" fmla="*/ 46 h 144"/>
                  <a:gd name="T74" fmla="*/ 330 w 2328"/>
                  <a:gd name="T75" fmla="*/ 46 h 144"/>
                  <a:gd name="T76" fmla="*/ 306 w 2328"/>
                  <a:gd name="T77" fmla="*/ 46 h 144"/>
                  <a:gd name="T78" fmla="*/ 279 w 2328"/>
                  <a:gd name="T79" fmla="*/ 46 h 144"/>
                  <a:gd name="T80" fmla="*/ 256 w 2328"/>
                  <a:gd name="T81" fmla="*/ 46 h 144"/>
                  <a:gd name="T82" fmla="*/ 229 w 2328"/>
                  <a:gd name="T83" fmla="*/ 41 h 144"/>
                  <a:gd name="T84" fmla="*/ 210 w 2328"/>
                  <a:gd name="T85" fmla="*/ 37 h 144"/>
                  <a:gd name="T86" fmla="*/ 182 w 2328"/>
                  <a:gd name="T87" fmla="*/ 37 h 144"/>
                  <a:gd name="T88" fmla="*/ 147 w 2328"/>
                  <a:gd name="T89" fmla="*/ 22 h 144"/>
                  <a:gd name="T90" fmla="*/ 123 w 2328"/>
                  <a:gd name="T91" fmla="*/ 22 h 144"/>
                  <a:gd name="T92" fmla="*/ 106 w 2328"/>
                  <a:gd name="T93" fmla="*/ 19 h 144"/>
                  <a:gd name="T94" fmla="*/ 82 w 2328"/>
                  <a:gd name="T95" fmla="*/ 14 h 144"/>
                  <a:gd name="T96" fmla="*/ 64 w 2328"/>
                  <a:gd name="T97" fmla="*/ 4 h 144"/>
                  <a:gd name="T98" fmla="*/ 41 w 2328"/>
                  <a:gd name="T99" fmla="*/ 4 h 144"/>
                  <a:gd name="T100" fmla="*/ 17 w 2328"/>
                  <a:gd name="T101" fmla="*/ 4 h 14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28"/>
                  <a:gd name="T154" fmla="*/ 0 h 144"/>
                  <a:gd name="T155" fmla="*/ 2328 w 2328"/>
                  <a:gd name="T156" fmla="*/ 144 h 14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28" h="144">
                    <a:moveTo>
                      <a:pt x="2320" y="33"/>
                    </a:moveTo>
                    <a:lnTo>
                      <a:pt x="2328" y="25"/>
                    </a:lnTo>
                    <a:lnTo>
                      <a:pt x="2320" y="25"/>
                    </a:lnTo>
                    <a:lnTo>
                      <a:pt x="2305" y="25"/>
                    </a:lnTo>
                    <a:lnTo>
                      <a:pt x="2297" y="25"/>
                    </a:lnTo>
                    <a:lnTo>
                      <a:pt x="2289" y="25"/>
                    </a:lnTo>
                    <a:lnTo>
                      <a:pt x="2280" y="25"/>
                    </a:lnTo>
                    <a:lnTo>
                      <a:pt x="2264" y="25"/>
                    </a:lnTo>
                    <a:lnTo>
                      <a:pt x="2257" y="25"/>
                    </a:lnTo>
                    <a:lnTo>
                      <a:pt x="2249" y="25"/>
                    </a:lnTo>
                    <a:lnTo>
                      <a:pt x="2241" y="25"/>
                    </a:lnTo>
                    <a:lnTo>
                      <a:pt x="2224" y="25"/>
                    </a:lnTo>
                    <a:lnTo>
                      <a:pt x="2216" y="25"/>
                    </a:lnTo>
                    <a:lnTo>
                      <a:pt x="2209" y="25"/>
                    </a:lnTo>
                    <a:lnTo>
                      <a:pt x="2201" y="25"/>
                    </a:lnTo>
                    <a:lnTo>
                      <a:pt x="2176" y="25"/>
                    </a:lnTo>
                    <a:lnTo>
                      <a:pt x="2168" y="25"/>
                    </a:lnTo>
                    <a:lnTo>
                      <a:pt x="2161" y="25"/>
                    </a:lnTo>
                    <a:lnTo>
                      <a:pt x="2145" y="25"/>
                    </a:lnTo>
                    <a:lnTo>
                      <a:pt x="2136" y="25"/>
                    </a:lnTo>
                    <a:lnTo>
                      <a:pt x="2128" y="25"/>
                    </a:lnTo>
                    <a:lnTo>
                      <a:pt x="2120" y="25"/>
                    </a:lnTo>
                    <a:lnTo>
                      <a:pt x="2105" y="25"/>
                    </a:lnTo>
                    <a:lnTo>
                      <a:pt x="2097" y="25"/>
                    </a:lnTo>
                    <a:lnTo>
                      <a:pt x="2080" y="25"/>
                    </a:lnTo>
                    <a:lnTo>
                      <a:pt x="2072" y="25"/>
                    </a:lnTo>
                    <a:lnTo>
                      <a:pt x="2064" y="25"/>
                    </a:lnTo>
                    <a:lnTo>
                      <a:pt x="2057" y="25"/>
                    </a:lnTo>
                    <a:lnTo>
                      <a:pt x="2040" y="25"/>
                    </a:lnTo>
                    <a:lnTo>
                      <a:pt x="2032" y="25"/>
                    </a:lnTo>
                    <a:lnTo>
                      <a:pt x="2024" y="33"/>
                    </a:lnTo>
                    <a:lnTo>
                      <a:pt x="2016" y="33"/>
                    </a:lnTo>
                    <a:lnTo>
                      <a:pt x="2001" y="33"/>
                    </a:lnTo>
                    <a:lnTo>
                      <a:pt x="1992" y="33"/>
                    </a:lnTo>
                    <a:lnTo>
                      <a:pt x="1984" y="33"/>
                    </a:lnTo>
                    <a:lnTo>
                      <a:pt x="1976" y="33"/>
                    </a:lnTo>
                    <a:lnTo>
                      <a:pt x="1961" y="33"/>
                    </a:lnTo>
                    <a:lnTo>
                      <a:pt x="1953" y="40"/>
                    </a:lnTo>
                    <a:lnTo>
                      <a:pt x="1944" y="40"/>
                    </a:lnTo>
                    <a:lnTo>
                      <a:pt x="1936" y="40"/>
                    </a:lnTo>
                    <a:lnTo>
                      <a:pt x="1920" y="40"/>
                    </a:lnTo>
                    <a:lnTo>
                      <a:pt x="1913" y="40"/>
                    </a:lnTo>
                    <a:lnTo>
                      <a:pt x="1905" y="40"/>
                    </a:lnTo>
                    <a:lnTo>
                      <a:pt x="1896" y="40"/>
                    </a:lnTo>
                    <a:lnTo>
                      <a:pt x="1880" y="48"/>
                    </a:lnTo>
                    <a:lnTo>
                      <a:pt x="1872" y="48"/>
                    </a:lnTo>
                    <a:lnTo>
                      <a:pt x="1865" y="48"/>
                    </a:lnTo>
                    <a:lnTo>
                      <a:pt x="1857" y="48"/>
                    </a:lnTo>
                    <a:lnTo>
                      <a:pt x="1840" y="48"/>
                    </a:lnTo>
                    <a:lnTo>
                      <a:pt x="1832" y="48"/>
                    </a:lnTo>
                    <a:lnTo>
                      <a:pt x="1824" y="65"/>
                    </a:lnTo>
                    <a:lnTo>
                      <a:pt x="1817" y="65"/>
                    </a:lnTo>
                    <a:lnTo>
                      <a:pt x="1800" y="65"/>
                    </a:lnTo>
                    <a:lnTo>
                      <a:pt x="1792" y="65"/>
                    </a:lnTo>
                    <a:lnTo>
                      <a:pt x="1784" y="65"/>
                    </a:lnTo>
                    <a:lnTo>
                      <a:pt x="1769" y="73"/>
                    </a:lnTo>
                    <a:lnTo>
                      <a:pt x="1752" y="73"/>
                    </a:lnTo>
                    <a:lnTo>
                      <a:pt x="1744" y="73"/>
                    </a:lnTo>
                    <a:lnTo>
                      <a:pt x="1728" y="81"/>
                    </a:lnTo>
                    <a:lnTo>
                      <a:pt x="1713" y="81"/>
                    </a:lnTo>
                    <a:lnTo>
                      <a:pt x="1688" y="88"/>
                    </a:lnTo>
                    <a:lnTo>
                      <a:pt x="1680" y="88"/>
                    </a:lnTo>
                    <a:lnTo>
                      <a:pt x="1648" y="88"/>
                    </a:lnTo>
                    <a:lnTo>
                      <a:pt x="1640" y="88"/>
                    </a:lnTo>
                    <a:lnTo>
                      <a:pt x="1625" y="104"/>
                    </a:lnTo>
                    <a:lnTo>
                      <a:pt x="1617" y="104"/>
                    </a:lnTo>
                    <a:lnTo>
                      <a:pt x="1607" y="104"/>
                    </a:lnTo>
                    <a:lnTo>
                      <a:pt x="1592" y="113"/>
                    </a:lnTo>
                    <a:lnTo>
                      <a:pt x="1577" y="113"/>
                    </a:lnTo>
                    <a:lnTo>
                      <a:pt x="1569" y="113"/>
                    </a:lnTo>
                    <a:lnTo>
                      <a:pt x="1552" y="113"/>
                    </a:lnTo>
                    <a:lnTo>
                      <a:pt x="1536" y="113"/>
                    </a:lnTo>
                    <a:lnTo>
                      <a:pt x="1521" y="121"/>
                    </a:lnTo>
                    <a:lnTo>
                      <a:pt x="1496" y="121"/>
                    </a:lnTo>
                    <a:lnTo>
                      <a:pt x="1488" y="121"/>
                    </a:lnTo>
                    <a:lnTo>
                      <a:pt x="1473" y="121"/>
                    </a:lnTo>
                    <a:lnTo>
                      <a:pt x="1456" y="121"/>
                    </a:lnTo>
                    <a:lnTo>
                      <a:pt x="1448" y="129"/>
                    </a:lnTo>
                    <a:lnTo>
                      <a:pt x="1425" y="129"/>
                    </a:lnTo>
                    <a:lnTo>
                      <a:pt x="1415" y="129"/>
                    </a:lnTo>
                    <a:lnTo>
                      <a:pt x="1408" y="129"/>
                    </a:lnTo>
                    <a:lnTo>
                      <a:pt x="1385" y="129"/>
                    </a:lnTo>
                    <a:lnTo>
                      <a:pt x="1377" y="144"/>
                    </a:lnTo>
                    <a:lnTo>
                      <a:pt x="1367" y="144"/>
                    </a:lnTo>
                    <a:lnTo>
                      <a:pt x="1360" y="144"/>
                    </a:lnTo>
                    <a:lnTo>
                      <a:pt x="1344" y="144"/>
                    </a:lnTo>
                    <a:lnTo>
                      <a:pt x="1337" y="144"/>
                    </a:lnTo>
                    <a:lnTo>
                      <a:pt x="1329" y="144"/>
                    </a:lnTo>
                    <a:lnTo>
                      <a:pt x="1319" y="144"/>
                    </a:lnTo>
                    <a:lnTo>
                      <a:pt x="1304" y="144"/>
                    </a:lnTo>
                    <a:lnTo>
                      <a:pt x="1296" y="144"/>
                    </a:lnTo>
                    <a:lnTo>
                      <a:pt x="1289" y="144"/>
                    </a:lnTo>
                    <a:lnTo>
                      <a:pt x="1281" y="144"/>
                    </a:lnTo>
                    <a:lnTo>
                      <a:pt x="1264" y="144"/>
                    </a:lnTo>
                    <a:lnTo>
                      <a:pt x="1248" y="144"/>
                    </a:lnTo>
                    <a:lnTo>
                      <a:pt x="1241" y="144"/>
                    </a:lnTo>
                    <a:lnTo>
                      <a:pt x="1223" y="144"/>
                    </a:lnTo>
                    <a:lnTo>
                      <a:pt x="1208" y="144"/>
                    </a:lnTo>
                    <a:lnTo>
                      <a:pt x="1200" y="144"/>
                    </a:lnTo>
                    <a:lnTo>
                      <a:pt x="1183" y="144"/>
                    </a:lnTo>
                    <a:lnTo>
                      <a:pt x="1175" y="144"/>
                    </a:lnTo>
                    <a:lnTo>
                      <a:pt x="1168" y="144"/>
                    </a:lnTo>
                    <a:lnTo>
                      <a:pt x="1160" y="144"/>
                    </a:lnTo>
                    <a:lnTo>
                      <a:pt x="1152" y="144"/>
                    </a:lnTo>
                    <a:lnTo>
                      <a:pt x="1135" y="144"/>
                    </a:lnTo>
                    <a:lnTo>
                      <a:pt x="1127" y="144"/>
                    </a:lnTo>
                    <a:lnTo>
                      <a:pt x="1112" y="144"/>
                    </a:lnTo>
                    <a:lnTo>
                      <a:pt x="1104" y="129"/>
                    </a:lnTo>
                    <a:lnTo>
                      <a:pt x="1097" y="129"/>
                    </a:lnTo>
                    <a:lnTo>
                      <a:pt x="1079" y="129"/>
                    </a:lnTo>
                    <a:lnTo>
                      <a:pt x="1072" y="129"/>
                    </a:lnTo>
                    <a:lnTo>
                      <a:pt x="1064" y="129"/>
                    </a:lnTo>
                    <a:lnTo>
                      <a:pt x="1056" y="129"/>
                    </a:lnTo>
                    <a:lnTo>
                      <a:pt x="1039" y="129"/>
                    </a:lnTo>
                    <a:lnTo>
                      <a:pt x="1031" y="129"/>
                    </a:lnTo>
                    <a:lnTo>
                      <a:pt x="1024" y="129"/>
                    </a:lnTo>
                    <a:lnTo>
                      <a:pt x="1016" y="129"/>
                    </a:lnTo>
                    <a:lnTo>
                      <a:pt x="1001" y="129"/>
                    </a:lnTo>
                    <a:lnTo>
                      <a:pt x="1001" y="121"/>
                    </a:lnTo>
                    <a:lnTo>
                      <a:pt x="983" y="121"/>
                    </a:lnTo>
                    <a:lnTo>
                      <a:pt x="976" y="121"/>
                    </a:lnTo>
                    <a:lnTo>
                      <a:pt x="960" y="121"/>
                    </a:lnTo>
                    <a:lnTo>
                      <a:pt x="953" y="121"/>
                    </a:lnTo>
                    <a:lnTo>
                      <a:pt x="943" y="113"/>
                    </a:lnTo>
                    <a:lnTo>
                      <a:pt x="920" y="113"/>
                    </a:lnTo>
                    <a:lnTo>
                      <a:pt x="912" y="113"/>
                    </a:lnTo>
                    <a:lnTo>
                      <a:pt x="895" y="113"/>
                    </a:lnTo>
                    <a:lnTo>
                      <a:pt x="872" y="113"/>
                    </a:lnTo>
                    <a:lnTo>
                      <a:pt x="864" y="113"/>
                    </a:lnTo>
                    <a:lnTo>
                      <a:pt x="857" y="113"/>
                    </a:lnTo>
                    <a:lnTo>
                      <a:pt x="832" y="113"/>
                    </a:lnTo>
                    <a:lnTo>
                      <a:pt x="832" y="104"/>
                    </a:lnTo>
                    <a:lnTo>
                      <a:pt x="816" y="104"/>
                    </a:lnTo>
                    <a:lnTo>
                      <a:pt x="799" y="104"/>
                    </a:lnTo>
                    <a:lnTo>
                      <a:pt x="791" y="104"/>
                    </a:lnTo>
                    <a:lnTo>
                      <a:pt x="784" y="104"/>
                    </a:lnTo>
                    <a:lnTo>
                      <a:pt x="751" y="104"/>
                    </a:lnTo>
                    <a:lnTo>
                      <a:pt x="743" y="104"/>
                    </a:lnTo>
                    <a:lnTo>
                      <a:pt x="720" y="104"/>
                    </a:lnTo>
                    <a:lnTo>
                      <a:pt x="713" y="88"/>
                    </a:lnTo>
                    <a:lnTo>
                      <a:pt x="703" y="88"/>
                    </a:lnTo>
                    <a:lnTo>
                      <a:pt x="695" y="88"/>
                    </a:lnTo>
                    <a:lnTo>
                      <a:pt x="688" y="88"/>
                    </a:lnTo>
                    <a:lnTo>
                      <a:pt x="680" y="88"/>
                    </a:lnTo>
                    <a:lnTo>
                      <a:pt x="672" y="88"/>
                    </a:lnTo>
                    <a:lnTo>
                      <a:pt x="647" y="88"/>
                    </a:lnTo>
                    <a:lnTo>
                      <a:pt x="632" y="81"/>
                    </a:lnTo>
                    <a:lnTo>
                      <a:pt x="617" y="81"/>
                    </a:lnTo>
                    <a:lnTo>
                      <a:pt x="607" y="81"/>
                    </a:lnTo>
                    <a:lnTo>
                      <a:pt x="599" y="81"/>
                    </a:lnTo>
                    <a:lnTo>
                      <a:pt x="592" y="81"/>
                    </a:lnTo>
                    <a:lnTo>
                      <a:pt x="576" y="81"/>
                    </a:lnTo>
                    <a:lnTo>
                      <a:pt x="569" y="81"/>
                    </a:lnTo>
                    <a:lnTo>
                      <a:pt x="559" y="81"/>
                    </a:lnTo>
                    <a:lnTo>
                      <a:pt x="551" y="81"/>
                    </a:lnTo>
                    <a:lnTo>
                      <a:pt x="536" y="81"/>
                    </a:lnTo>
                    <a:lnTo>
                      <a:pt x="528" y="81"/>
                    </a:lnTo>
                    <a:lnTo>
                      <a:pt x="521" y="81"/>
                    </a:lnTo>
                    <a:lnTo>
                      <a:pt x="496" y="81"/>
                    </a:lnTo>
                    <a:lnTo>
                      <a:pt x="488" y="81"/>
                    </a:lnTo>
                    <a:lnTo>
                      <a:pt x="480" y="81"/>
                    </a:lnTo>
                    <a:lnTo>
                      <a:pt x="473" y="81"/>
                    </a:lnTo>
                    <a:lnTo>
                      <a:pt x="455" y="81"/>
                    </a:lnTo>
                    <a:lnTo>
                      <a:pt x="448" y="81"/>
                    </a:lnTo>
                    <a:lnTo>
                      <a:pt x="425" y="81"/>
                    </a:lnTo>
                    <a:lnTo>
                      <a:pt x="415" y="73"/>
                    </a:lnTo>
                    <a:lnTo>
                      <a:pt x="407" y="73"/>
                    </a:lnTo>
                    <a:lnTo>
                      <a:pt x="400" y="73"/>
                    </a:lnTo>
                    <a:lnTo>
                      <a:pt x="384" y="73"/>
                    </a:lnTo>
                    <a:lnTo>
                      <a:pt x="377" y="73"/>
                    </a:lnTo>
                    <a:lnTo>
                      <a:pt x="377" y="65"/>
                    </a:lnTo>
                    <a:lnTo>
                      <a:pt x="367" y="65"/>
                    </a:lnTo>
                    <a:lnTo>
                      <a:pt x="344" y="65"/>
                    </a:lnTo>
                    <a:lnTo>
                      <a:pt x="336" y="65"/>
                    </a:lnTo>
                    <a:lnTo>
                      <a:pt x="329" y="65"/>
                    </a:lnTo>
                    <a:lnTo>
                      <a:pt x="319" y="65"/>
                    </a:lnTo>
                    <a:lnTo>
                      <a:pt x="296" y="48"/>
                    </a:lnTo>
                    <a:lnTo>
                      <a:pt x="288" y="48"/>
                    </a:lnTo>
                    <a:lnTo>
                      <a:pt x="281" y="48"/>
                    </a:lnTo>
                    <a:lnTo>
                      <a:pt x="256" y="40"/>
                    </a:lnTo>
                    <a:lnTo>
                      <a:pt x="248" y="40"/>
                    </a:lnTo>
                    <a:lnTo>
                      <a:pt x="240" y="40"/>
                    </a:lnTo>
                    <a:lnTo>
                      <a:pt x="223" y="40"/>
                    </a:lnTo>
                    <a:lnTo>
                      <a:pt x="215" y="40"/>
                    </a:lnTo>
                    <a:lnTo>
                      <a:pt x="215" y="33"/>
                    </a:lnTo>
                    <a:lnTo>
                      <a:pt x="208" y="33"/>
                    </a:lnTo>
                    <a:lnTo>
                      <a:pt x="192" y="33"/>
                    </a:lnTo>
                    <a:lnTo>
                      <a:pt x="185" y="33"/>
                    </a:lnTo>
                    <a:lnTo>
                      <a:pt x="175" y="33"/>
                    </a:lnTo>
                    <a:lnTo>
                      <a:pt x="167" y="25"/>
                    </a:lnTo>
                    <a:lnTo>
                      <a:pt x="152" y="25"/>
                    </a:lnTo>
                    <a:lnTo>
                      <a:pt x="144" y="25"/>
                    </a:lnTo>
                    <a:lnTo>
                      <a:pt x="137" y="25"/>
                    </a:lnTo>
                    <a:lnTo>
                      <a:pt x="137" y="8"/>
                    </a:lnTo>
                    <a:lnTo>
                      <a:pt x="127" y="8"/>
                    </a:lnTo>
                    <a:lnTo>
                      <a:pt x="112" y="8"/>
                    </a:lnTo>
                    <a:lnTo>
                      <a:pt x="104" y="8"/>
                    </a:lnTo>
                    <a:lnTo>
                      <a:pt x="96" y="8"/>
                    </a:lnTo>
                    <a:lnTo>
                      <a:pt x="79" y="8"/>
                    </a:lnTo>
                    <a:lnTo>
                      <a:pt x="71" y="8"/>
                    </a:lnTo>
                    <a:lnTo>
                      <a:pt x="64" y="8"/>
                    </a:lnTo>
                    <a:lnTo>
                      <a:pt x="56" y="8"/>
                    </a:lnTo>
                    <a:lnTo>
                      <a:pt x="41" y="8"/>
                    </a:lnTo>
                    <a:lnTo>
                      <a:pt x="31" y="8"/>
                    </a:lnTo>
                    <a:lnTo>
                      <a:pt x="23" y="0"/>
                    </a:lnTo>
                    <a:lnTo>
                      <a:pt x="16" y="0"/>
                    </a:lnTo>
                    <a:lnTo>
                      <a:pt x="0" y="0"/>
                    </a:lnTo>
                  </a:path>
                </a:pathLst>
              </a:custGeom>
              <a:noFill/>
              <a:ln w="28575">
                <a:solidFill>
                  <a:schemeClr val="accent1">
                    <a:lumMod val="50000"/>
                  </a:schemeClr>
                </a:solidFill>
                <a:round/>
                <a:headEnd/>
                <a:tailEnd/>
              </a:ln>
            </p:spPr>
            <p:txBody>
              <a:bodyPr/>
              <a:lstStyle/>
              <a:p>
                <a:endParaRPr lang="en-US" dirty="0">
                  <a:solidFill>
                    <a:prstClr val="black"/>
                  </a:solidFill>
                </a:endParaRPr>
              </a:p>
            </p:txBody>
          </p:sp>
          <p:sp>
            <p:nvSpPr>
              <p:cNvPr id="104" name="Freeform 43"/>
              <p:cNvSpPr>
                <a:spLocks/>
              </p:cNvSpPr>
              <p:nvPr/>
            </p:nvSpPr>
            <p:spPr bwMode="auto">
              <a:xfrm>
                <a:off x="1773" y="1891"/>
                <a:ext cx="541" cy="166"/>
              </a:xfrm>
              <a:custGeom>
                <a:avLst/>
                <a:gdLst>
                  <a:gd name="T0" fmla="*/ 416 w 704"/>
                  <a:gd name="T1" fmla="*/ 1 h 222"/>
                  <a:gd name="T2" fmla="*/ 314 w 704"/>
                  <a:gd name="T3" fmla="*/ 16 h 222"/>
                  <a:gd name="T4" fmla="*/ 201 w 704"/>
                  <a:gd name="T5" fmla="*/ 73 h 222"/>
                  <a:gd name="T6" fmla="*/ 27 w 704"/>
                  <a:gd name="T7" fmla="*/ 109 h 222"/>
                  <a:gd name="T8" fmla="*/ 0 w 704"/>
                  <a:gd name="T9" fmla="*/ 124 h 222"/>
                  <a:gd name="T10" fmla="*/ 0 60000 65536"/>
                  <a:gd name="T11" fmla="*/ 0 60000 65536"/>
                  <a:gd name="T12" fmla="*/ 0 60000 65536"/>
                  <a:gd name="T13" fmla="*/ 0 60000 65536"/>
                  <a:gd name="T14" fmla="*/ 0 60000 65536"/>
                  <a:gd name="T15" fmla="*/ 0 w 704"/>
                  <a:gd name="T16" fmla="*/ 0 h 222"/>
                  <a:gd name="T17" fmla="*/ 704 w 704"/>
                  <a:gd name="T18" fmla="*/ 222 h 222"/>
                </a:gdLst>
                <a:ahLst/>
                <a:cxnLst>
                  <a:cxn ang="T10">
                    <a:pos x="T0" y="T1"/>
                  </a:cxn>
                  <a:cxn ang="T11">
                    <a:pos x="T2" y="T3"/>
                  </a:cxn>
                  <a:cxn ang="T12">
                    <a:pos x="T4" y="T5"/>
                  </a:cxn>
                  <a:cxn ang="T13">
                    <a:pos x="T6" y="T7"/>
                  </a:cxn>
                  <a:cxn ang="T14">
                    <a:pos x="T8" y="T9"/>
                  </a:cxn>
                </a:cxnLst>
                <a:rect l="T15" t="T16" r="T17" b="T18"/>
                <a:pathLst>
                  <a:path w="704" h="222">
                    <a:moveTo>
                      <a:pt x="704" y="3"/>
                    </a:moveTo>
                    <a:cubicBezTo>
                      <a:pt x="567" y="13"/>
                      <a:pt x="623" y="0"/>
                      <a:pt x="531" y="30"/>
                    </a:cubicBezTo>
                    <a:cubicBezTo>
                      <a:pt x="462" y="52"/>
                      <a:pt x="413" y="119"/>
                      <a:pt x="339" y="131"/>
                    </a:cubicBezTo>
                    <a:cubicBezTo>
                      <a:pt x="240" y="147"/>
                      <a:pt x="142" y="164"/>
                      <a:pt x="46" y="195"/>
                    </a:cubicBezTo>
                    <a:cubicBezTo>
                      <a:pt x="13" y="217"/>
                      <a:pt x="29" y="208"/>
                      <a:pt x="0" y="222"/>
                    </a:cubicBezTo>
                  </a:path>
                </a:pathLst>
              </a:custGeom>
              <a:noFill/>
              <a:ln w="28575">
                <a:solidFill>
                  <a:schemeClr val="accent1">
                    <a:lumMod val="50000"/>
                  </a:schemeClr>
                </a:solidFill>
                <a:round/>
                <a:headEnd/>
                <a:tailEnd/>
              </a:ln>
            </p:spPr>
            <p:txBody>
              <a:bodyPr>
                <a:spAutoFit/>
              </a:bodyPr>
              <a:lstStyle/>
              <a:p>
                <a:endParaRPr lang="en-US" dirty="0">
                  <a:solidFill>
                    <a:prstClr val="black"/>
                  </a:solidFill>
                </a:endParaRPr>
              </a:p>
            </p:txBody>
          </p:sp>
        </p:grpSp>
      </p:grpSp>
      <p:sp>
        <p:nvSpPr>
          <p:cNvPr id="106" name="Freeform 45"/>
          <p:cNvSpPr>
            <a:spLocks/>
          </p:cNvSpPr>
          <p:nvPr/>
        </p:nvSpPr>
        <p:spPr bwMode="auto">
          <a:xfrm>
            <a:off x="6999287" y="4419600"/>
            <a:ext cx="239713" cy="1047357"/>
          </a:xfrm>
          <a:custGeom>
            <a:avLst/>
            <a:gdLst>
              <a:gd name="T0" fmla="*/ 125 w 151"/>
              <a:gd name="T1" fmla="*/ 0 h 655"/>
              <a:gd name="T2" fmla="*/ 142 w 151"/>
              <a:gd name="T3" fmla="*/ 230 h 655"/>
              <a:gd name="T4" fmla="*/ 0 w 151"/>
              <a:gd name="T5" fmla="*/ 655 h 655"/>
              <a:gd name="T6" fmla="*/ 0 60000 65536"/>
              <a:gd name="T7" fmla="*/ 0 60000 65536"/>
              <a:gd name="T8" fmla="*/ 0 60000 65536"/>
              <a:gd name="T9" fmla="*/ 0 w 151"/>
              <a:gd name="T10" fmla="*/ 0 h 655"/>
              <a:gd name="T11" fmla="*/ 151 w 151"/>
              <a:gd name="T12" fmla="*/ 655 h 655"/>
            </a:gdLst>
            <a:ahLst/>
            <a:cxnLst>
              <a:cxn ang="T6">
                <a:pos x="T0" y="T1"/>
              </a:cxn>
              <a:cxn ang="T7">
                <a:pos x="T2" y="T3"/>
              </a:cxn>
              <a:cxn ang="T8">
                <a:pos x="T4" y="T5"/>
              </a:cxn>
            </a:cxnLst>
            <a:rect l="T9" t="T10" r="T11" b="T12"/>
            <a:pathLst>
              <a:path w="151" h="655">
                <a:moveTo>
                  <a:pt x="125" y="0"/>
                </a:moveTo>
                <a:cubicBezTo>
                  <a:pt x="151" y="81"/>
                  <a:pt x="111" y="149"/>
                  <a:pt x="142" y="230"/>
                </a:cubicBezTo>
                <a:cubicBezTo>
                  <a:pt x="151" y="377"/>
                  <a:pt x="25" y="563"/>
                  <a:pt x="0" y="655"/>
                </a:cubicBezTo>
              </a:path>
            </a:pathLst>
          </a:custGeom>
          <a:noFill/>
          <a:ln w="28575">
            <a:solidFill>
              <a:schemeClr val="accent1">
                <a:lumMod val="50000"/>
              </a:schemeClr>
            </a:solidFill>
            <a:round/>
            <a:headEnd/>
            <a:tailEnd/>
          </a:ln>
        </p:spPr>
        <p:txBody>
          <a:bodyPr>
            <a:spAutoFit/>
          </a:bodyPr>
          <a:lstStyle/>
          <a:p>
            <a:endParaRPr lang="en-US" dirty="0">
              <a:solidFill>
                <a:prstClr val="black"/>
              </a:solidFill>
            </a:endParaRPr>
          </a:p>
        </p:txBody>
      </p:sp>
      <p:sp>
        <p:nvSpPr>
          <p:cNvPr id="111" name="Freeform 49"/>
          <p:cNvSpPr>
            <a:spLocks/>
          </p:cNvSpPr>
          <p:nvPr/>
        </p:nvSpPr>
        <p:spPr bwMode="auto">
          <a:xfrm>
            <a:off x="5791230" y="4267214"/>
            <a:ext cx="1498767" cy="392035"/>
          </a:xfrm>
          <a:custGeom>
            <a:avLst/>
            <a:gdLst>
              <a:gd name="T0" fmla="*/ 0 w 858"/>
              <a:gd name="T1" fmla="*/ 0 h 313"/>
              <a:gd name="T2" fmla="*/ 154 w 858"/>
              <a:gd name="T3" fmla="*/ 99 h 313"/>
              <a:gd name="T4" fmla="*/ 167 w 858"/>
              <a:gd name="T5" fmla="*/ 114 h 313"/>
              <a:gd name="T6" fmla="*/ 209 w 858"/>
              <a:gd name="T7" fmla="*/ 142 h 313"/>
              <a:gd name="T8" fmla="*/ 277 w 858"/>
              <a:gd name="T9" fmla="*/ 232 h 313"/>
              <a:gd name="T10" fmla="*/ 325 w 858"/>
              <a:gd name="T11" fmla="*/ 280 h 313"/>
              <a:gd name="T12" fmla="*/ 402 w 858"/>
              <a:gd name="T13" fmla="*/ 303 h 313"/>
              <a:gd name="T14" fmla="*/ 858 w 858"/>
              <a:gd name="T15" fmla="*/ 313 h 313"/>
              <a:gd name="T16" fmla="*/ 0 60000 65536"/>
              <a:gd name="T17" fmla="*/ 0 60000 65536"/>
              <a:gd name="T18" fmla="*/ 0 60000 65536"/>
              <a:gd name="T19" fmla="*/ 0 60000 65536"/>
              <a:gd name="T20" fmla="*/ 0 60000 65536"/>
              <a:gd name="T21" fmla="*/ 0 60000 65536"/>
              <a:gd name="T22" fmla="*/ 0 60000 65536"/>
              <a:gd name="T23" fmla="*/ 0 60000 65536"/>
              <a:gd name="T24" fmla="*/ 0 w 858"/>
              <a:gd name="T25" fmla="*/ 0 h 313"/>
              <a:gd name="T26" fmla="*/ 858 w 858"/>
              <a:gd name="T27" fmla="*/ 313 h 313"/>
              <a:gd name="connsiteX0" fmla="*/ 0 w 9814"/>
              <a:gd name="connsiteY0" fmla="*/ 0 h 14017"/>
              <a:gd name="connsiteX1" fmla="*/ 1795 w 9814"/>
              <a:gd name="connsiteY1" fmla="*/ 3163 h 14017"/>
              <a:gd name="connsiteX2" fmla="*/ 1946 w 9814"/>
              <a:gd name="connsiteY2" fmla="*/ 3642 h 14017"/>
              <a:gd name="connsiteX3" fmla="*/ 2436 w 9814"/>
              <a:gd name="connsiteY3" fmla="*/ 4537 h 14017"/>
              <a:gd name="connsiteX4" fmla="*/ 3228 w 9814"/>
              <a:gd name="connsiteY4" fmla="*/ 7412 h 14017"/>
              <a:gd name="connsiteX5" fmla="*/ 3788 w 9814"/>
              <a:gd name="connsiteY5" fmla="*/ 8946 h 14017"/>
              <a:gd name="connsiteX6" fmla="*/ 4685 w 9814"/>
              <a:gd name="connsiteY6" fmla="*/ 9681 h 14017"/>
              <a:gd name="connsiteX7" fmla="*/ 9814 w 9814"/>
              <a:gd name="connsiteY7" fmla="*/ 14017 h 14017"/>
              <a:gd name="connsiteX0" fmla="*/ 0 w 10000"/>
              <a:gd name="connsiteY0" fmla="*/ 0 h 10000"/>
              <a:gd name="connsiteX1" fmla="*/ 1829 w 10000"/>
              <a:gd name="connsiteY1" fmla="*/ 2257 h 10000"/>
              <a:gd name="connsiteX2" fmla="*/ 1983 w 10000"/>
              <a:gd name="connsiteY2" fmla="*/ 2598 h 10000"/>
              <a:gd name="connsiteX3" fmla="*/ 2482 w 10000"/>
              <a:gd name="connsiteY3" fmla="*/ 3237 h 10000"/>
              <a:gd name="connsiteX4" fmla="*/ 3289 w 10000"/>
              <a:gd name="connsiteY4" fmla="*/ 5288 h 10000"/>
              <a:gd name="connsiteX5" fmla="*/ 3860 w 10000"/>
              <a:gd name="connsiteY5" fmla="*/ 6382 h 10000"/>
              <a:gd name="connsiteX6" fmla="*/ 4299 w 10000"/>
              <a:gd name="connsiteY6" fmla="*/ 7827 h 10000"/>
              <a:gd name="connsiteX7" fmla="*/ 10000 w 10000"/>
              <a:gd name="connsiteY7" fmla="*/ 10000 h 10000"/>
              <a:gd name="connsiteX0" fmla="*/ 0 w 10000"/>
              <a:gd name="connsiteY0" fmla="*/ 0 h 10000"/>
              <a:gd name="connsiteX1" fmla="*/ 1829 w 10000"/>
              <a:gd name="connsiteY1" fmla="*/ 2257 h 10000"/>
              <a:gd name="connsiteX2" fmla="*/ 1983 w 10000"/>
              <a:gd name="connsiteY2" fmla="*/ 2598 h 10000"/>
              <a:gd name="connsiteX3" fmla="*/ 2482 w 10000"/>
              <a:gd name="connsiteY3" fmla="*/ 3237 h 10000"/>
              <a:gd name="connsiteX4" fmla="*/ 3289 w 10000"/>
              <a:gd name="connsiteY4" fmla="*/ 5288 h 10000"/>
              <a:gd name="connsiteX5" fmla="*/ 3729 w 10000"/>
              <a:gd name="connsiteY5" fmla="*/ 6741 h 10000"/>
              <a:gd name="connsiteX6" fmla="*/ 4299 w 10000"/>
              <a:gd name="connsiteY6" fmla="*/ 7827 h 10000"/>
              <a:gd name="connsiteX7" fmla="*/ 10000 w 10000"/>
              <a:gd name="connsiteY7" fmla="*/ 10000 h 10000"/>
              <a:gd name="connsiteX0" fmla="*/ 0 w 10000"/>
              <a:gd name="connsiteY0" fmla="*/ 1238 h 11238"/>
              <a:gd name="connsiteX1" fmla="*/ 1449 w 10000"/>
              <a:gd name="connsiteY1" fmla="*/ 376 h 11238"/>
              <a:gd name="connsiteX2" fmla="*/ 1829 w 10000"/>
              <a:gd name="connsiteY2" fmla="*/ 3495 h 11238"/>
              <a:gd name="connsiteX3" fmla="*/ 1983 w 10000"/>
              <a:gd name="connsiteY3" fmla="*/ 3836 h 11238"/>
              <a:gd name="connsiteX4" fmla="*/ 2482 w 10000"/>
              <a:gd name="connsiteY4" fmla="*/ 4475 h 11238"/>
              <a:gd name="connsiteX5" fmla="*/ 3289 w 10000"/>
              <a:gd name="connsiteY5" fmla="*/ 6526 h 11238"/>
              <a:gd name="connsiteX6" fmla="*/ 3729 w 10000"/>
              <a:gd name="connsiteY6" fmla="*/ 7979 h 11238"/>
              <a:gd name="connsiteX7" fmla="*/ 4299 w 10000"/>
              <a:gd name="connsiteY7" fmla="*/ 9065 h 11238"/>
              <a:gd name="connsiteX8" fmla="*/ 10000 w 10000"/>
              <a:gd name="connsiteY8" fmla="*/ 11238 h 11238"/>
              <a:gd name="connsiteX0" fmla="*/ 0 w 10000"/>
              <a:gd name="connsiteY0" fmla="*/ 1238 h 11238"/>
              <a:gd name="connsiteX1" fmla="*/ 1449 w 10000"/>
              <a:gd name="connsiteY1" fmla="*/ 376 h 11238"/>
              <a:gd name="connsiteX2" fmla="*/ 1829 w 10000"/>
              <a:gd name="connsiteY2" fmla="*/ 3495 h 11238"/>
              <a:gd name="connsiteX3" fmla="*/ 2589 w 10000"/>
              <a:gd name="connsiteY3" fmla="*/ 3634 h 11238"/>
              <a:gd name="connsiteX4" fmla="*/ 2482 w 10000"/>
              <a:gd name="connsiteY4" fmla="*/ 4475 h 11238"/>
              <a:gd name="connsiteX5" fmla="*/ 3289 w 10000"/>
              <a:gd name="connsiteY5" fmla="*/ 6526 h 11238"/>
              <a:gd name="connsiteX6" fmla="*/ 3729 w 10000"/>
              <a:gd name="connsiteY6" fmla="*/ 7979 h 11238"/>
              <a:gd name="connsiteX7" fmla="*/ 4299 w 10000"/>
              <a:gd name="connsiteY7" fmla="*/ 9065 h 11238"/>
              <a:gd name="connsiteX8" fmla="*/ 10000 w 10000"/>
              <a:gd name="connsiteY8" fmla="*/ 11238 h 11238"/>
              <a:gd name="connsiteX0" fmla="*/ 0 w 10000"/>
              <a:gd name="connsiteY0" fmla="*/ 1238 h 11238"/>
              <a:gd name="connsiteX1" fmla="*/ 1449 w 10000"/>
              <a:gd name="connsiteY1" fmla="*/ 376 h 11238"/>
              <a:gd name="connsiteX2" fmla="*/ 1829 w 10000"/>
              <a:gd name="connsiteY2" fmla="*/ 3495 h 11238"/>
              <a:gd name="connsiteX3" fmla="*/ 2482 w 10000"/>
              <a:gd name="connsiteY3" fmla="*/ 4475 h 11238"/>
              <a:gd name="connsiteX4" fmla="*/ 3289 w 10000"/>
              <a:gd name="connsiteY4" fmla="*/ 6526 h 11238"/>
              <a:gd name="connsiteX5" fmla="*/ 3729 w 10000"/>
              <a:gd name="connsiteY5" fmla="*/ 7979 h 11238"/>
              <a:gd name="connsiteX6" fmla="*/ 4299 w 10000"/>
              <a:gd name="connsiteY6" fmla="*/ 9065 h 11238"/>
              <a:gd name="connsiteX7" fmla="*/ 10000 w 10000"/>
              <a:gd name="connsiteY7" fmla="*/ 11238 h 11238"/>
              <a:gd name="connsiteX0" fmla="*/ 0 w 10000"/>
              <a:gd name="connsiteY0" fmla="*/ 1401 h 11401"/>
              <a:gd name="connsiteX1" fmla="*/ 1449 w 10000"/>
              <a:gd name="connsiteY1" fmla="*/ 539 h 11401"/>
              <a:gd name="connsiteX2" fmla="*/ 2482 w 10000"/>
              <a:gd name="connsiteY2" fmla="*/ 4638 h 11401"/>
              <a:gd name="connsiteX3" fmla="*/ 3289 w 10000"/>
              <a:gd name="connsiteY3" fmla="*/ 6689 h 11401"/>
              <a:gd name="connsiteX4" fmla="*/ 3729 w 10000"/>
              <a:gd name="connsiteY4" fmla="*/ 8142 h 11401"/>
              <a:gd name="connsiteX5" fmla="*/ 4299 w 10000"/>
              <a:gd name="connsiteY5" fmla="*/ 9228 h 11401"/>
              <a:gd name="connsiteX6" fmla="*/ 10000 w 10000"/>
              <a:gd name="connsiteY6" fmla="*/ 11401 h 11401"/>
              <a:gd name="connsiteX0" fmla="*/ 0 w 10000"/>
              <a:gd name="connsiteY0" fmla="*/ 3178 h 13178"/>
              <a:gd name="connsiteX1" fmla="*/ 309 w 10000"/>
              <a:gd name="connsiteY1" fmla="*/ 144 h 13178"/>
              <a:gd name="connsiteX2" fmla="*/ 1449 w 10000"/>
              <a:gd name="connsiteY2" fmla="*/ 2316 h 13178"/>
              <a:gd name="connsiteX3" fmla="*/ 2482 w 10000"/>
              <a:gd name="connsiteY3" fmla="*/ 6415 h 13178"/>
              <a:gd name="connsiteX4" fmla="*/ 3289 w 10000"/>
              <a:gd name="connsiteY4" fmla="*/ 8466 h 13178"/>
              <a:gd name="connsiteX5" fmla="*/ 3729 w 10000"/>
              <a:gd name="connsiteY5" fmla="*/ 9919 h 13178"/>
              <a:gd name="connsiteX6" fmla="*/ 4299 w 10000"/>
              <a:gd name="connsiteY6" fmla="*/ 11005 h 13178"/>
              <a:gd name="connsiteX7" fmla="*/ 10000 w 10000"/>
              <a:gd name="connsiteY7" fmla="*/ 13178 h 13178"/>
              <a:gd name="connsiteX0" fmla="*/ 0 w 9691"/>
              <a:gd name="connsiteY0" fmla="*/ 144 h 13178"/>
              <a:gd name="connsiteX1" fmla="*/ 1140 w 9691"/>
              <a:gd name="connsiteY1" fmla="*/ 2316 h 13178"/>
              <a:gd name="connsiteX2" fmla="*/ 2173 w 9691"/>
              <a:gd name="connsiteY2" fmla="*/ 6415 h 13178"/>
              <a:gd name="connsiteX3" fmla="*/ 2980 w 9691"/>
              <a:gd name="connsiteY3" fmla="*/ 8466 h 13178"/>
              <a:gd name="connsiteX4" fmla="*/ 3420 w 9691"/>
              <a:gd name="connsiteY4" fmla="*/ 9919 h 13178"/>
              <a:gd name="connsiteX5" fmla="*/ 3990 w 9691"/>
              <a:gd name="connsiteY5" fmla="*/ 11005 h 13178"/>
              <a:gd name="connsiteX6" fmla="*/ 9691 w 9691"/>
              <a:gd name="connsiteY6" fmla="*/ 13178 h 13178"/>
              <a:gd name="connsiteX0" fmla="*/ 0 w 10000"/>
              <a:gd name="connsiteY0" fmla="*/ 109 h 9836"/>
              <a:gd name="connsiteX1" fmla="*/ 1176 w 10000"/>
              <a:gd name="connsiteY1" fmla="*/ 1593 h 9836"/>
              <a:gd name="connsiteX2" fmla="*/ 2242 w 10000"/>
              <a:gd name="connsiteY2" fmla="*/ 4704 h 9836"/>
              <a:gd name="connsiteX3" fmla="*/ 3075 w 10000"/>
              <a:gd name="connsiteY3" fmla="*/ 6260 h 9836"/>
              <a:gd name="connsiteX4" fmla="*/ 3529 w 10000"/>
              <a:gd name="connsiteY4" fmla="*/ 7363 h 9836"/>
              <a:gd name="connsiteX5" fmla="*/ 4117 w 10000"/>
              <a:gd name="connsiteY5" fmla="*/ 8187 h 9836"/>
              <a:gd name="connsiteX6" fmla="*/ 10000 w 10000"/>
              <a:gd name="connsiteY6" fmla="*/ 9836 h 9836"/>
              <a:gd name="connsiteX0" fmla="*/ 0 w 10000"/>
              <a:gd name="connsiteY0" fmla="*/ 0 h 9889"/>
              <a:gd name="connsiteX1" fmla="*/ 1176 w 10000"/>
              <a:gd name="connsiteY1" fmla="*/ 1509 h 9889"/>
              <a:gd name="connsiteX2" fmla="*/ 2242 w 10000"/>
              <a:gd name="connsiteY2" fmla="*/ 4671 h 9889"/>
              <a:gd name="connsiteX3" fmla="*/ 3075 w 10000"/>
              <a:gd name="connsiteY3" fmla="*/ 6253 h 9889"/>
              <a:gd name="connsiteX4" fmla="*/ 3529 w 10000"/>
              <a:gd name="connsiteY4" fmla="*/ 7375 h 9889"/>
              <a:gd name="connsiteX5" fmla="*/ 4117 w 10000"/>
              <a:gd name="connsiteY5" fmla="*/ 8213 h 9889"/>
              <a:gd name="connsiteX6" fmla="*/ 10000 w 10000"/>
              <a:gd name="connsiteY6" fmla="*/ 9889 h 9889"/>
              <a:gd name="connsiteX0" fmla="*/ 0 w 10000"/>
              <a:gd name="connsiteY0" fmla="*/ 0 h 10000"/>
              <a:gd name="connsiteX1" fmla="*/ 1176 w 10000"/>
              <a:gd name="connsiteY1" fmla="*/ 1526 h 10000"/>
              <a:gd name="connsiteX2" fmla="*/ 2242 w 10000"/>
              <a:gd name="connsiteY2" fmla="*/ 4723 h 10000"/>
              <a:gd name="connsiteX3" fmla="*/ 3075 w 10000"/>
              <a:gd name="connsiteY3" fmla="*/ 6323 h 10000"/>
              <a:gd name="connsiteX4" fmla="*/ 3529 w 10000"/>
              <a:gd name="connsiteY4" fmla="*/ 7458 h 10000"/>
              <a:gd name="connsiteX5" fmla="*/ 4117 w 10000"/>
              <a:gd name="connsiteY5" fmla="*/ 8305 h 10000"/>
              <a:gd name="connsiteX6" fmla="*/ 10000 w 10000"/>
              <a:gd name="connsiteY6" fmla="*/ 10000 h 10000"/>
              <a:gd name="connsiteX0" fmla="*/ 0 w 10455"/>
              <a:gd name="connsiteY0" fmla="*/ 0 h 10283"/>
              <a:gd name="connsiteX1" fmla="*/ 1176 w 10455"/>
              <a:gd name="connsiteY1" fmla="*/ 1526 h 10283"/>
              <a:gd name="connsiteX2" fmla="*/ 2242 w 10455"/>
              <a:gd name="connsiteY2" fmla="*/ 4723 h 10283"/>
              <a:gd name="connsiteX3" fmla="*/ 3075 w 10455"/>
              <a:gd name="connsiteY3" fmla="*/ 6323 h 10283"/>
              <a:gd name="connsiteX4" fmla="*/ 3529 w 10455"/>
              <a:gd name="connsiteY4" fmla="*/ 7458 h 10283"/>
              <a:gd name="connsiteX5" fmla="*/ 4117 w 10455"/>
              <a:gd name="connsiteY5" fmla="*/ 8305 h 10283"/>
              <a:gd name="connsiteX6" fmla="*/ 9474 w 10455"/>
              <a:gd name="connsiteY6" fmla="*/ 10000 h 10283"/>
              <a:gd name="connsiteX7" fmla="*/ 10000 w 10455"/>
              <a:gd name="connsiteY7" fmla="*/ 10000 h 10283"/>
              <a:gd name="connsiteX0" fmla="*/ 0 w 11084"/>
              <a:gd name="connsiteY0" fmla="*/ 0 h 17269"/>
              <a:gd name="connsiteX1" fmla="*/ 1176 w 11084"/>
              <a:gd name="connsiteY1" fmla="*/ 1526 h 17269"/>
              <a:gd name="connsiteX2" fmla="*/ 2242 w 11084"/>
              <a:gd name="connsiteY2" fmla="*/ 4723 h 17269"/>
              <a:gd name="connsiteX3" fmla="*/ 3075 w 11084"/>
              <a:gd name="connsiteY3" fmla="*/ 6323 h 17269"/>
              <a:gd name="connsiteX4" fmla="*/ 3529 w 11084"/>
              <a:gd name="connsiteY4" fmla="*/ 7458 h 17269"/>
              <a:gd name="connsiteX5" fmla="*/ 4117 w 11084"/>
              <a:gd name="connsiteY5" fmla="*/ 8305 h 17269"/>
              <a:gd name="connsiteX6" fmla="*/ 9474 w 11084"/>
              <a:gd name="connsiteY6" fmla="*/ 10000 h 17269"/>
              <a:gd name="connsiteX7" fmla="*/ 10000 w 11084"/>
              <a:gd name="connsiteY7" fmla="*/ 10000 h 17269"/>
              <a:gd name="connsiteX0" fmla="*/ 0 w 9474"/>
              <a:gd name="connsiteY0" fmla="*/ 0 h 10000"/>
              <a:gd name="connsiteX1" fmla="*/ 1176 w 9474"/>
              <a:gd name="connsiteY1" fmla="*/ 1526 h 10000"/>
              <a:gd name="connsiteX2" fmla="*/ 2242 w 9474"/>
              <a:gd name="connsiteY2" fmla="*/ 4723 h 10000"/>
              <a:gd name="connsiteX3" fmla="*/ 3075 w 9474"/>
              <a:gd name="connsiteY3" fmla="*/ 6323 h 10000"/>
              <a:gd name="connsiteX4" fmla="*/ 3529 w 9474"/>
              <a:gd name="connsiteY4" fmla="*/ 7458 h 10000"/>
              <a:gd name="connsiteX5" fmla="*/ 4117 w 9474"/>
              <a:gd name="connsiteY5" fmla="*/ 8305 h 10000"/>
              <a:gd name="connsiteX6" fmla="*/ 9474 w 9474"/>
              <a:gd name="connsiteY6" fmla="*/ 10000 h 10000"/>
              <a:gd name="connsiteX0" fmla="*/ 0 w 10000"/>
              <a:gd name="connsiteY0" fmla="*/ 0 h 10000"/>
              <a:gd name="connsiteX1" fmla="*/ 1241 w 10000"/>
              <a:gd name="connsiteY1" fmla="*/ 1526 h 10000"/>
              <a:gd name="connsiteX2" fmla="*/ 2366 w 10000"/>
              <a:gd name="connsiteY2" fmla="*/ 4723 h 10000"/>
              <a:gd name="connsiteX3" fmla="*/ 3246 w 10000"/>
              <a:gd name="connsiteY3" fmla="*/ 6323 h 10000"/>
              <a:gd name="connsiteX4" fmla="*/ 3725 w 10000"/>
              <a:gd name="connsiteY4" fmla="*/ 7458 h 10000"/>
              <a:gd name="connsiteX5" fmla="*/ 4346 w 10000"/>
              <a:gd name="connsiteY5" fmla="*/ 8305 h 10000"/>
              <a:gd name="connsiteX6" fmla="*/ 10000 w 10000"/>
              <a:gd name="connsiteY6" fmla="*/ 10000 h 10000"/>
              <a:gd name="connsiteX0" fmla="*/ 0 w 10000"/>
              <a:gd name="connsiteY0" fmla="*/ 0 h 10000"/>
              <a:gd name="connsiteX1" fmla="*/ 1241 w 10000"/>
              <a:gd name="connsiteY1" fmla="*/ 1526 h 10000"/>
              <a:gd name="connsiteX2" fmla="*/ 2366 w 10000"/>
              <a:gd name="connsiteY2" fmla="*/ 4723 h 10000"/>
              <a:gd name="connsiteX3" fmla="*/ 3246 w 10000"/>
              <a:gd name="connsiteY3" fmla="*/ 6323 h 10000"/>
              <a:gd name="connsiteX4" fmla="*/ 3725 w 10000"/>
              <a:gd name="connsiteY4" fmla="*/ 7458 h 10000"/>
              <a:gd name="connsiteX5" fmla="*/ 4346 w 10000"/>
              <a:gd name="connsiteY5" fmla="*/ 8305 h 10000"/>
              <a:gd name="connsiteX6" fmla="*/ 10000 w 10000"/>
              <a:gd name="connsiteY6" fmla="*/ 10000 h 10000"/>
              <a:gd name="connsiteX0" fmla="*/ 0 w 10927"/>
              <a:gd name="connsiteY0" fmla="*/ 0 h 10290"/>
              <a:gd name="connsiteX1" fmla="*/ 1241 w 10927"/>
              <a:gd name="connsiteY1" fmla="*/ 1526 h 10290"/>
              <a:gd name="connsiteX2" fmla="*/ 2366 w 10927"/>
              <a:gd name="connsiteY2" fmla="*/ 4723 h 10290"/>
              <a:gd name="connsiteX3" fmla="*/ 3246 w 10927"/>
              <a:gd name="connsiteY3" fmla="*/ 6323 h 10290"/>
              <a:gd name="connsiteX4" fmla="*/ 3725 w 10927"/>
              <a:gd name="connsiteY4" fmla="*/ 7458 h 10290"/>
              <a:gd name="connsiteX5" fmla="*/ 4346 w 10927"/>
              <a:gd name="connsiteY5" fmla="*/ 8305 h 10290"/>
              <a:gd name="connsiteX6" fmla="*/ 10000 w 10927"/>
              <a:gd name="connsiteY6" fmla="*/ 10000 h 10290"/>
              <a:gd name="connsiteX7" fmla="*/ 9910 w 10927"/>
              <a:gd name="connsiteY7" fmla="*/ 10047 h 10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27" h="10290">
                <a:moveTo>
                  <a:pt x="0" y="0"/>
                </a:moveTo>
                <a:cubicBezTo>
                  <a:pt x="309" y="505"/>
                  <a:pt x="847" y="738"/>
                  <a:pt x="1241" y="1526"/>
                </a:cubicBezTo>
                <a:cubicBezTo>
                  <a:pt x="1636" y="2313"/>
                  <a:pt x="2032" y="3924"/>
                  <a:pt x="2366" y="4723"/>
                </a:cubicBezTo>
                <a:cubicBezTo>
                  <a:pt x="2664" y="5328"/>
                  <a:pt x="2924" y="5773"/>
                  <a:pt x="3246" y="6323"/>
                </a:cubicBezTo>
                <a:cubicBezTo>
                  <a:pt x="3454" y="6662"/>
                  <a:pt x="3388" y="7262"/>
                  <a:pt x="3725" y="7458"/>
                </a:cubicBezTo>
                <a:cubicBezTo>
                  <a:pt x="4100" y="7689"/>
                  <a:pt x="3958" y="8180"/>
                  <a:pt x="4346" y="8305"/>
                </a:cubicBezTo>
                <a:cubicBezTo>
                  <a:pt x="5429" y="8718"/>
                  <a:pt x="8966" y="9718"/>
                  <a:pt x="10000" y="10000"/>
                </a:cubicBezTo>
                <a:cubicBezTo>
                  <a:pt x="10927" y="10290"/>
                  <a:pt x="9929" y="10037"/>
                  <a:pt x="9910" y="10047"/>
                </a:cubicBezTo>
              </a:path>
            </a:pathLst>
          </a:custGeom>
          <a:noFill/>
          <a:ln w="28575">
            <a:solidFill>
              <a:schemeClr val="accent1">
                <a:lumMod val="50000"/>
              </a:schemeClr>
            </a:solidFill>
            <a:round/>
            <a:headEnd/>
            <a:tailEnd/>
          </a:ln>
        </p:spPr>
        <p:txBody>
          <a:bodyPr wrap="square">
            <a:spAutoFit/>
          </a:bodyPr>
          <a:lstStyle/>
          <a:p>
            <a:endParaRPr lang="en-US" dirty="0">
              <a:solidFill>
                <a:srgbClr val="005288"/>
              </a:solidFill>
            </a:endParaRPr>
          </a:p>
        </p:txBody>
      </p:sp>
      <p:sp>
        <p:nvSpPr>
          <p:cNvPr id="109" name="Freeform 50"/>
          <p:cNvSpPr>
            <a:spLocks/>
          </p:cNvSpPr>
          <p:nvPr/>
        </p:nvSpPr>
        <p:spPr bwMode="auto">
          <a:xfrm>
            <a:off x="6019800" y="1676400"/>
            <a:ext cx="1142995" cy="2758223"/>
          </a:xfrm>
          <a:custGeom>
            <a:avLst/>
            <a:gdLst>
              <a:gd name="T0" fmla="*/ 10 w 670"/>
              <a:gd name="T1" fmla="*/ 0 h 1902"/>
              <a:gd name="T2" fmla="*/ 10 w 670"/>
              <a:gd name="T3" fmla="*/ 126 h 1902"/>
              <a:gd name="T4" fmla="*/ 22 w 670"/>
              <a:gd name="T5" fmla="*/ 162 h 1902"/>
              <a:gd name="T6" fmla="*/ 40 w 670"/>
              <a:gd name="T7" fmla="*/ 288 h 1902"/>
              <a:gd name="T8" fmla="*/ 64 w 670"/>
              <a:gd name="T9" fmla="*/ 348 h 1902"/>
              <a:gd name="T10" fmla="*/ 148 w 670"/>
              <a:gd name="T11" fmla="*/ 560 h 1902"/>
              <a:gd name="T12" fmla="*/ 192 w 670"/>
              <a:gd name="T13" fmla="*/ 664 h 1902"/>
              <a:gd name="T14" fmla="*/ 226 w 670"/>
              <a:gd name="T15" fmla="*/ 750 h 1902"/>
              <a:gd name="T16" fmla="*/ 268 w 670"/>
              <a:gd name="T17" fmla="*/ 798 h 1902"/>
              <a:gd name="T18" fmla="*/ 334 w 670"/>
              <a:gd name="T19" fmla="*/ 906 h 1902"/>
              <a:gd name="T20" fmla="*/ 382 w 670"/>
              <a:gd name="T21" fmla="*/ 978 h 1902"/>
              <a:gd name="T22" fmla="*/ 474 w 670"/>
              <a:gd name="T23" fmla="*/ 1164 h 1902"/>
              <a:gd name="T24" fmla="*/ 610 w 670"/>
              <a:gd name="T25" fmla="*/ 1420 h 1902"/>
              <a:gd name="T26" fmla="*/ 618 w 670"/>
              <a:gd name="T27" fmla="*/ 1516 h 1902"/>
              <a:gd name="T28" fmla="*/ 636 w 670"/>
              <a:gd name="T29" fmla="*/ 1584 h 1902"/>
              <a:gd name="T30" fmla="*/ 642 w 670"/>
              <a:gd name="T31" fmla="*/ 1650 h 1902"/>
              <a:gd name="T32" fmla="*/ 644 w 670"/>
              <a:gd name="T33" fmla="*/ 1748 h 1902"/>
              <a:gd name="T34" fmla="*/ 664 w 670"/>
              <a:gd name="T35" fmla="*/ 1902 h 19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70"/>
              <a:gd name="T55" fmla="*/ 0 h 1902"/>
              <a:gd name="T56" fmla="*/ 670 w 670"/>
              <a:gd name="T57" fmla="*/ 1902 h 1902"/>
              <a:gd name="connsiteX0" fmla="*/ 149 w 10770"/>
              <a:gd name="connsiteY0" fmla="*/ 0 h 10000"/>
              <a:gd name="connsiteX1" fmla="*/ 149 w 10770"/>
              <a:gd name="connsiteY1" fmla="*/ 662 h 10000"/>
              <a:gd name="connsiteX2" fmla="*/ 328 w 10770"/>
              <a:gd name="connsiteY2" fmla="*/ 852 h 10000"/>
              <a:gd name="connsiteX3" fmla="*/ 597 w 10770"/>
              <a:gd name="connsiteY3" fmla="*/ 1514 h 10000"/>
              <a:gd name="connsiteX4" fmla="*/ 955 w 10770"/>
              <a:gd name="connsiteY4" fmla="*/ 1830 h 10000"/>
              <a:gd name="connsiteX5" fmla="*/ 2209 w 10770"/>
              <a:gd name="connsiteY5" fmla="*/ 2944 h 10000"/>
              <a:gd name="connsiteX6" fmla="*/ 2866 w 10770"/>
              <a:gd name="connsiteY6" fmla="*/ 3491 h 10000"/>
              <a:gd name="connsiteX7" fmla="*/ 3373 w 10770"/>
              <a:gd name="connsiteY7" fmla="*/ 3943 h 10000"/>
              <a:gd name="connsiteX8" fmla="*/ 4000 w 10770"/>
              <a:gd name="connsiteY8" fmla="*/ 4196 h 10000"/>
              <a:gd name="connsiteX9" fmla="*/ 4985 w 10770"/>
              <a:gd name="connsiteY9" fmla="*/ 4763 h 10000"/>
              <a:gd name="connsiteX10" fmla="*/ 5701 w 10770"/>
              <a:gd name="connsiteY10" fmla="*/ 5142 h 10000"/>
              <a:gd name="connsiteX11" fmla="*/ 7075 w 10770"/>
              <a:gd name="connsiteY11" fmla="*/ 6120 h 10000"/>
              <a:gd name="connsiteX12" fmla="*/ 9104 w 10770"/>
              <a:gd name="connsiteY12" fmla="*/ 7466 h 10000"/>
              <a:gd name="connsiteX13" fmla="*/ 9224 w 10770"/>
              <a:gd name="connsiteY13" fmla="*/ 7971 h 10000"/>
              <a:gd name="connsiteX14" fmla="*/ 9493 w 10770"/>
              <a:gd name="connsiteY14" fmla="*/ 8328 h 10000"/>
              <a:gd name="connsiteX15" fmla="*/ 9582 w 10770"/>
              <a:gd name="connsiteY15" fmla="*/ 8675 h 10000"/>
              <a:gd name="connsiteX16" fmla="*/ 9612 w 10770"/>
              <a:gd name="connsiteY16" fmla="*/ 9190 h 10000"/>
              <a:gd name="connsiteX17" fmla="*/ 10680 w 10770"/>
              <a:gd name="connsiteY17" fmla="*/ 10000 h 10000"/>
              <a:gd name="connsiteX0" fmla="*/ 149 w 10770"/>
              <a:gd name="connsiteY0" fmla="*/ 0 h 10000"/>
              <a:gd name="connsiteX1" fmla="*/ 149 w 10770"/>
              <a:gd name="connsiteY1" fmla="*/ 662 h 10000"/>
              <a:gd name="connsiteX2" fmla="*/ 328 w 10770"/>
              <a:gd name="connsiteY2" fmla="*/ 852 h 10000"/>
              <a:gd name="connsiteX3" fmla="*/ 597 w 10770"/>
              <a:gd name="connsiteY3" fmla="*/ 1514 h 10000"/>
              <a:gd name="connsiteX4" fmla="*/ 955 w 10770"/>
              <a:gd name="connsiteY4" fmla="*/ 1830 h 10000"/>
              <a:gd name="connsiteX5" fmla="*/ 2209 w 10770"/>
              <a:gd name="connsiteY5" fmla="*/ 2944 h 10000"/>
              <a:gd name="connsiteX6" fmla="*/ 2866 w 10770"/>
              <a:gd name="connsiteY6" fmla="*/ 3491 h 10000"/>
              <a:gd name="connsiteX7" fmla="*/ 3373 w 10770"/>
              <a:gd name="connsiteY7" fmla="*/ 3943 h 10000"/>
              <a:gd name="connsiteX8" fmla="*/ 4000 w 10770"/>
              <a:gd name="connsiteY8" fmla="*/ 4196 h 10000"/>
              <a:gd name="connsiteX9" fmla="*/ 4985 w 10770"/>
              <a:gd name="connsiteY9" fmla="*/ 4763 h 10000"/>
              <a:gd name="connsiteX10" fmla="*/ 5241 w 10770"/>
              <a:gd name="connsiteY10" fmla="*/ 5011 h 10000"/>
              <a:gd name="connsiteX11" fmla="*/ 7075 w 10770"/>
              <a:gd name="connsiteY11" fmla="*/ 6120 h 10000"/>
              <a:gd name="connsiteX12" fmla="*/ 9104 w 10770"/>
              <a:gd name="connsiteY12" fmla="*/ 7466 h 10000"/>
              <a:gd name="connsiteX13" fmla="*/ 9224 w 10770"/>
              <a:gd name="connsiteY13" fmla="*/ 7971 h 10000"/>
              <a:gd name="connsiteX14" fmla="*/ 9493 w 10770"/>
              <a:gd name="connsiteY14" fmla="*/ 8328 h 10000"/>
              <a:gd name="connsiteX15" fmla="*/ 9582 w 10770"/>
              <a:gd name="connsiteY15" fmla="*/ 8675 h 10000"/>
              <a:gd name="connsiteX16" fmla="*/ 9612 w 10770"/>
              <a:gd name="connsiteY16" fmla="*/ 9190 h 10000"/>
              <a:gd name="connsiteX17" fmla="*/ 10680 w 10770"/>
              <a:gd name="connsiteY17" fmla="*/ 10000 h 10000"/>
              <a:gd name="connsiteX0" fmla="*/ 149 w 10770"/>
              <a:gd name="connsiteY0" fmla="*/ 0 h 10000"/>
              <a:gd name="connsiteX1" fmla="*/ 149 w 10770"/>
              <a:gd name="connsiteY1" fmla="*/ 662 h 10000"/>
              <a:gd name="connsiteX2" fmla="*/ 328 w 10770"/>
              <a:gd name="connsiteY2" fmla="*/ 852 h 10000"/>
              <a:gd name="connsiteX3" fmla="*/ 597 w 10770"/>
              <a:gd name="connsiteY3" fmla="*/ 1514 h 10000"/>
              <a:gd name="connsiteX4" fmla="*/ 955 w 10770"/>
              <a:gd name="connsiteY4" fmla="*/ 1830 h 10000"/>
              <a:gd name="connsiteX5" fmla="*/ 2209 w 10770"/>
              <a:gd name="connsiteY5" fmla="*/ 2944 h 10000"/>
              <a:gd name="connsiteX6" fmla="*/ 2866 w 10770"/>
              <a:gd name="connsiteY6" fmla="*/ 3491 h 10000"/>
              <a:gd name="connsiteX7" fmla="*/ 3373 w 10770"/>
              <a:gd name="connsiteY7" fmla="*/ 3943 h 10000"/>
              <a:gd name="connsiteX8" fmla="*/ 4000 w 10770"/>
              <a:gd name="connsiteY8" fmla="*/ 4196 h 10000"/>
              <a:gd name="connsiteX9" fmla="*/ 4561 w 10770"/>
              <a:gd name="connsiteY9" fmla="*/ 4748 h 10000"/>
              <a:gd name="connsiteX10" fmla="*/ 5241 w 10770"/>
              <a:gd name="connsiteY10" fmla="*/ 5011 h 10000"/>
              <a:gd name="connsiteX11" fmla="*/ 7075 w 10770"/>
              <a:gd name="connsiteY11" fmla="*/ 6120 h 10000"/>
              <a:gd name="connsiteX12" fmla="*/ 9104 w 10770"/>
              <a:gd name="connsiteY12" fmla="*/ 7466 h 10000"/>
              <a:gd name="connsiteX13" fmla="*/ 9224 w 10770"/>
              <a:gd name="connsiteY13" fmla="*/ 7971 h 10000"/>
              <a:gd name="connsiteX14" fmla="*/ 9493 w 10770"/>
              <a:gd name="connsiteY14" fmla="*/ 8328 h 10000"/>
              <a:gd name="connsiteX15" fmla="*/ 9582 w 10770"/>
              <a:gd name="connsiteY15" fmla="*/ 8675 h 10000"/>
              <a:gd name="connsiteX16" fmla="*/ 9612 w 10770"/>
              <a:gd name="connsiteY16" fmla="*/ 9190 h 10000"/>
              <a:gd name="connsiteX17" fmla="*/ 10680 w 10770"/>
              <a:gd name="connsiteY17" fmla="*/ 10000 h 10000"/>
              <a:gd name="connsiteX0" fmla="*/ 149 w 10770"/>
              <a:gd name="connsiteY0" fmla="*/ 0 h 10000"/>
              <a:gd name="connsiteX1" fmla="*/ 149 w 10770"/>
              <a:gd name="connsiteY1" fmla="*/ 662 h 10000"/>
              <a:gd name="connsiteX2" fmla="*/ 328 w 10770"/>
              <a:gd name="connsiteY2" fmla="*/ 852 h 10000"/>
              <a:gd name="connsiteX3" fmla="*/ 597 w 10770"/>
              <a:gd name="connsiteY3" fmla="*/ 1514 h 10000"/>
              <a:gd name="connsiteX4" fmla="*/ 955 w 10770"/>
              <a:gd name="connsiteY4" fmla="*/ 1830 h 10000"/>
              <a:gd name="connsiteX5" fmla="*/ 2209 w 10770"/>
              <a:gd name="connsiteY5" fmla="*/ 2944 h 10000"/>
              <a:gd name="connsiteX6" fmla="*/ 2866 w 10770"/>
              <a:gd name="connsiteY6" fmla="*/ 3491 h 10000"/>
              <a:gd name="connsiteX7" fmla="*/ 3373 w 10770"/>
              <a:gd name="connsiteY7" fmla="*/ 3943 h 10000"/>
              <a:gd name="connsiteX8" fmla="*/ 4000 w 10770"/>
              <a:gd name="connsiteY8" fmla="*/ 4196 h 10000"/>
              <a:gd name="connsiteX9" fmla="*/ 4561 w 10770"/>
              <a:gd name="connsiteY9" fmla="*/ 4748 h 10000"/>
              <a:gd name="connsiteX10" fmla="*/ 5241 w 10770"/>
              <a:gd name="connsiteY10" fmla="*/ 5011 h 10000"/>
              <a:gd name="connsiteX11" fmla="*/ 6601 w 10770"/>
              <a:gd name="connsiteY11" fmla="*/ 6061 h 10000"/>
              <a:gd name="connsiteX12" fmla="*/ 9104 w 10770"/>
              <a:gd name="connsiteY12" fmla="*/ 7466 h 10000"/>
              <a:gd name="connsiteX13" fmla="*/ 9224 w 10770"/>
              <a:gd name="connsiteY13" fmla="*/ 7971 h 10000"/>
              <a:gd name="connsiteX14" fmla="*/ 9493 w 10770"/>
              <a:gd name="connsiteY14" fmla="*/ 8328 h 10000"/>
              <a:gd name="connsiteX15" fmla="*/ 9582 w 10770"/>
              <a:gd name="connsiteY15" fmla="*/ 8675 h 10000"/>
              <a:gd name="connsiteX16" fmla="*/ 9612 w 10770"/>
              <a:gd name="connsiteY16" fmla="*/ 9190 h 10000"/>
              <a:gd name="connsiteX17" fmla="*/ 10680 w 10770"/>
              <a:gd name="connsiteY17" fmla="*/ 10000 h 10000"/>
              <a:gd name="connsiteX0" fmla="*/ 149 w 10770"/>
              <a:gd name="connsiteY0" fmla="*/ 0 h 10000"/>
              <a:gd name="connsiteX1" fmla="*/ 149 w 10770"/>
              <a:gd name="connsiteY1" fmla="*/ 662 h 10000"/>
              <a:gd name="connsiteX2" fmla="*/ 328 w 10770"/>
              <a:gd name="connsiteY2" fmla="*/ 852 h 10000"/>
              <a:gd name="connsiteX3" fmla="*/ 597 w 10770"/>
              <a:gd name="connsiteY3" fmla="*/ 1514 h 10000"/>
              <a:gd name="connsiteX4" fmla="*/ 955 w 10770"/>
              <a:gd name="connsiteY4" fmla="*/ 1830 h 10000"/>
              <a:gd name="connsiteX5" fmla="*/ 2209 w 10770"/>
              <a:gd name="connsiteY5" fmla="*/ 2944 h 10000"/>
              <a:gd name="connsiteX6" fmla="*/ 2866 w 10770"/>
              <a:gd name="connsiteY6" fmla="*/ 3491 h 10000"/>
              <a:gd name="connsiteX7" fmla="*/ 3373 w 10770"/>
              <a:gd name="connsiteY7" fmla="*/ 3943 h 10000"/>
              <a:gd name="connsiteX8" fmla="*/ 4000 w 10770"/>
              <a:gd name="connsiteY8" fmla="*/ 4196 h 10000"/>
              <a:gd name="connsiteX9" fmla="*/ 4561 w 10770"/>
              <a:gd name="connsiteY9" fmla="*/ 4748 h 10000"/>
              <a:gd name="connsiteX10" fmla="*/ 5241 w 10770"/>
              <a:gd name="connsiteY10" fmla="*/ 5011 h 10000"/>
              <a:gd name="connsiteX11" fmla="*/ 6601 w 10770"/>
              <a:gd name="connsiteY11" fmla="*/ 6061 h 10000"/>
              <a:gd name="connsiteX12" fmla="*/ 8640 w 10770"/>
              <a:gd name="connsiteY12" fmla="*/ 7899 h 10000"/>
              <a:gd name="connsiteX13" fmla="*/ 9224 w 10770"/>
              <a:gd name="connsiteY13" fmla="*/ 7971 h 10000"/>
              <a:gd name="connsiteX14" fmla="*/ 9493 w 10770"/>
              <a:gd name="connsiteY14" fmla="*/ 8328 h 10000"/>
              <a:gd name="connsiteX15" fmla="*/ 9582 w 10770"/>
              <a:gd name="connsiteY15" fmla="*/ 8675 h 10000"/>
              <a:gd name="connsiteX16" fmla="*/ 9612 w 10770"/>
              <a:gd name="connsiteY16" fmla="*/ 9190 h 10000"/>
              <a:gd name="connsiteX17" fmla="*/ 10680 w 10770"/>
              <a:gd name="connsiteY17" fmla="*/ 10000 h 10000"/>
              <a:gd name="connsiteX0" fmla="*/ 149 w 10770"/>
              <a:gd name="connsiteY0" fmla="*/ 0 h 10000"/>
              <a:gd name="connsiteX1" fmla="*/ 149 w 10770"/>
              <a:gd name="connsiteY1" fmla="*/ 662 h 10000"/>
              <a:gd name="connsiteX2" fmla="*/ 328 w 10770"/>
              <a:gd name="connsiteY2" fmla="*/ 852 h 10000"/>
              <a:gd name="connsiteX3" fmla="*/ 597 w 10770"/>
              <a:gd name="connsiteY3" fmla="*/ 1514 h 10000"/>
              <a:gd name="connsiteX4" fmla="*/ 955 w 10770"/>
              <a:gd name="connsiteY4" fmla="*/ 1830 h 10000"/>
              <a:gd name="connsiteX5" fmla="*/ 2209 w 10770"/>
              <a:gd name="connsiteY5" fmla="*/ 2944 h 10000"/>
              <a:gd name="connsiteX6" fmla="*/ 2866 w 10770"/>
              <a:gd name="connsiteY6" fmla="*/ 3491 h 10000"/>
              <a:gd name="connsiteX7" fmla="*/ 3373 w 10770"/>
              <a:gd name="connsiteY7" fmla="*/ 3943 h 10000"/>
              <a:gd name="connsiteX8" fmla="*/ 4000 w 10770"/>
              <a:gd name="connsiteY8" fmla="*/ 4196 h 10000"/>
              <a:gd name="connsiteX9" fmla="*/ 4561 w 10770"/>
              <a:gd name="connsiteY9" fmla="*/ 4748 h 10000"/>
              <a:gd name="connsiteX10" fmla="*/ 5241 w 10770"/>
              <a:gd name="connsiteY10" fmla="*/ 5011 h 10000"/>
              <a:gd name="connsiteX11" fmla="*/ 6601 w 10770"/>
              <a:gd name="connsiteY11" fmla="*/ 6061 h 10000"/>
              <a:gd name="connsiteX12" fmla="*/ 8640 w 10770"/>
              <a:gd name="connsiteY12" fmla="*/ 7899 h 10000"/>
              <a:gd name="connsiteX13" fmla="*/ 8640 w 10770"/>
              <a:gd name="connsiteY13" fmla="*/ 8162 h 10000"/>
              <a:gd name="connsiteX14" fmla="*/ 9493 w 10770"/>
              <a:gd name="connsiteY14" fmla="*/ 8328 h 10000"/>
              <a:gd name="connsiteX15" fmla="*/ 9582 w 10770"/>
              <a:gd name="connsiteY15" fmla="*/ 8675 h 10000"/>
              <a:gd name="connsiteX16" fmla="*/ 9612 w 10770"/>
              <a:gd name="connsiteY16" fmla="*/ 9190 h 10000"/>
              <a:gd name="connsiteX17" fmla="*/ 10680 w 10770"/>
              <a:gd name="connsiteY17" fmla="*/ 10000 h 10000"/>
              <a:gd name="connsiteX0" fmla="*/ 149 w 10770"/>
              <a:gd name="connsiteY0" fmla="*/ 0 h 10000"/>
              <a:gd name="connsiteX1" fmla="*/ 149 w 10770"/>
              <a:gd name="connsiteY1" fmla="*/ 662 h 10000"/>
              <a:gd name="connsiteX2" fmla="*/ 328 w 10770"/>
              <a:gd name="connsiteY2" fmla="*/ 852 h 10000"/>
              <a:gd name="connsiteX3" fmla="*/ 597 w 10770"/>
              <a:gd name="connsiteY3" fmla="*/ 1514 h 10000"/>
              <a:gd name="connsiteX4" fmla="*/ 955 w 10770"/>
              <a:gd name="connsiteY4" fmla="*/ 1830 h 10000"/>
              <a:gd name="connsiteX5" fmla="*/ 2209 w 10770"/>
              <a:gd name="connsiteY5" fmla="*/ 2944 h 10000"/>
              <a:gd name="connsiteX6" fmla="*/ 2866 w 10770"/>
              <a:gd name="connsiteY6" fmla="*/ 3491 h 10000"/>
              <a:gd name="connsiteX7" fmla="*/ 3373 w 10770"/>
              <a:gd name="connsiteY7" fmla="*/ 3943 h 10000"/>
              <a:gd name="connsiteX8" fmla="*/ 4000 w 10770"/>
              <a:gd name="connsiteY8" fmla="*/ 4196 h 10000"/>
              <a:gd name="connsiteX9" fmla="*/ 4561 w 10770"/>
              <a:gd name="connsiteY9" fmla="*/ 4748 h 10000"/>
              <a:gd name="connsiteX10" fmla="*/ 5241 w 10770"/>
              <a:gd name="connsiteY10" fmla="*/ 5011 h 10000"/>
              <a:gd name="connsiteX11" fmla="*/ 6601 w 10770"/>
              <a:gd name="connsiteY11" fmla="*/ 6061 h 10000"/>
              <a:gd name="connsiteX12" fmla="*/ 8640 w 10770"/>
              <a:gd name="connsiteY12" fmla="*/ 7899 h 10000"/>
              <a:gd name="connsiteX13" fmla="*/ 8640 w 10770"/>
              <a:gd name="connsiteY13" fmla="*/ 8162 h 10000"/>
              <a:gd name="connsiteX14" fmla="*/ 9320 w 10770"/>
              <a:gd name="connsiteY14" fmla="*/ 8425 h 10000"/>
              <a:gd name="connsiteX15" fmla="*/ 9582 w 10770"/>
              <a:gd name="connsiteY15" fmla="*/ 8675 h 10000"/>
              <a:gd name="connsiteX16" fmla="*/ 9612 w 10770"/>
              <a:gd name="connsiteY16" fmla="*/ 9190 h 10000"/>
              <a:gd name="connsiteX17" fmla="*/ 10680 w 10770"/>
              <a:gd name="connsiteY17" fmla="*/ 10000 h 10000"/>
              <a:gd name="connsiteX0" fmla="*/ 149 w 10770"/>
              <a:gd name="connsiteY0" fmla="*/ 0 h 10000"/>
              <a:gd name="connsiteX1" fmla="*/ 149 w 10770"/>
              <a:gd name="connsiteY1" fmla="*/ 662 h 10000"/>
              <a:gd name="connsiteX2" fmla="*/ 328 w 10770"/>
              <a:gd name="connsiteY2" fmla="*/ 852 h 10000"/>
              <a:gd name="connsiteX3" fmla="*/ 597 w 10770"/>
              <a:gd name="connsiteY3" fmla="*/ 1514 h 10000"/>
              <a:gd name="connsiteX4" fmla="*/ 955 w 10770"/>
              <a:gd name="connsiteY4" fmla="*/ 1830 h 10000"/>
              <a:gd name="connsiteX5" fmla="*/ 2209 w 10770"/>
              <a:gd name="connsiteY5" fmla="*/ 2944 h 10000"/>
              <a:gd name="connsiteX6" fmla="*/ 2866 w 10770"/>
              <a:gd name="connsiteY6" fmla="*/ 3491 h 10000"/>
              <a:gd name="connsiteX7" fmla="*/ 3373 w 10770"/>
              <a:gd name="connsiteY7" fmla="*/ 3943 h 10000"/>
              <a:gd name="connsiteX8" fmla="*/ 4000 w 10770"/>
              <a:gd name="connsiteY8" fmla="*/ 4196 h 10000"/>
              <a:gd name="connsiteX9" fmla="*/ 4561 w 10770"/>
              <a:gd name="connsiteY9" fmla="*/ 4748 h 10000"/>
              <a:gd name="connsiteX10" fmla="*/ 5241 w 10770"/>
              <a:gd name="connsiteY10" fmla="*/ 5011 h 10000"/>
              <a:gd name="connsiteX11" fmla="*/ 6601 w 10770"/>
              <a:gd name="connsiteY11" fmla="*/ 6061 h 10000"/>
              <a:gd name="connsiteX12" fmla="*/ 8640 w 10770"/>
              <a:gd name="connsiteY12" fmla="*/ 7899 h 10000"/>
              <a:gd name="connsiteX13" fmla="*/ 8640 w 10770"/>
              <a:gd name="connsiteY13" fmla="*/ 8162 h 10000"/>
              <a:gd name="connsiteX14" fmla="*/ 9320 w 10770"/>
              <a:gd name="connsiteY14" fmla="*/ 8425 h 10000"/>
              <a:gd name="connsiteX15" fmla="*/ 9582 w 10770"/>
              <a:gd name="connsiteY15" fmla="*/ 8675 h 10000"/>
              <a:gd name="connsiteX16" fmla="*/ 9612 w 10770"/>
              <a:gd name="connsiteY16" fmla="*/ 9190 h 10000"/>
              <a:gd name="connsiteX17" fmla="*/ 10680 w 10770"/>
              <a:gd name="connsiteY17" fmla="*/ 10000 h 10000"/>
              <a:gd name="connsiteX0" fmla="*/ 149 w 10770"/>
              <a:gd name="connsiteY0" fmla="*/ 0 h 10263"/>
              <a:gd name="connsiteX1" fmla="*/ 149 w 10770"/>
              <a:gd name="connsiteY1" fmla="*/ 662 h 10263"/>
              <a:gd name="connsiteX2" fmla="*/ 328 w 10770"/>
              <a:gd name="connsiteY2" fmla="*/ 852 h 10263"/>
              <a:gd name="connsiteX3" fmla="*/ 597 w 10770"/>
              <a:gd name="connsiteY3" fmla="*/ 1514 h 10263"/>
              <a:gd name="connsiteX4" fmla="*/ 955 w 10770"/>
              <a:gd name="connsiteY4" fmla="*/ 1830 h 10263"/>
              <a:gd name="connsiteX5" fmla="*/ 2209 w 10770"/>
              <a:gd name="connsiteY5" fmla="*/ 2944 h 10263"/>
              <a:gd name="connsiteX6" fmla="*/ 2866 w 10770"/>
              <a:gd name="connsiteY6" fmla="*/ 3491 h 10263"/>
              <a:gd name="connsiteX7" fmla="*/ 3373 w 10770"/>
              <a:gd name="connsiteY7" fmla="*/ 3943 h 10263"/>
              <a:gd name="connsiteX8" fmla="*/ 4000 w 10770"/>
              <a:gd name="connsiteY8" fmla="*/ 4196 h 10263"/>
              <a:gd name="connsiteX9" fmla="*/ 4561 w 10770"/>
              <a:gd name="connsiteY9" fmla="*/ 4748 h 10263"/>
              <a:gd name="connsiteX10" fmla="*/ 5241 w 10770"/>
              <a:gd name="connsiteY10" fmla="*/ 5011 h 10263"/>
              <a:gd name="connsiteX11" fmla="*/ 6601 w 10770"/>
              <a:gd name="connsiteY11" fmla="*/ 6061 h 10263"/>
              <a:gd name="connsiteX12" fmla="*/ 8640 w 10770"/>
              <a:gd name="connsiteY12" fmla="*/ 7899 h 10263"/>
              <a:gd name="connsiteX13" fmla="*/ 8640 w 10770"/>
              <a:gd name="connsiteY13" fmla="*/ 8162 h 10263"/>
              <a:gd name="connsiteX14" fmla="*/ 9320 w 10770"/>
              <a:gd name="connsiteY14" fmla="*/ 8425 h 10263"/>
              <a:gd name="connsiteX15" fmla="*/ 9582 w 10770"/>
              <a:gd name="connsiteY15" fmla="*/ 8675 h 10263"/>
              <a:gd name="connsiteX16" fmla="*/ 9612 w 10770"/>
              <a:gd name="connsiteY16" fmla="*/ 9190 h 10263"/>
              <a:gd name="connsiteX17" fmla="*/ 10680 w 10770"/>
              <a:gd name="connsiteY17" fmla="*/ 10263 h 10263"/>
              <a:gd name="connsiteX0" fmla="*/ 149 w 9716"/>
              <a:gd name="connsiteY0" fmla="*/ 0 h 9190"/>
              <a:gd name="connsiteX1" fmla="*/ 149 w 9716"/>
              <a:gd name="connsiteY1" fmla="*/ 662 h 9190"/>
              <a:gd name="connsiteX2" fmla="*/ 328 w 9716"/>
              <a:gd name="connsiteY2" fmla="*/ 852 h 9190"/>
              <a:gd name="connsiteX3" fmla="*/ 597 w 9716"/>
              <a:gd name="connsiteY3" fmla="*/ 1514 h 9190"/>
              <a:gd name="connsiteX4" fmla="*/ 955 w 9716"/>
              <a:gd name="connsiteY4" fmla="*/ 1830 h 9190"/>
              <a:gd name="connsiteX5" fmla="*/ 2209 w 9716"/>
              <a:gd name="connsiteY5" fmla="*/ 2944 h 9190"/>
              <a:gd name="connsiteX6" fmla="*/ 2866 w 9716"/>
              <a:gd name="connsiteY6" fmla="*/ 3491 h 9190"/>
              <a:gd name="connsiteX7" fmla="*/ 3373 w 9716"/>
              <a:gd name="connsiteY7" fmla="*/ 3943 h 9190"/>
              <a:gd name="connsiteX8" fmla="*/ 4000 w 9716"/>
              <a:gd name="connsiteY8" fmla="*/ 4196 h 9190"/>
              <a:gd name="connsiteX9" fmla="*/ 4561 w 9716"/>
              <a:gd name="connsiteY9" fmla="*/ 4748 h 9190"/>
              <a:gd name="connsiteX10" fmla="*/ 5241 w 9716"/>
              <a:gd name="connsiteY10" fmla="*/ 5011 h 9190"/>
              <a:gd name="connsiteX11" fmla="*/ 6601 w 9716"/>
              <a:gd name="connsiteY11" fmla="*/ 6061 h 9190"/>
              <a:gd name="connsiteX12" fmla="*/ 8640 w 9716"/>
              <a:gd name="connsiteY12" fmla="*/ 7899 h 9190"/>
              <a:gd name="connsiteX13" fmla="*/ 8640 w 9716"/>
              <a:gd name="connsiteY13" fmla="*/ 8162 h 9190"/>
              <a:gd name="connsiteX14" fmla="*/ 9320 w 9716"/>
              <a:gd name="connsiteY14" fmla="*/ 8425 h 9190"/>
              <a:gd name="connsiteX15" fmla="*/ 9582 w 9716"/>
              <a:gd name="connsiteY15" fmla="*/ 8675 h 9190"/>
              <a:gd name="connsiteX16" fmla="*/ 9612 w 9716"/>
              <a:gd name="connsiteY16" fmla="*/ 9190 h 9190"/>
              <a:gd name="connsiteX0" fmla="*/ 153 w 10992"/>
              <a:gd name="connsiteY0" fmla="*/ 0 h 10881"/>
              <a:gd name="connsiteX1" fmla="*/ 153 w 10992"/>
              <a:gd name="connsiteY1" fmla="*/ 720 h 10881"/>
              <a:gd name="connsiteX2" fmla="*/ 338 w 10992"/>
              <a:gd name="connsiteY2" fmla="*/ 927 h 10881"/>
              <a:gd name="connsiteX3" fmla="*/ 614 w 10992"/>
              <a:gd name="connsiteY3" fmla="*/ 1647 h 10881"/>
              <a:gd name="connsiteX4" fmla="*/ 983 w 10992"/>
              <a:gd name="connsiteY4" fmla="*/ 1991 h 10881"/>
              <a:gd name="connsiteX5" fmla="*/ 2274 w 10992"/>
              <a:gd name="connsiteY5" fmla="*/ 3203 h 10881"/>
              <a:gd name="connsiteX6" fmla="*/ 2950 w 10992"/>
              <a:gd name="connsiteY6" fmla="*/ 3799 h 10881"/>
              <a:gd name="connsiteX7" fmla="*/ 3472 w 10992"/>
              <a:gd name="connsiteY7" fmla="*/ 4291 h 10881"/>
              <a:gd name="connsiteX8" fmla="*/ 4117 w 10992"/>
              <a:gd name="connsiteY8" fmla="*/ 4566 h 10881"/>
              <a:gd name="connsiteX9" fmla="*/ 4694 w 10992"/>
              <a:gd name="connsiteY9" fmla="*/ 5166 h 10881"/>
              <a:gd name="connsiteX10" fmla="*/ 5394 w 10992"/>
              <a:gd name="connsiteY10" fmla="*/ 5453 h 10881"/>
              <a:gd name="connsiteX11" fmla="*/ 6794 w 10992"/>
              <a:gd name="connsiteY11" fmla="*/ 6595 h 10881"/>
              <a:gd name="connsiteX12" fmla="*/ 8893 w 10992"/>
              <a:gd name="connsiteY12" fmla="*/ 8595 h 10881"/>
              <a:gd name="connsiteX13" fmla="*/ 8893 w 10992"/>
              <a:gd name="connsiteY13" fmla="*/ 8881 h 10881"/>
              <a:gd name="connsiteX14" fmla="*/ 9592 w 10992"/>
              <a:gd name="connsiteY14" fmla="*/ 9168 h 10881"/>
              <a:gd name="connsiteX15" fmla="*/ 9862 w 10992"/>
              <a:gd name="connsiteY15" fmla="*/ 9440 h 10881"/>
              <a:gd name="connsiteX16" fmla="*/ 10992 w 10992"/>
              <a:gd name="connsiteY16" fmla="*/ 10881 h 10881"/>
              <a:gd name="connsiteX0" fmla="*/ 153 w 11053"/>
              <a:gd name="connsiteY0" fmla="*/ 0 h 10881"/>
              <a:gd name="connsiteX1" fmla="*/ 153 w 11053"/>
              <a:gd name="connsiteY1" fmla="*/ 720 h 10881"/>
              <a:gd name="connsiteX2" fmla="*/ 338 w 11053"/>
              <a:gd name="connsiteY2" fmla="*/ 927 h 10881"/>
              <a:gd name="connsiteX3" fmla="*/ 614 w 11053"/>
              <a:gd name="connsiteY3" fmla="*/ 1647 h 10881"/>
              <a:gd name="connsiteX4" fmla="*/ 983 w 11053"/>
              <a:gd name="connsiteY4" fmla="*/ 1991 h 10881"/>
              <a:gd name="connsiteX5" fmla="*/ 2274 w 11053"/>
              <a:gd name="connsiteY5" fmla="*/ 3203 h 10881"/>
              <a:gd name="connsiteX6" fmla="*/ 2950 w 11053"/>
              <a:gd name="connsiteY6" fmla="*/ 3799 h 10881"/>
              <a:gd name="connsiteX7" fmla="*/ 3472 w 11053"/>
              <a:gd name="connsiteY7" fmla="*/ 4291 h 10881"/>
              <a:gd name="connsiteX8" fmla="*/ 4117 w 11053"/>
              <a:gd name="connsiteY8" fmla="*/ 4566 h 10881"/>
              <a:gd name="connsiteX9" fmla="*/ 4694 w 11053"/>
              <a:gd name="connsiteY9" fmla="*/ 5166 h 10881"/>
              <a:gd name="connsiteX10" fmla="*/ 5394 w 11053"/>
              <a:gd name="connsiteY10" fmla="*/ 5453 h 10881"/>
              <a:gd name="connsiteX11" fmla="*/ 6794 w 11053"/>
              <a:gd name="connsiteY11" fmla="*/ 6595 h 10881"/>
              <a:gd name="connsiteX12" fmla="*/ 8893 w 11053"/>
              <a:gd name="connsiteY12" fmla="*/ 8595 h 10881"/>
              <a:gd name="connsiteX13" fmla="*/ 8893 w 11053"/>
              <a:gd name="connsiteY13" fmla="*/ 8881 h 10881"/>
              <a:gd name="connsiteX14" fmla="*/ 9592 w 11053"/>
              <a:gd name="connsiteY14" fmla="*/ 9168 h 10881"/>
              <a:gd name="connsiteX15" fmla="*/ 9862 w 11053"/>
              <a:gd name="connsiteY15" fmla="*/ 9440 h 10881"/>
              <a:gd name="connsiteX16" fmla="*/ 10865 w 11053"/>
              <a:gd name="connsiteY16" fmla="*/ 10523 h 10881"/>
              <a:gd name="connsiteX17" fmla="*/ 10992 w 11053"/>
              <a:gd name="connsiteY17" fmla="*/ 10881 h 10881"/>
              <a:gd name="connsiteX0" fmla="*/ 153 w 10865"/>
              <a:gd name="connsiteY0" fmla="*/ 0 h 10523"/>
              <a:gd name="connsiteX1" fmla="*/ 153 w 10865"/>
              <a:gd name="connsiteY1" fmla="*/ 720 h 10523"/>
              <a:gd name="connsiteX2" fmla="*/ 338 w 10865"/>
              <a:gd name="connsiteY2" fmla="*/ 927 h 10523"/>
              <a:gd name="connsiteX3" fmla="*/ 614 w 10865"/>
              <a:gd name="connsiteY3" fmla="*/ 1647 h 10523"/>
              <a:gd name="connsiteX4" fmla="*/ 983 w 10865"/>
              <a:gd name="connsiteY4" fmla="*/ 1991 h 10523"/>
              <a:gd name="connsiteX5" fmla="*/ 2274 w 10865"/>
              <a:gd name="connsiteY5" fmla="*/ 3203 h 10523"/>
              <a:gd name="connsiteX6" fmla="*/ 2950 w 10865"/>
              <a:gd name="connsiteY6" fmla="*/ 3799 h 10523"/>
              <a:gd name="connsiteX7" fmla="*/ 3472 w 10865"/>
              <a:gd name="connsiteY7" fmla="*/ 4291 h 10523"/>
              <a:gd name="connsiteX8" fmla="*/ 4117 w 10865"/>
              <a:gd name="connsiteY8" fmla="*/ 4566 h 10523"/>
              <a:gd name="connsiteX9" fmla="*/ 4694 w 10865"/>
              <a:gd name="connsiteY9" fmla="*/ 5166 h 10523"/>
              <a:gd name="connsiteX10" fmla="*/ 5394 w 10865"/>
              <a:gd name="connsiteY10" fmla="*/ 5453 h 10523"/>
              <a:gd name="connsiteX11" fmla="*/ 6794 w 10865"/>
              <a:gd name="connsiteY11" fmla="*/ 6595 h 10523"/>
              <a:gd name="connsiteX12" fmla="*/ 8893 w 10865"/>
              <a:gd name="connsiteY12" fmla="*/ 8595 h 10523"/>
              <a:gd name="connsiteX13" fmla="*/ 8893 w 10865"/>
              <a:gd name="connsiteY13" fmla="*/ 8881 h 10523"/>
              <a:gd name="connsiteX14" fmla="*/ 9592 w 10865"/>
              <a:gd name="connsiteY14" fmla="*/ 9168 h 10523"/>
              <a:gd name="connsiteX15" fmla="*/ 9862 w 10865"/>
              <a:gd name="connsiteY15" fmla="*/ 9440 h 10523"/>
              <a:gd name="connsiteX16" fmla="*/ 10865 w 10865"/>
              <a:gd name="connsiteY16" fmla="*/ 10523 h 10523"/>
              <a:gd name="connsiteX0" fmla="*/ 153 w 10865"/>
              <a:gd name="connsiteY0" fmla="*/ 0 h 10579"/>
              <a:gd name="connsiteX1" fmla="*/ 153 w 10865"/>
              <a:gd name="connsiteY1" fmla="*/ 720 h 10579"/>
              <a:gd name="connsiteX2" fmla="*/ 338 w 10865"/>
              <a:gd name="connsiteY2" fmla="*/ 927 h 10579"/>
              <a:gd name="connsiteX3" fmla="*/ 614 w 10865"/>
              <a:gd name="connsiteY3" fmla="*/ 1647 h 10579"/>
              <a:gd name="connsiteX4" fmla="*/ 983 w 10865"/>
              <a:gd name="connsiteY4" fmla="*/ 1991 h 10579"/>
              <a:gd name="connsiteX5" fmla="*/ 2274 w 10865"/>
              <a:gd name="connsiteY5" fmla="*/ 3203 h 10579"/>
              <a:gd name="connsiteX6" fmla="*/ 2950 w 10865"/>
              <a:gd name="connsiteY6" fmla="*/ 3799 h 10579"/>
              <a:gd name="connsiteX7" fmla="*/ 3472 w 10865"/>
              <a:gd name="connsiteY7" fmla="*/ 4291 h 10579"/>
              <a:gd name="connsiteX8" fmla="*/ 4117 w 10865"/>
              <a:gd name="connsiteY8" fmla="*/ 4566 h 10579"/>
              <a:gd name="connsiteX9" fmla="*/ 4694 w 10865"/>
              <a:gd name="connsiteY9" fmla="*/ 5166 h 10579"/>
              <a:gd name="connsiteX10" fmla="*/ 5394 w 10865"/>
              <a:gd name="connsiteY10" fmla="*/ 5453 h 10579"/>
              <a:gd name="connsiteX11" fmla="*/ 6794 w 10865"/>
              <a:gd name="connsiteY11" fmla="*/ 6595 h 10579"/>
              <a:gd name="connsiteX12" fmla="*/ 8893 w 10865"/>
              <a:gd name="connsiteY12" fmla="*/ 8595 h 10579"/>
              <a:gd name="connsiteX13" fmla="*/ 8893 w 10865"/>
              <a:gd name="connsiteY13" fmla="*/ 8881 h 10579"/>
              <a:gd name="connsiteX14" fmla="*/ 9592 w 10865"/>
              <a:gd name="connsiteY14" fmla="*/ 9168 h 10579"/>
              <a:gd name="connsiteX15" fmla="*/ 9862 w 10865"/>
              <a:gd name="connsiteY15" fmla="*/ 9440 h 10579"/>
              <a:gd name="connsiteX16" fmla="*/ 10865 w 10865"/>
              <a:gd name="connsiteY16" fmla="*/ 10523 h 10579"/>
              <a:gd name="connsiteX0" fmla="*/ 153 w 10992"/>
              <a:gd name="connsiteY0" fmla="*/ 0 h 10652"/>
              <a:gd name="connsiteX1" fmla="*/ 153 w 10992"/>
              <a:gd name="connsiteY1" fmla="*/ 720 h 10652"/>
              <a:gd name="connsiteX2" fmla="*/ 338 w 10992"/>
              <a:gd name="connsiteY2" fmla="*/ 927 h 10652"/>
              <a:gd name="connsiteX3" fmla="*/ 614 w 10992"/>
              <a:gd name="connsiteY3" fmla="*/ 1647 h 10652"/>
              <a:gd name="connsiteX4" fmla="*/ 983 w 10992"/>
              <a:gd name="connsiteY4" fmla="*/ 1991 h 10652"/>
              <a:gd name="connsiteX5" fmla="*/ 2274 w 10992"/>
              <a:gd name="connsiteY5" fmla="*/ 3203 h 10652"/>
              <a:gd name="connsiteX6" fmla="*/ 2950 w 10992"/>
              <a:gd name="connsiteY6" fmla="*/ 3799 h 10652"/>
              <a:gd name="connsiteX7" fmla="*/ 3472 w 10992"/>
              <a:gd name="connsiteY7" fmla="*/ 4291 h 10652"/>
              <a:gd name="connsiteX8" fmla="*/ 4117 w 10992"/>
              <a:gd name="connsiteY8" fmla="*/ 4566 h 10652"/>
              <a:gd name="connsiteX9" fmla="*/ 4694 w 10992"/>
              <a:gd name="connsiteY9" fmla="*/ 5166 h 10652"/>
              <a:gd name="connsiteX10" fmla="*/ 5394 w 10992"/>
              <a:gd name="connsiteY10" fmla="*/ 5453 h 10652"/>
              <a:gd name="connsiteX11" fmla="*/ 6794 w 10992"/>
              <a:gd name="connsiteY11" fmla="*/ 6595 h 10652"/>
              <a:gd name="connsiteX12" fmla="*/ 8893 w 10992"/>
              <a:gd name="connsiteY12" fmla="*/ 8595 h 10652"/>
              <a:gd name="connsiteX13" fmla="*/ 8893 w 10992"/>
              <a:gd name="connsiteY13" fmla="*/ 8881 h 10652"/>
              <a:gd name="connsiteX14" fmla="*/ 9592 w 10992"/>
              <a:gd name="connsiteY14" fmla="*/ 9168 h 10652"/>
              <a:gd name="connsiteX15" fmla="*/ 9862 w 10992"/>
              <a:gd name="connsiteY15" fmla="*/ 9440 h 10652"/>
              <a:gd name="connsiteX16" fmla="*/ 10992 w 10992"/>
              <a:gd name="connsiteY16" fmla="*/ 10596 h 1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92" h="10652">
                <a:moveTo>
                  <a:pt x="153" y="0"/>
                </a:moveTo>
                <a:cubicBezTo>
                  <a:pt x="430" y="155"/>
                  <a:pt x="0" y="543"/>
                  <a:pt x="153" y="720"/>
                </a:cubicBezTo>
                <a:cubicBezTo>
                  <a:pt x="215" y="789"/>
                  <a:pt x="276" y="859"/>
                  <a:pt x="338" y="927"/>
                </a:cubicBezTo>
                <a:cubicBezTo>
                  <a:pt x="430" y="1150"/>
                  <a:pt x="477" y="1436"/>
                  <a:pt x="614" y="1647"/>
                </a:cubicBezTo>
                <a:cubicBezTo>
                  <a:pt x="692" y="1762"/>
                  <a:pt x="922" y="1865"/>
                  <a:pt x="983" y="1991"/>
                </a:cubicBezTo>
                <a:cubicBezTo>
                  <a:pt x="1229" y="2255"/>
                  <a:pt x="1951" y="2901"/>
                  <a:pt x="2274" y="3203"/>
                </a:cubicBezTo>
                <a:cubicBezTo>
                  <a:pt x="2596" y="3507"/>
                  <a:pt x="2750" y="3616"/>
                  <a:pt x="2950" y="3799"/>
                </a:cubicBezTo>
                <a:cubicBezTo>
                  <a:pt x="3256" y="3971"/>
                  <a:pt x="3010" y="4176"/>
                  <a:pt x="3472" y="4291"/>
                </a:cubicBezTo>
                <a:cubicBezTo>
                  <a:pt x="3595" y="4428"/>
                  <a:pt x="3795" y="4485"/>
                  <a:pt x="4117" y="4566"/>
                </a:cubicBezTo>
                <a:cubicBezTo>
                  <a:pt x="4485" y="4771"/>
                  <a:pt x="4326" y="4961"/>
                  <a:pt x="4694" y="5166"/>
                </a:cubicBezTo>
                <a:cubicBezTo>
                  <a:pt x="4909" y="5287"/>
                  <a:pt x="5272" y="5316"/>
                  <a:pt x="5394" y="5453"/>
                </a:cubicBezTo>
                <a:cubicBezTo>
                  <a:pt x="5702" y="5802"/>
                  <a:pt x="6548" y="6240"/>
                  <a:pt x="6794" y="6595"/>
                </a:cubicBezTo>
                <a:cubicBezTo>
                  <a:pt x="6932" y="7207"/>
                  <a:pt x="7971" y="8086"/>
                  <a:pt x="8893" y="8595"/>
                </a:cubicBezTo>
                <a:cubicBezTo>
                  <a:pt x="9154" y="8738"/>
                  <a:pt x="8509" y="8783"/>
                  <a:pt x="8893" y="8881"/>
                </a:cubicBezTo>
                <a:cubicBezTo>
                  <a:pt x="9046" y="9052"/>
                  <a:pt x="9285" y="9030"/>
                  <a:pt x="9592" y="9168"/>
                </a:cubicBezTo>
                <a:cubicBezTo>
                  <a:pt x="9868" y="9287"/>
                  <a:pt x="9632" y="9308"/>
                  <a:pt x="9862" y="9440"/>
                </a:cubicBezTo>
                <a:cubicBezTo>
                  <a:pt x="10074" y="9666"/>
                  <a:pt x="10880" y="10652"/>
                  <a:pt x="10992" y="10596"/>
                </a:cubicBezTo>
              </a:path>
            </a:pathLst>
          </a:custGeom>
          <a:noFill/>
          <a:ln w="28575">
            <a:solidFill>
              <a:schemeClr val="accent1">
                <a:lumMod val="50000"/>
              </a:schemeClr>
            </a:solidFill>
            <a:round/>
            <a:headEnd/>
            <a:tailEnd/>
          </a:ln>
        </p:spPr>
        <p:txBody>
          <a:bodyPr/>
          <a:lstStyle/>
          <a:p>
            <a:endParaRPr lang="en-US" dirty="0">
              <a:solidFill>
                <a:prstClr val="black"/>
              </a:solidFill>
            </a:endParaRPr>
          </a:p>
        </p:txBody>
      </p:sp>
      <p:grpSp>
        <p:nvGrpSpPr>
          <p:cNvPr id="8" name="Group 51"/>
          <p:cNvGrpSpPr>
            <a:grpSpLocks/>
          </p:cNvGrpSpPr>
          <p:nvPr/>
        </p:nvGrpSpPr>
        <p:grpSpPr bwMode="auto">
          <a:xfrm>
            <a:off x="6370640" y="1374777"/>
            <a:ext cx="2517776" cy="642938"/>
            <a:chOff x="4661" y="1728"/>
            <a:chExt cx="1586" cy="405"/>
          </a:xfrm>
        </p:grpSpPr>
        <p:sp>
          <p:nvSpPr>
            <p:cNvPr id="113" name="Rectangle 52"/>
            <p:cNvSpPr>
              <a:spLocks noChangeArrowheads="1"/>
            </p:cNvSpPr>
            <p:nvPr/>
          </p:nvSpPr>
          <p:spPr bwMode="auto">
            <a:xfrm>
              <a:off x="4661" y="1728"/>
              <a:ext cx="1" cy="230"/>
            </a:xfrm>
            <a:prstGeom prst="rect">
              <a:avLst/>
            </a:prstGeom>
            <a:noFill/>
            <a:ln w="9525">
              <a:noFill/>
              <a:miter lim="800000"/>
              <a:headEnd/>
              <a:tailEnd/>
            </a:ln>
          </p:spPr>
          <p:txBody>
            <a:bodyPr wrap="none" lIns="0" tIns="0" rIns="0" bIns="0">
              <a:spAutoFit/>
            </a:bodyPr>
            <a:lstStyle/>
            <a:p>
              <a:pPr eaLnBrk="0" hangingPunct="0"/>
              <a:endParaRPr lang="en-US" sz="2400" b="1" dirty="0">
                <a:solidFill>
                  <a:srgbClr val="B60023"/>
                </a:solidFill>
              </a:endParaRPr>
            </a:p>
          </p:txBody>
        </p:sp>
        <p:sp>
          <p:nvSpPr>
            <p:cNvPr id="114" name="Rectangle 53"/>
            <p:cNvSpPr>
              <a:spLocks noChangeArrowheads="1"/>
            </p:cNvSpPr>
            <p:nvPr/>
          </p:nvSpPr>
          <p:spPr bwMode="auto">
            <a:xfrm>
              <a:off x="4706" y="1939"/>
              <a:ext cx="1541" cy="194"/>
            </a:xfrm>
            <a:prstGeom prst="rect">
              <a:avLst/>
            </a:prstGeom>
            <a:noFill/>
            <a:ln w="9525">
              <a:noFill/>
              <a:miter lim="800000"/>
              <a:headEnd/>
              <a:tailEnd/>
            </a:ln>
          </p:spPr>
          <p:txBody>
            <a:bodyPr wrap="none" lIns="0" tIns="0" rIns="0" bIns="0">
              <a:spAutoFit/>
            </a:bodyPr>
            <a:lstStyle/>
            <a:p>
              <a:pPr eaLnBrk="0" hangingPunct="0"/>
              <a:r>
                <a:rPr lang="en-US" sz="2000" b="1" spc="300" dirty="0" smtClean="0">
                  <a:solidFill>
                    <a:srgbClr val="005288"/>
                  </a:solidFill>
                  <a:latin typeface="Arial" pitchFamily="34" charset="0"/>
                  <a:cs typeface="Arial" pitchFamily="34" charset="0"/>
                </a:rPr>
                <a:t>JACKSONVILLE</a:t>
              </a:r>
              <a:endParaRPr lang="en-US" sz="2000" b="1" spc="300" dirty="0">
                <a:solidFill>
                  <a:srgbClr val="005288"/>
                </a:solidFill>
                <a:latin typeface="Arial" pitchFamily="34" charset="0"/>
                <a:cs typeface="Arial" pitchFamily="34" charset="0"/>
              </a:endParaRPr>
            </a:p>
          </p:txBody>
        </p:sp>
      </p:grpSp>
      <p:grpSp>
        <p:nvGrpSpPr>
          <p:cNvPr id="9" name="Group 72"/>
          <p:cNvGrpSpPr>
            <a:grpSpLocks/>
          </p:cNvGrpSpPr>
          <p:nvPr/>
        </p:nvGrpSpPr>
        <p:grpSpPr bwMode="auto">
          <a:xfrm>
            <a:off x="3505200" y="1981200"/>
            <a:ext cx="4321175" cy="3370263"/>
            <a:chOff x="2856" y="2062"/>
            <a:chExt cx="2722" cy="2123"/>
          </a:xfrm>
        </p:grpSpPr>
        <p:sp>
          <p:nvSpPr>
            <p:cNvPr id="134" name="Rectangle 73"/>
            <p:cNvSpPr>
              <a:spLocks noChangeArrowheads="1"/>
            </p:cNvSpPr>
            <p:nvPr/>
          </p:nvSpPr>
          <p:spPr bwMode="auto">
            <a:xfrm>
              <a:off x="2856" y="2062"/>
              <a:ext cx="721" cy="97"/>
            </a:xfrm>
            <a:prstGeom prst="rect">
              <a:avLst/>
            </a:prstGeom>
            <a:noFill/>
            <a:ln w="9525">
              <a:noFill/>
              <a:miter lim="800000"/>
              <a:headEnd/>
              <a:tailEnd/>
            </a:ln>
          </p:spPr>
          <p:txBody>
            <a:bodyPr wrap="none" lIns="0" tIns="0" rIns="0" bIns="0">
              <a:spAutoFit/>
            </a:bodyPr>
            <a:lstStyle/>
            <a:p>
              <a:pPr eaLnBrk="0" hangingPunct="0"/>
              <a:r>
                <a:rPr lang="en-US" sz="1000" b="1" spc="300" dirty="0">
                  <a:solidFill>
                    <a:prstClr val="black"/>
                  </a:solidFill>
                  <a:latin typeface="Arial" pitchFamily="34" charset="0"/>
                  <a:cs typeface="Arial" pitchFamily="34" charset="0"/>
                </a:rPr>
                <a:t>Tallahassee</a:t>
              </a:r>
            </a:p>
          </p:txBody>
        </p:sp>
        <p:sp>
          <p:nvSpPr>
            <p:cNvPr id="138" name="Rectangle 77"/>
            <p:cNvSpPr>
              <a:spLocks noChangeArrowheads="1"/>
            </p:cNvSpPr>
            <p:nvPr/>
          </p:nvSpPr>
          <p:spPr bwMode="auto">
            <a:xfrm>
              <a:off x="3624" y="3118"/>
              <a:ext cx="381" cy="97"/>
            </a:xfrm>
            <a:prstGeom prst="rect">
              <a:avLst/>
            </a:prstGeom>
            <a:noFill/>
            <a:ln w="9525">
              <a:noFill/>
              <a:miter lim="800000"/>
              <a:headEnd/>
              <a:tailEnd/>
            </a:ln>
          </p:spPr>
          <p:txBody>
            <a:bodyPr wrap="none" lIns="0" tIns="0" rIns="0" bIns="0">
              <a:spAutoFit/>
            </a:bodyPr>
            <a:lstStyle/>
            <a:p>
              <a:pPr eaLnBrk="0" hangingPunct="0"/>
              <a:r>
                <a:rPr lang="en-US" sz="1000" b="1" spc="300" dirty="0">
                  <a:solidFill>
                    <a:prstClr val="black"/>
                  </a:solidFill>
                  <a:latin typeface="Arial" pitchFamily="34" charset="0"/>
                  <a:cs typeface="Arial" pitchFamily="34" charset="0"/>
                </a:rPr>
                <a:t>Tampa</a:t>
              </a:r>
            </a:p>
          </p:txBody>
        </p:sp>
        <p:sp>
          <p:nvSpPr>
            <p:cNvPr id="140" name="Text Box 79"/>
            <p:cNvSpPr txBox="1">
              <a:spLocks noChangeArrowheads="1"/>
            </p:cNvSpPr>
            <p:nvPr/>
          </p:nvSpPr>
          <p:spPr bwMode="auto">
            <a:xfrm>
              <a:off x="5112" y="4030"/>
              <a:ext cx="466" cy="155"/>
            </a:xfrm>
            <a:prstGeom prst="rect">
              <a:avLst/>
            </a:prstGeom>
            <a:noFill/>
            <a:ln w="9525">
              <a:noFill/>
              <a:miter lim="800000"/>
              <a:headEnd/>
              <a:tailEnd/>
            </a:ln>
          </p:spPr>
          <p:txBody>
            <a:bodyPr wrap="none">
              <a:spAutoFit/>
            </a:bodyPr>
            <a:lstStyle/>
            <a:p>
              <a:pPr eaLnBrk="0" hangingPunct="0"/>
              <a:r>
                <a:rPr lang="en-US" sz="1000" b="1" spc="300" dirty="0">
                  <a:solidFill>
                    <a:prstClr val="black"/>
                  </a:solidFill>
                  <a:latin typeface="Arial" pitchFamily="34" charset="0"/>
                  <a:cs typeface="Arial" pitchFamily="34" charset="0"/>
                </a:rPr>
                <a:t>Miami</a:t>
              </a:r>
            </a:p>
          </p:txBody>
        </p:sp>
        <p:sp>
          <p:nvSpPr>
            <p:cNvPr id="136" name="Rectangle 75"/>
            <p:cNvSpPr>
              <a:spLocks noChangeArrowheads="1"/>
            </p:cNvSpPr>
            <p:nvPr/>
          </p:nvSpPr>
          <p:spPr bwMode="auto">
            <a:xfrm>
              <a:off x="4320" y="2784"/>
              <a:ext cx="479" cy="97"/>
            </a:xfrm>
            <a:prstGeom prst="rect">
              <a:avLst/>
            </a:prstGeom>
            <a:noFill/>
            <a:ln w="9525">
              <a:noFill/>
              <a:miter lim="800000"/>
              <a:headEnd/>
              <a:tailEnd/>
            </a:ln>
          </p:spPr>
          <p:txBody>
            <a:bodyPr wrap="none" lIns="0" tIns="0" rIns="0" bIns="0">
              <a:spAutoFit/>
            </a:bodyPr>
            <a:lstStyle/>
            <a:p>
              <a:pPr eaLnBrk="0" hangingPunct="0"/>
              <a:r>
                <a:rPr lang="en-US" sz="1000" b="1" spc="300" dirty="0">
                  <a:solidFill>
                    <a:prstClr val="black"/>
                  </a:solidFill>
                  <a:latin typeface="Arial" pitchFamily="34" charset="0"/>
                  <a:cs typeface="Arial" pitchFamily="34" charset="0"/>
                </a:rPr>
                <a:t>Orlando</a:t>
              </a:r>
            </a:p>
          </p:txBody>
        </p:sp>
      </p:grpSp>
      <p:sp>
        <p:nvSpPr>
          <p:cNvPr id="161" name="Oval 160"/>
          <p:cNvSpPr/>
          <p:nvPr/>
        </p:nvSpPr>
        <p:spPr>
          <a:xfrm>
            <a:off x="3962400" y="1828800"/>
            <a:ext cx="152400" cy="152400"/>
          </a:xfrm>
          <a:prstGeom prst="ellipse">
            <a:avLst/>
          </a:prstGeom>
          <a:solidFill>
            <a:srgbClr val="F99F34"/>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2" name="Oval 161"/>
          <p:cNvSpPr/>
          <p:nvPr/>
        </p:nvSpPr>
        <p:spPr>
          <a:xfrm>
            <a:off x="5334000" y="3581400"/>
            <a:ext cx="152400" cy="152400"/>
          </a:xfrm>
          <a:prstGeom prst="ellipse">
            <a:avLst/>
          </a:prstGeom>
          <a:solidFill>
            <a:srgbClr val="F99F34"/>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3" name="Oval 162"/>
          <p:cNvSpPr/>
          <p:nvPr/>
        </p:nvSpPr>
        <p:spPr>
          <a:xfrm>
            <a:off x="6172200" y="3276600"/>
            <a:ext cx="152400" cy="152400"/>
          </a:xfrm>
          <a:prstGeom prst="ellipse">
            <a:avLst/>
          </a:prstGeom>
          <a:solidFill>
            <a:srgbClr val="F99F34"/>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4" name="Oval 163"/>
          <p:cNvSpPr/>
          <p:nvPr/>
        </p:nvSpPr>
        <p:spPr>
          <a:xfrm>
            <a:off x="7010400" y="5257800"/>
            <a:ext cx="152400" cy="152400"/>
          </a:xfrm>
          <a:prstGeom prst="ellipse">
            <a:avLst/>
          </a:prstGeom>
          <a:solidFill>
            <a:srgbClr val="F99F34"/>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5" name="5-Point Star 164"/>
          <p:cNvSpPr/>
          <p:nvPr/>
        </p:nvSpPr>
        <p:spPr>
          <a:xfrm>
            <a:off x="5791200" y="1600200"/>
            <a:ext cx="457200" cy="533400"/>
          </a:xfrm>
          <a:prstGeom prst="star5">
            <a:avLst/>
          </a:prstGeom>
          <a:solidFill>
            <a:srgbClr val="FFFF0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9" name="Freeform 168"/>
          <p:cNvSpPr/>
          <p:nvPr/>
        </p:nvSpPr>
        <p:spPr>
          <a:xfrm>
            <a:off x="4876800" y="1828800"/>
            <a:ext cx="931025" cy="2432858"/>
          </a:xfrm>
          <a:custGeom>
            <a:avLst/>
            <a:gdLst>
              <a:gd name="connsiteX0" fmla="*/ 11084 w 933561"/>
              <a:gd name="connsiteY0" fmla="*/ 0 h 2471651"/>
              <a:gd name="connsiteX1" fmla="*/ 0 w 933561"/>
              <a:gd name="connsiteY1" fmla="*/ 133003 h 2471651"/>
              <a:gd name="connsiteX2" fmla="*/ 22167 w 933561"/>
              <a:gd name="connsiteY2" fmla="*/ 188422 h 2471651"/>
              <a:gd name="connsiteX3" fmla="*/ 27709 w 933561"/>
              <a:gd name="connsiteY3" fmla="*/ 205047 h 2471651"/>
              <a:gd name="connsiteX4" fmla="*/ 55418 w 933561"/>
              <a:gd name="connsiteY4" fmla="*/ 243840 h 2471651"/>
              <a:gd name="connsiteX5" fmla="*/ 77585 w 933561"/>
              <a:gd name="connsiteY5" fmla="*/ 299258 h 2471651"/>
              <a:gd name="connsiteX6" fmla="*/ 83127 w 933561"/>
              <a:gd name="connsiteY6" fmla="*/ 315883 h 2471651"/>
              <a:gd name="connsiteX7" fmla="*/ 94211 w 933561"/>
              <a:gd name="connsiteY7" fmla="*/ 343593 h 2471651"/>
              <a:gd name="connsiteX8" fmla="*/ 105295 w 933561"/>
              <a:gd name="connsiteY8" fmla="*/ 415636 h 2471651"/>
              <a:gd name="connsiteX9" fmla="*/ 127462 w 933561"/>
              <a:gd name="connsiteY9" fmla="*/ 459971 h 2471651"/>
              <a:gd name="connsiteX10" fmla="*/ 138545 w 933561"/>
              <a:gd name="connsiteY10" fmla="*/ 482138 h 2471651"/>
              <a:gd name="connsiteX11" fmla="*/ 155171 w 933561"/>
              <a:gd name="connsiteY11" fmla="*/ 504305 h 2471651"/>
              <a:gd name="connsiteX12" fmla="*/ 177338 w 933561"/>
              <a:gd name="connsiteY12" fmla="*/ 537556 h 2471651"/>
              <a:gd name="connsiteX13" fmla="*/ 188422 w 933561"/>
              <a:gd name="connsiteY13" fmla="*/ 559723 h 2471651"/>
              <a:gd name="connsiteX14" fmla="*/ 205047 w 933561"/>
              <a:gd name="connsiteY14" fmla="*/ 576349 h 2471651"/>
              <a:gd name="connsiteX15" fmla="*/ 221673 w 933561"/>
              <a:gd name="connsiteY15" fmla="*/ 620683 h 2471651"/>
              <a:gd name="connsiteX16" fmla="*/ 260465 w 933561"/>
              <a:gd name="connsiteY16" fmla="*/ 648393 h 2471651"/>
              <a:gd name="connsiteX17" fmla="*/ 271549 w 933561"/>
              <a:gd name="connsiteY17" fmla="*/ 665018 h 2471651"/>
              <a:gd name="connsiteX18" fmla="*/ 277091 w 933561"/>
              <a:gd name="connsiteY18" fmla="*/ 681643 h 2471651"/>
              <a:gd name="connsiteX19" fmla="*/ 282633 w 933561"/>
              <a:gd name="connsiteY19" fmla="*/ 703811 h 2471651"/>
              <a:gd name="connsiteX20" fmla="*/ 304800 w 933561"/>
              <a:gd name="connsiteY20" fmla="*/ 725978 h 2471651"/>
              <a:gd name="connsiteX21" fmla="*/ 326967 w 933561"/>
              <a:gd name="connsiteY21" fmla="*/ 731520 h 2471651"/>
              <a:gd name="connsiteX22" fmla="*/ 360218 w 933561"/>
              <a:gd name="connsiteY22" fmla="*/ 753687 h 2471651"/>
              <a:gd name="connsiteX23" fmla="*/ 365760 w 933561"/>
              <a:gd name="connsiteY23" fmla="*/ 770313 h 2471651"/>
              <a:gd name="connsiteX24" fmla="*/ 371302 w 933561"/>
              <a:gd name="connsiteY24" fmla="*/ 803563 h 2471651"/>
              <a:gd name="connsiteX25" fmla="*/ 387927 w 933561"/>
              <a:gd name="connsiteY25" fmla="*/ 831273 h 2471651"/>
              <a:gd name="connsiteX26" fmla="*/ 415636 w 933561"/>
              <a:gd name="connsiteY26" fmla="*/ 847898 h 2471651"/>
              <a:gd name="connsiteX27" fmla="*/ 432262 w 933561"/>
              <a:gd name="connsiteY27" fmla="*/ 858982 h 2471651"/>
              <a:gd name="connsiteX28" fmla="*/ 471055 w 933561"/>
              <a:gd name="connsiteY28" fmla="*/ 892233 h 2471651"/>
              <a:gd name="connsiteX29" fmla="*/ 482138 w 933561"/>
              <a:gd name="connsiteY29" fmla="*/ 969818 h 2471651"/>
              <a:gd name="connsiteX30" fmla="*/ 493222 w 933561"/>
              <a:gd name="connsiteY30" fmla="*/ 986443 h 2471651"/>
              <a:gd name="connsiteX31" fmla="*/ 504305 w 933561"/>
              <a:gd name="connsiteY31" fmla="*/ 1008611 h 2471651"/>
              <a:gd name="connsiteX32" fmla="*/ 520931 w 933561"/>
              <a:gd name="connsiteY32" fmla="*/ 1047403 h 2471651"/>
              <a:gd name="connsiteX33" fmla="*/ 543098 w 933561"/>
              <a:gd name="connsiteY33" fmla="*/ 1269076 h 2471651"/>
              <a:gd name="connsiteX34" fmla="*/ 565265 w 933561"/>
              <a:gd name="connsiteY34" fmla="*/ 1374371 h 2471651"/>
              <a:gd name="connsiteX35" fmla="*/ 576349 w 933561"/>
              <a:gd name="connsiteY35" fmla="*/ 1418705 h 2471651"/>
              <a:gd name="connsiteX36" fmla="*/ 598516 w 933561"/>
              <a:gd name="connsiteY36" fmla="*/ 1457498 h 2471651"/>
              <a:gd name="connsiteX37" fmla="*/ 615142 w 933561"/>
              <a:gd name="connsiteY37" fmla="*/ 1490749 h 2471651"/>
              <a:gd name="connsiteX38" fmla="*/ 620684 w 933561"/>
              <a:gd name="connsiteY38" fmla="*/ 1507374 h 2471651"/>
              <a:gd name="connsiteX39" fmla="*/ 637309 w 933561"/>
              <a:gd name="connsiteY39" fmla="*/ 1540625 h 2471651"/>
              <a:gd name="connsiteX40" fmla="*/ 642851 w 933561"/>
              <a:gd name="connsiteY40" fmla="*/ 1723505 h 2471651"/>
              <a:gd name="connsiteX41" fmla="*/ 653935 w 933561"/>
              <a:gd name="connsiteY41" fmla="*/ 1740131 h 2471651"/>
              <a:gd name="connsiteX42" fmla="*/ 659476 w 933561"/>
              <a:gd name="connsiteY42" fmla="*/ 1756756 h 2471651"/>
              <a:gd name="connsiteX43" fmla="*/ 665018 w 933561"/>
              <a:gd name="connsiteY43" fmla="*/ 1778923 h 2471651"/>
              <a:gd name="connsiteX44" fmla="*/ 714895 w 933561"/>
              <a:gd name="connsiteY44" fmla="*/ 1817716 h 2471651"/>
              <a:gd name="connsiteX45" fmla="*/ 731520 w 933561"/>
              <a:gd name="connsiteY45" fmla="*/ 1834342 h 2471651"/>
              <a:gd name="connsiteX46" fmla="*/ 759229 w 933561"/>
              <a:gd name="connsiteY46" fmla="*/ 1884218 h 2471651"/>
              <a:gd name="connsiteX47" fmla="*/ 792480 w 933561"/>
              <a:gd name="connsiteY47" fmla="*/ 1906385 h 2471651"/>
              <a:gd name="connsiteX48" fmla="*/ 809105 w 933561"/>
              <a:gd name="connsiteY48" fmla="*/ 1917469 h 2471651"/>
              <a:gd name="connsiteX49" fmla="*/ 820189 w 933561"/>
              <a:gd name="connsiteY49" fmla="*/ 2022763 h 2471651"/>
              <a:gd name="connsiteX50" fmla="*/ 836815 w 933561"/>
              <a:gd name="connsiteY50" fmla="*/ 2155767 h 2471651"/>
              <a:gd name="connsiteX51" fmla="*/ 842356 w 933561"/>
              <a:gd name="connsiteY51" fmla="*/ 2244436 h 2471651"/>
              <a:gd name="connsiteX52" fmla="*/ 858982 w 933561"/>
              <a:gd name="connsiteY52" fmla="*/ 2261062 h 2471651"/>
              <a:gd name="connsiteX53" fmla="*/ 886691 w 933561"/>
              <a:gd name="connsiteY53" fmla="*/ 2288771 h 2471651"/>
              <a:gd name="connsiteX54" fmla="*/ 892233 w 933561"/>
              <a:gd name="connsiteY54" fmla="*/ 2305396 h 2471651"/>
              <a:gd name="connsiteX55" fmla="*/ 897775 w 933561"/>
              <a:gd name="connsiteY55" fmla="*/ 2355273 h 2471651"/>
              <a:gd name="connsiteX56" fmla="*/ 908858 w 933561"/>
              <a:gd name="connsiteY56" fmla="*/ 2371898 h 2471651"/>
              <a:gd name="connsiteX57" fmla="*/ 919942 w 933561"/>
              <a:gd name="connsiteY57" fmla="*/ 2416233 h 2471651"/>
              <a:gd name="connsiteX58" fmla="*/ 931025 w 933561"/>
              <a:gd name="connsiteY58" fmla="*/ 2432858 h 2471651"/>
              <a:gd name="connsiteX59" fmla="*/ 931025 w 933561"/>
              <a:gd name="connsiteY59" fmla="*/ 2471651 h 2471651"/>
              <a:gd name="connsiteX0" fmla="*/ 11084 w 931025"/>
              <a:gd name="connsiteY0" fmla="*/ 0 h 2432858"/>
              <a:gd name="connsiteX1" fmla="*/ 0 w 931025"/>
              <a:gd name="connsiteY1" fmla="*/ 133003 h 2432858"/>
              <a:gd name="connsiteX2" fmla="*/ 22167 w 931025"/>
              <a:gd name="connsiteY2" fmla="*/ 188422 h 2432858"/>
              <a:gd name="connsiteX3" fmla="*/ 27709 w 931025"/>
              <a:gd name="connsiteY3" fmla="*/ 205047 h 2432858"/>
              <a:gd name="connsiteX4" fmla="*/ 55418 w 931025"/>
              <a:gd name="connsiteY4" fmla="*/ 243840 h 2432858"/>
              <a:gd name="connsiteX5" fmla="*/ 77585 w 931025"/>
              <a:gd name="connsiteY5" fmla="*/ 299258 h 2432858"/>
              <a:gd name="connsiteX6" fmla="*/ 83127 w 931025"/>
              <a:gd name="connsiteY6" fmla="*/ 315883 h 2432858"/>
              <a:gd name="connsiteX7" fmla="*/ 94211 w 931025"/>
              <a:gd name="connsiteY7" fmla="*/ 343593 h 2432858"/>
              <a:gd name="connsiteX8" fmla="*/ 105295 w 931025"/>
              <a:gd name="connsiteY8" fmla="*/ 415636 h 2432858"/>
              <a:gd name="connsiteX9" fmla="*/ 127462 w 931025"/>
              <a:gd name="connsiteY9" fmla="*/ 459971 h 2432858"/>
              <a:gd name="connsiteX10" fmla="*/ 138545 w 931025"/>
              <a:gd name="connsiteY10" fmla="*/ 482138 h 2432858"/>
              <a:gd name="connsiteX11" fmla="*/ 155171 w 931025"/>
              <a:gd name="connsiteY11" fmla="*/ 504305 h 2432858"/>
              <a:gd name="connsiteX12" fmla="*/ 177338 w 931025"/>
              <a:gd name="connsiteY12" fmla="*/ 537556 h 2432858"/>
              <a:gd name="connsiteX13" fmla="*/ 188422 w 931025"/>
              <a:gd name="connsiteY13" fmla="*/ 559723 h 2432858"/>
              <a:gd name="connsiteX14" fmla="*/ 205047 w 931025"/>
              <a:gd name="connsiteY14" fmla="*/ 576349 h 2432858"/>
              <a:gd name="connsiteX15" fmla="*/ 221673 w 931025"/>
              <a:gd name="connsiteY15" fmla="*/ 620683 h 2432858"/>
              <a:gd name="connsiteX16" fmla="*/ 260465 w 931025"/>
              <a:gd name="connsiteY16" fmla="*/ 648393 h 2432858"/>
              <a:gd name="connsiteX17" fmla="*/ 271549 w 931025"/>
              <a:gd name="connsiteY17" fmla="*/ 665018 h 2432858"/>
              <a:gd name="connsiteX18" fmla="*/ 277091 w 931025"/>
              <a:gd name="connsiteY18" fmla="*/ 681643 h 2432858"/>
              <a:gd name="connsiteX19" fmla="*/ 282633 w 931025"/>
              <a:gd name="connsiteY19" fmla="*/ 703811 h 2432858"/>
              <a:gd name="connsiteX20" fmla="*/ 304800 w 931025"/>
              <a:gd name="connsiteY20" fmla="*/ 725978 h 2432858"/>
              <a:gd name="connsiteX21" fmla="*/ 326967 w 931025"/>
              <a:gd name="connsiteY21" fmla="*/ 731520 h 2432858"/>
              <a:gd name="connsiteX22" fmla="*/ 360218 w 931025"/>
              <a:gd name="connsiteY22" fmla="*/ 753687 h 2432858"/>
              <a:gd name="connsiteX23" fmla="*/ 365760 w 931025"/>
              <a:gd name="connsiteY23" fmla="*/ 770313 h 2432858"/>
              <a:gd name="connsiteX24" fmla="*/ 371302 w 931025"/>
              <a:gd name="connsiteY24" fmla="*/ 803563 h 2432858"/>
              <a:gd name="connsiteX25" fmla="*/ 387927 w 931025"/>
              <a:gd name="connsiteY25" fmla="*/ 831273 h 2432858"/>
              <a:gd name="connsiteX26" fmla="*/ 415636 w 931025"/>
              <a:gd name="connsiteY26" fmla="*/ 847898 h 2432858"/>
              <a:gd name="connsiteX27" fmla="*/ 432262 w 931025"/>
              <a:gd name="connsiteY27" fmla="*/ 858982 h 2432858"/>
              <a:gd name="connsiteX28" fmla="*/ 471055 w 931025"/>
              <a:gd name="connsiteY28" fmla="*/ 892233 h 2432858"/>
              <a:gd name="connsiteX29" fmla="*/ 482138 w 931025"/>
              <a:gd name="connsiteY29" fmla="*/ 969818 h 2432858"/>
              <a:gd name="connsiteX30" fmla="*/ 493222 w 931025"/>
              <a:gd name="connsiteY30" fmla="*/ 986443 h 2432858"/>
              <a:gd name="connsiteX31" fmla="*/ 504305 w 931025"/>
              <a:gd name="connsiteY31" fmla="*/ 1008611 h 2432858"/>
              <a:gd name="connsiteX32" fmla="*/ 520931 w 931025"/>
              <a:gd name="connsiteY32" fmla="*/ 1047403 h 2432858"/>
              <a:gd name="connsiteX33" fmla="*/ 543098 w 931025"/>
              <a:gd name="connsiteY33" fmla="*/ 1269076 h 2432858"/>
              <a:gd name="connsiteX34" fmla="*/ 565265 w 931025"/>
              <a:gd name="connsiteY34" fmla="*/ 1374371 h 2432858"/>
              <a:gd name="connsiteX35" fmla="*/ 576349 w 931025"/>
              <a:gd name="connsiteY35" fmla="*/ 1418705 h 2432858"/>
              <a:gd name="connsiteX36" fmla="*/ 598516 w 931025"/>
              <a:gd name="connsiteY36" fmla="*/ 1457498 h 2432858"/>
              <a:gd name="connsiteX37" fmla="*/ 615142 w 931025"/>
              <a:gd name="connsiteY37" fmla="*/ 1490749 h 2432858"/>
              <a:gd name="connsiteX38" fmla="*/ 620684 w 931025"/>
              <a:gd name="connsiteY38" fmla="*/ 1507374 h 2432858"/>
              <a:gd name="connsiteX39" fmla="*/ 637309 w 931025"/>
              <a:gd name="connsiteY39" fmla="*/ 1540625 h 2432858"/>
              <a:gd name="connsiteX40" fmla="*/ 642851 w 931025"/>
              <a:gd name="connsiteY40" fmla="*/ 1723505 h 2432858"/>
              <a:gd name="connsiteX41" fmla="*/ 653935 w 931025"/>
              <a:gd name="connsiteY41" fmla="*/ 1740131 h 2432858"/>
              <a:gd name="connsiteX42" fmla="*/ 659476 w 931025"/>
              <a:gd name="connsiteY42" fmla="*/ 1756756 h 2432858"/>
              <a:gd name="connsiteX43" fmla="*/ 665018 w 931025"/>
              <a:gd name="connsiteY43" fmla="*/ 1778923 h 2432858"/>
              <a:gd name="connsiteX44" fmla="*/ 714895 w 931025"/>
              <a:gd name="connsiteY44" fmla="*/ 1817716 h 2432858"/>
              <a:gd name="connsiteX45" fmla="*/ 731520 w 931025"/>
              <a:gd name="connsiteY45" fmla="*/ 1834342 h 2432858"/>
              <a:gd name="connsiteX46" fmla="*/ 759229 w 931025"/>
              <a:gd name="connsiteY46" fmla="*/ 1884218 h 2432858"/>
              <a:gd name="connsiteX47" fmla="*/ 792480 w 931025"/>
              <a:gd name="connsiteY47" fmla="*/ 1906385 h 2432858"/>
              <a:gd name="connsiteX48" fmla="*/ 809105 w 931025"/>
              <a:gd name="connsiteY48" fmla="*/ 1917469 h 2432858"/>
              <a:gd name="connsiteX49" fmla="*/ 820189 w 931025"/>
              <a:gd name="connsiteY49" fmla="*/ 2022763 h 2432858"/>
              <a:gd name="connsiteX50" fmla="*/ 836815 w 931025"/>
              <a:gd name="connsiteY50" fmla="*/ 2155767 h 2432858"/>
              <a:gd name="connsiteX51" fmla="*/ 842356 w 931025"/>
              <a:gd name="connsiteY51" fmla="*/ 2244436 h 2432858"/>
              <a:gd name="connsiteX52" fmla="*/ 858982 w 931025"/>
              <a:gd name="connsiteY52" fmla="*/ 2261062 h 2432858"/>
              <a:gd name="connsiteX53" fmla="*/ 886691 w 931025"/>
              <a:gd name="connsiteY53" fmla="*/ 2288771 h 2432858"/>
              <a:gd name="connsiteX54" fmla="*/ 892233 w 931025"/>
              <a:gd name="connsiteY54" fmla="*/ 2305396 h 2432858"/>
              <a:gd name="connsiteX55" fmla="*/ 897775 w 931025"/>
              <a:gd name="connsiteY55" fmla="*/ 2355273 h 2432858"/>
              <a:gd name="connsiteX56" fmla="*/ 908858 w 931025"/>
              <a:gd name="connsiteY56" fmla="*/ 2371898 h 2432858"/>
              <a:gd name="connsiteX57" fmla="*/ 919942 w 931025"/>
              <a:gd name="connsiteY57" fmla="*/ 2416233 h 2432858"/>
              <a:gd name="connsiteX58" fmla="*/ 931025 w 931025"/>
              <a:gd name="connsiteY58" fmla="*/ 2432858 h 243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31025" h="2432858">
                <a:moveTo>
                  <a:pt x="11084" y="0"/>
                </a:moveTo>
                <a:cubicBezTo>
                  <a:pt x="267" y="54084"/>
                  <a:pt x="0" y="48487"/>
                  <a:pt x="0" y="133003"/>
                </a:cubicBezTo>
                <a:cubicBezTo>
                  <a:pt x="0" y="172904"/>
                  <a:pt x="296" y="166550"/>
                  <a:pt x="22167" y="188422"/>
                </a:cubicBezTo>
                <a:cubicBezTo>
                  <a:pt x="24014" y="193964"/>
                  <a:pt x="25097" y="199822"/>
                  <a:pt x="27709" y="205047"/>
                </a:cubicBezTo>
                <a:cubicBezTo>
                  <a:pt x="31761" y="213150"/>
                  <a:pt x="51652" y="238819"/>
                  <a:pt x="55418" y="243840"/>
                </a:cubicBezTo>
                <a:cubicBezTo>
                  <a:pt x="80646" y="319520"/>
                  <a:pt x="53124" y="242181"/>
                  <a:pt x="77585" y="299258"/>
                </a:cubicBezTo>
                <a:cubicBezTo>
                  <a:pt x="79886" y="304627"/>
                  <a:pt x="81076" y="310413"/>
                  <a:pt x="83127" y="315883"/>
                </a:cubicBezTo>
                <a:cubicBezTo>
                  <a:pt x="86620" y="325198"/>
                  <a:pt x="90516" y="334356"/>
                  <a:pt x="94211" y="343593"/>
                </a:cubicBezTo>
                <a:cubicBezTo>
                  <a:pt x="94532" y="345837"/>
                  <a:pt x="103464" y="410510"/>
                  <a:pt x="105295" y="415636"/>
                </a:cubicBezTo>
                <a:cubicBezTo>
                  <a:pt x="110852" y="431196"/>
                  <a:pt x="120073" y="445193"/>
                  <a:pt x="127462" y="459971"/>
                </a:cubicBezTo>
                <a:cubicBezTo>
                  <a:pt x="131156" y="467360"/>
                  <a:pt x="133588" y="475529"/>
                  <a:pt x="138545" y="482138"/>
                </a:cubicBezTo>
                <a:cubicBezTo>
                  <a:pt x="144087" y="489527"/>
                  <a:pt x="149874" y="496738"/>
                  <a:pt x="155171" y="504305"/>
                </a:cubicBezTo>
                <a:cubicBezTo>
                  <a:pt x="162810" y="515218"/>
                  <a:pt x="171381" y="525642"/>
                  <a:pt x="177338" y="537556"/>
                </a:cubicBezTo>
                <a:cubicBezTo>
                  <a:pt x="181033" y="544945"/>
                  <a:pt x="183620" y="553001"/>
                  <a:pt x="188422" y="559723"/>
                </a:cubicBezTo>
                <a:cubicBezTo>
                  <a:pt x="192977" y="566101"/>
                  <a:pt x="199505" y="570807"/>
                  <a:pt x="205047" y="576349"/>
                </a:cubicBezTo>
                <a:cubicBezTo>
                  <a:pt x="208012" y="585245"/>
                  <a:pt x="218165" y="616785"/>
                  <a:pt x="221673" y="620683"/>
                </a:cubicBezTo>
                <a:cubicBezTo>
                  <a:pt x="232303" y="632495"/>
                  <a:pt x="247534" y="639156"/>
                  <a:pt x="260465" y="648393"/>
                </a:cubicBezTo>
                <a:cubicBezTo>
                  <a:pt x="264160" y="653935"/>
                  <a:pt x="268570" y="659061"/>
                  <a:pt x="271549" y="665018"/>
                </a:cubicBezTo>
                <a:cubicBezTo>
                  <a:pt x="274162" y="670243"/>
                  <a:pt x="275486" y="676026"/>
                  <a:pt x="277091" y="681643"/>
                </a:cubicBezTo>
                <a:cubicBezTo>
                  <a:pt x="279184" y="688967"/>
                  <a:pt x="278596" y="697352"/>
                  <a:pt x="282633" y="703811"/>
                </a:cubicBezTo>
                <a:cubicBezTo>
                  <a:pt x="288171" y="712672"/>
                  <a:pt x="295939" y="720440"/>
                  <a:pt x="304800" y="725978"/>
                </a:cubicBezTo>
                <a:cubicBezTo>
                  <a:pt x="311259" y="730015"/>
                  <a:pt x="319578" y="729673"/>
                  <a:pt x="326967" y="731520"/>
                </a:cubicBezTo>
                <a:cubicBezTo>
                  <a:pt x="338051" y="738909"/>
                  <a:pt x="350799" y="744268"/>
                  <a:pt x="360218" y="753687"/>
                </a:cubicBezTo>
                <a:cubicBezTo>
                  <a:pt x="364349" y="757818"/>
                  <a:pt x="364493" y="764610"/>
                  <a:pt x="365760" y="770313"/>
                </a:cubicBezTo>
                <a:cubicBezTo>
                  <a:pt x="368198" y="781282"/>
                  <a:pt x="367462" y="793003"/>
                  <a:pt x="371302" y="803563"/>
                </a:cubicBezTo>
                <a:cubicBezTo>
                  <a:pt x="374983" y="813686"/>
                  <a:pt x="380310" y="823656"/>
                  <a:pt x="387927" y="831273"/>
                </a:cubicBezTo>
                <a:cubicBezTo>
                  <a:pt x="395543" y="838890"/>
                  <a:pt x="406502" y="842189"/>
                  <a:pt x="415636" y="847898"/>
                </a:cubicBezTo>
                <a:cubicBezTo>
                  <a:pt x="421284" y="851428"/>
                  <a:pt x="427205" y="854647"/>
                  <a:pt x="432262" y="858982"/>
                </a:cubicBezTo>
                <a:cubicBezTo>
                  <a:pt x="479297" y="899298"/>
                  <a:pt x="432885" y="866786"/>
                  <a:pt x="471055" y="892233"/>
                </a:cubicBezTo>
                <a:cubicBezTo>
                  <a:pt x="472032" y="902009"/>
                  <a:pt x="474276" y="951475"/>
                  <a:pt x="482138" y="969818"/>
                </a:cubicBezTo>
                <a:cubicBezTo>
                  <a:pt x="484762" y="975940"/>
                  <a:pt x="489918" y="980660"/>
                  <a:pt x="493222" y="986443"/>
                </a:cubicBezTo>
                <a:cubicBezTo>
                  <a:pt x="497321" y="993616"/>
                  <a:pt x="501404" y="1000876"/>
                  <a:pt x="504305" y="1008611"/>
                </a:cubicBezTo>
                <a:cubicBezTo>
                  <a:pt x="519639" y="1049504"/>
                  <a:pt x="498472" y="1013716"/>
                  <a:pt x="520931" y="1047403"/>
                </a:cubicBezTo>
                <a:cubicBezTo>
                  <a:pt x="542392" y="1133246"/>
                  <a:pt x="528172" y="1071308"/>
                  <a:pt x="543098" y="1269076"/>
                </a:cubicBezTo>
                <a:cubicBezTo>
                  <a:pt x="550799" y="1371114"/>
                  <a:pt x="522092" y="1345587"/>
                  <a:pt x="565265" y="1374371"/>
                </a:cubicBezTo>
                <a:cubicBezTo>
                  <a:pt x="568960" y="1389149"/>
                  <a:pt x="570692" y="1404562"/>
                  <a:pt x="576349" y="1418705"/>
                </a:cubicBezTo>
                <a:cubicBezTo>
                  <a:pt x="581880" y="1432533"/>
                  <a:pt x="591455" y="1444385"/>
                  <a:pt x="598516" y="1457498"/>
                </a:cubicBezTo>
                <a:cubicBezTo>
                  <a:pt x="604391" y="1468409"/>
                  <a:pt x="610109" y="1479425"/>
                  <a:pt x="615142" y="1490749"/>
                </a:cubicBezTo>
                <a:cubicBezTo>
                  <a:pt x="617515" y="1496087"/>
                  <a:pt x="618072" y="1502149"/>
                  <a:pt x="620684" y="1507374"/>
                </a:cubicBezTo>
                <a:cubicBezTo>
                  <a:pt x="642169" y="1550346"/>
                  <a:pt x="623379" y="1498838"/>
                  <a:pt x="637309" y="1540625"/>
                </a:cubicBezTo>
                <a:cubicBezTo>
                  <a:pt x="639156" y="1601585"/>
                  <a:pt x="637786" y="1662728"/>
                  <a:pt x="642851" y="1723505"/>
                </a:cubicBezTo>
                <a:cubicBezTo>
                  <a:pt x="643404" y="1730143"/>
                  <a:pt x="650956" y="1734173"/>
                  <a:pt x="653935" y="1740131"/>
                </a:cubicBezTo>
                <a:cubicBezTo>
                  <a:pt x="656547" y="1745356"/>
                  <a:pt x="657871" y="1751139"/>
                  <a:pt x="659476" y="1756756"/>
                </a:cubicBezTo>
                <a:cubicBezTo>
                  <a:pt x="661568" y="1764079"/>
                  <a:pt x="661239" y="1772310"/>
                  <a:pt x="665018" y="1778923"/>
                </a:cubicBezTo>
                <a:cubicBezTo>
                  <a:pt x="675420" y="1797126"/>
                  <a:pt x="701710" y="1804531"/>
                  <a:pt x="714895" y="1817716"/>
                </a:cubicBezTo>
                <a:lnTo>
                  <a:pt x="731520" y="1834342"/>
                </a:lnTo>
                <a:cubicBezTo>
                  <a:pt x="737295" y="1851666"/>
                  <a:pt x="742897" y="1873330"/>
                  <a:pt x="759229" y="1884218"/>
                </a:cubicBezTo>
                <a:lnTo>
                  <a:pt x="792480" y="1906385"/>
                </a:lnTo>
                <a:lnTo>
                  <a:pt x="809105" y="1917469"/>
                </a:lnTo>
                <a:cubicBezTo>
                  <a:pt x="822212" y="1969895"/>
                  <a:pt x="811116" y="1919940"/>
                  <a:pt x="820189" y="2022763"/>
                </a:cubicBezTo>
                <a:cubicBezTo>
                  <a:pt x="828765" y="2119957"/>
                  <a:pt x="825284" y="2098113"/>
                  <a:pt x="836815" y="2155767"/>
                </a:cubicBezTo>
                <a:cubicBezTo>
                  <a:pt x="838662" y="2185323"/>
                  <a:pt x="836255" y="2215457"/>
                  <a:pt x="842356" y="2244436"/>
                </a:cubicBezTo>
                <a:cubicBezTo>
                  <a:pt x="843971" y="2252105"/>
                  <a:pt x="853965" y="2255041"/>
                  <a:pt x="858982" y="2261062"/>
                </a:cubicBezTo>
                <a:cubicBezTo>
                  <a:pt x="882073" y="2288771"/>
                  <a:pt x="856209" y="2268450"/>
                  <a:pt x="886691" y="2288771"/>
                </a:cubicBezTo>
                <a:cubicBezTo>
                  <a:pt x="888538" y="2294313"/>
                  <a:pt x="891273" y="2299634"/>
                  <a:pt x="892233" y="2305396"/>
                </a:cubicBezTo>
                <a:cubicBezTo>
                  <a:pt x="894983" y="2321896"/>
                  <a:pt x="893718" y="2339044"/>
                  <a:pt x="897775" y="2355273"/>
                </a:cubicBezTo>
                <a:cubicBezTo>
                  <a:pt x="899390" y="2361734"/>
                  <a:pt x="905164" y="2366356"/>
                  <a:pt x="908858" y="2371898"/>
                </a:cubicBezTo>
                <a:cubicBezTo>
                  <a:pt x="912553" y="2386676"/>
                  <a:pt x="911492" y="2403558"/>
                  <a:pt x="919942" y="2416233"/>
                </a:cubicBezTo>
                <a:cubicBezTo>
                  <a:pt x="923636" y="2421775"/>
                  <a:pt x="929719" y="2426327"/>
                  <a:pt x="931025" y="2432858"/>
                </a:cubicBezTo>
              </a:path>
            </a:pathLst>
          </a:cu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prstClr val="black"/>
              </a:solidFill>
            </a:endParaRPr>
          </a:p>
        </p:txBody>
      </p:sp>
      <p:grpSp>
        <p:nvGrpSpPr>
          <p:cNvPr id="10" name="Group 55"/>
          <p:cNvGrpSpPr>
            <a:grpSpLocks/>
          </p:cNvGrpSpPr>
          <p:nvPr/>
        </p:nvGrpSpPr>
        <p:grpSpPr bwMode="auto">
          <a:xfrm>
            <a:off x="3519483" y="1595440"/>
            <a:ext cx="3721097" cy="2903540"/>
            <a:chOff x="2865" y="1819"/>
            <a:chExt cx="2344" cy="1829"/>
          </a:xfrm>
        </p:grpSpPr>
        <p:grpSp>
          <p:nvGrpSpPr>
            <p:cNvPr id="11" name="Group 56"/>
            <p:cNvGrpSpPr>
              <a:grpSpLocks/>
            </p:cNvGrpSpPr>
            <p:nvPr/>
          </p:nvGrpSpPr>
          <p:grpSpPr bwMode="auto">
            <a:xfrm>
              <a:off x="5021" y="3477"/>
              <a:ext cx="188" cy="171"/>
              <a:chOff x="4933" y="3689"/>
              <a:chExt cx="306" cy="365"/>
            </a:xfrm>
          </p:grpSpPr>
          <p:sp>
            <p:nvSpPr>
              <p:cNvPr id="130" name="Freeform 57"/>
              <p:cNvSpPr>
                <a:spLocks/>
              </p:cNvSpPr>
              <p:nvPr/>
            </p:nvSpPr>
            <p:spPr bwMode="auto">
              <a:xfrm>
                <a:off x="4933" y="3691"/>
                <a:ext cx="297" cy="363"/>
              </a:xfrm>
              <a:custGeom>
                <a:avLst/>
                <a:gdLst>
                  <a:gd name="T0" fmla="*/ 143 w 301"/>
                  <a:gd name="T1" fmla="*/ 7 h 275"/>
                  <a:gd name="T2" fmla="*/ 142 w 301"/>
                  <a:gd name="T3" fmla="*/ 11 h 275"/>
                  <a:gd name="T4" fmla="*/ 134 w 301"/>
                  <a:gd name="T5" fmla="*/ 21 h 275"/>
                  <a:gd name="T6" fmla="*/ 124 w 301"/>
                  <a:gd name="T7" fmla="*/ 32 h 275"/>
                  <a:gd name="T8" fmla="*/ 117 w 301"/>
                  <a:gd name="T9" fmla="*/ 37 h 275"/>
                  <a:gd name="T10" fmla="*/ 110 w 301"/>
                  <a:gd name="T11" fmla="*/ 44 h 275"/>
                  <a:gd name="T12" fmla="*/ 103 w 301"/>
                  <a:gd name="T13" fmla="*/ 48 h 275"/>
                  <a:gd name="T14" fmla="*/ 90 w 301"/>
                  <a:gd name="T15" fmla="*/ 50 h 275"/>
                  <a:gd name="T16" fmla="*/ 78 w 301"/>
                  <a:gd name="T17" fmla="*/ 50 h 275"/>
                  <a:gd name="T18" fmla="*/ 69 w 301"/>
                  <a:gd name="T19" fmla="*/ 50 h 275"/>
                  <a:gd name="T20" fmla="*/ 59 w 301"/>
                  <a:gd name="T21" fmla="*/ 50 h 275"/>
                  <a:gd name="T22" fmla="*/ 48 w 301"/>
                  <a:gd name="T23" fmla="*/ 48 h 275"/>
                  <a:gd name="T24" fmla="*/ 37 w 301"/>
                  <a:gd name="T25" fmla="*/ 40 h 275"/>
                  <a:gd name="T26" fmla="*/ 28 w 301"/>
                  <a:gd name="T27" fmla="*/ 32 h 275"/>
                  <a:gd name="T28" fmla="*/ 17 w 301"/>
                  <a:gd name="T29" fmla="*/ 25 h 275"/>
                  <a:gd name="T30" fmla="*/ 7 w 301"/>
                  <a:gd name="T31" fmla="*/ 11 h 275"/>
                  <a:gd name="T32" fmla="*/ 0 w 301"/>
                  <a:gd name="T33" fmla="*/ 0 h 275"/>
                  <a:gd name="T34" fmla="*/ 0 w 301"/>
                  <a:gd name="T35" fmla="*/ 196 h 275"/>
                  <a:gd name="T36" fmla="*/ 3 w 301"/>
                  <a:gd name="T37" fmla="*/ 240 h 275"/>
                  <a:gd name="T38" fmla="*/ 11 w 301"/>
                  <a:gd name="T39" fmla="*/ 281 h 275"/>
                  <a:gd name="T40" fmla="*/ 21 w 301"/>
                  <a:gd name="T41" fmla="*/ 318 h 275"/>
                  <a:gd name="T42" fmla="*/ 32 w 301"/>
                  <a:gd name="T43" fmla="*/ 343 h 275"/>
                  <a:gd name="T44" fmla="*/ 42 w 301"/>
                  <a:gd name="T45" fmla="*/ 373 h 275"/>
                  <a:gd name="T46" fmla="*/ 55 w 301"/>
                  <a:gd name="T47" fmla="*/ 397 h 275"/>
                  <a:gd name="T48" fmla="*/ 72 w 301"/>
                  <a:gd name="T49" fmla="*/ 424 h 275"/>
                  <a:gd name="T50" fmla="*/ 90 w 301"/>
                  <a:gd name="T51" fmla="*/ 442 h 275"/>
                  <a:gd name="T52" fmla="*/ 110 w 301"/>
                  <a:gd name="T53" fmla="*/ 457 h 275"/>
                  <a:gd name="T54" fmla="*/ 128 w 301"/>
                  <a:gd name="T55" fmla="*/ 471 h 275"/>
                  <a:gd name="T56" fmla="*/ 145 w 301"/>
                  <a:gd name="T57" fmla="*/ 482 h 275"/>
                  <a:gd name="T58" fmla="*/ 161 w 301"/>
                  <a:gd name="T59" fmla="*/ 475 h 275"/>
                  <a:gd name="T60" fmla="*/ 182 w 301"/>
                  <a:gd name="T61" fmla="*/ 461 h 275"/>
                  <a:gd name="T62" fmla="*/ 207 w 301"/>
                  <a:gd name="T63" fmla="*/ 438 h 275"/>
                  <a:gd name="T64" fmla="*/ 224 w 301"/>
                  <a:gd name="T65" fmla="*/ 417 h 275"/>
                  <a:gd name="T66" fmla="*/ 237 w 301"/>
                  <a:gd name="T67" fmla="*/ 397 h 275"/>
                  <a:gd name="T68" fmla="*/ 251 w 301"/>
                  <a:gd name="T69" fmla="*/ 372 h 275"/>
                  <a:gd name="T70" fmla="*/ 262 w 301"/>
                  <a:gd name="T71" fmla="*/ 343 h 275"/>
                  <a:gd name="T72" fmla="*/ 272 w 301"/>
                  <a:gd name="T73" fmla="*/ 314 h 275"/>
                  <a:gd name="T74" fmla="*/ 282 w 301"/>
                  <a:gd name="T75" fmla="*/ 281 h 275"/>
                  <a:gd name="T76" fmla="*/ 289 w 301"/>
                  <a:gd name="T77" fmla="*/ 240 h 275"/>
                  <a:gd name="T78" fmla="*/ 291 w 301"/>
                  <a:gd name="T79" fmla="*/ 196 h 275"/>
                  <a:gd name="T80" fmla="*/ 293 w 301"/>
                  <a:gd name="T81" fmla="*/ 0 h 275"/>
                  <a:gd name="T82" fmla="*/ 285 w 301"/>
                  <a:gd name="T83" fmla="*/ 11 h 275"/>
                  <a:gd name="T84" fmla="*/ 268 w 301"/>
                  <a:gd name="T85" fmla="*/ 32 h 275"/>
                  <a:gd name="T86" fmla="*/ 257 w 301"/>
                  <a:gd name="T87" fmla="*/ 40 h 275"/>
                  <a:gd name="T88" fmla="*/ 239 w 301"/>
                  <a:gd name="T89" fmla="*/ 50 h 275"/>
                  <a:gd name="T90" fmla="*/ 222 w 301"/>
                  <a:gd name="T91" fmla="*/ 50 h 275"/>
                  <a:gd name="T92" fmla="*/ 203 w 301"/>
                  <a:gd name="T93" fmla="*/ 50 h 275"/>
                  <a:gd name="T94" fmla="*/ 188 w 301"/>
                  <a:gd name="T95" fmla="*/ 48 h 275"/>
                  <a:gd name="T96" fmla="*/ 176 w 301"/>
                  <a:gd name="T97" fmla="*/ 37 h 275"/>
                  <a:gd name="T98" fmla="*/ 163 w 301"/>
                  <a:gd name="T99" fmla="*/ 28 h 275"/>
                  <a:gd name="T100" fmla="*/ 151 w 301"/>
                  <a:gd name="T101" fmla="*/ 11 h 27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1"/>
                  <a:gd name="T154" fmla="*/ 0 h 275"/>
                  <a:gd name="T155" fmla="*/ 301 w 301"/>
                  <a:gd name="T156" fmla="*/ 275 h 27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1" h="275">
                    <a:moveTo>
                      <a:pt x="151" y="0"/>
                    </a:moveTo>
                    <a:lnTo>
                      <a:pt x="151" y="0"/>
                    </a:lnTo>
                    <a:lnTo>
                      <a:pt x="149" y="2"/>
                    </a:lnTo>
                    <a:lnTo>
                      <a:pt x="147" y="4"/>
                    </a:lnTo>
                    <a:lnTo>
                      <a:pt x="147" y="6"/>
                    </a:lnTo>
                    <a:lnTo>
                      <a:pt x="146" y="6"/>
                    </a:lnTo>
                    <a:lnTo>
                      <a:pt x="144" y="8"/>
                    </a:lnTo>
                    <a:lnTo>
                      <a:pt x="142" y="10"/>
                    </a:lnTo>
                    <a:lnTo>
                      <a:pt x="140" y="10"/>
                    </a:lnTo>
                    <a:lnTo>
                      <a:pt x="138" y="12"/>
                    </a:lnTo>
                    <a:lnTo>
                      <a:pt x="138" y="14"/>
                    </a:lnTo>
                    <a:lnTo>
                      <a:pt x="134" y="16"/>
                    </a:lnTo>
                    <a:lnTo>
                      <a:pt x="132" y="18"/>
                    </a:lnTo>
                    <a:lnTo>
                      <a:pt x="128" y="18"/>
                    </a:lnTo>
                    <a:lnTo>
                      <a:pt x="126" y="20"/>
                    </a:lnTo>
                    <a:lnTo>
                      <a:pt x="124" y="20"/>
                    </a:lnTo>
                    <a:lnTo>
                      <a:pt x="121" y="21"/>
                    </a:lnTo>
                    <a:lnTo>
                      <a:pt x="119" y="23"/>
                    </a:lnTo>
                    <a:lnTo>
                      <a:pt x="117" y="23"/>
                    </a:lnTo>
                    <a:lnTo>
                      <a:pt x="113" y="25"/>
                    </a:lnTo>
                    <a:lnTo>
                      <a:pt x="111" y="25"/>
                    </a:lnTo>
                    <a:lnTo>
                      <a:pt x="109" y="25"/>
                    </a:lnTo>
                    <a:lnTo>
                      <a:pt x="109" y="27"/>
                    </a:lnTo>
                    <a:lnTo>
                      <a:pt x="105" y="27"/>
                    </a:lnTo>
                    <a:lnTo>
                      <a:pt x="101" y="29"/>
                    </a:lnTo>
                    <a:lnTo>
                      <a:pt x="98" y="29"/>
                    </a:lnTo>
                    <a:lnTo>
                      <a:pt x="96" y="29"/>
                    </a:lnTo>
                    <a:lnTo>
                      <a:pt x="92" y="29"/>
                    </a:lnTo>
                    <a:lnTo>
                      <a:pt x="90" y="29"/>
                    </a:lnTo>
                    <a:lnTo>
                      <a:pt x="84" y="29"/>
                    </a:lnTo>
                    <a:lnTo>
                      <a:pt x="80" y="29"/>
                    </a:lnTo>
                    <a:lnTo>
                      <a:pt x="76" y="29"/>
                    </a:lnTo>
                    <a:lnTo>
                      <a:pt x="74" y="29"/>
                    </a:lnTo>
                    <a:lnTo>
                      <a:pt x="71" y="29"/>
                    </a:lnTo>
                    <a:lnTo>
                      <a:pt x="69" y="29"/>
                    </a:lnTo>
                    <a:lnTo>
                      <a:pt x="65" y="29"/>
                    </a:lnTo>
                    <a:lnTo>
                      <a:pt x="63" y="29"/>
                    </a:lnTo>
                    <a:lnTo>
                      <a:pt x="61" y="29"/>
                    </a:lnTo>
                    <a:lnTo>
                      <a:pt x="57" y="29"/>
                    </a:lnTo>
                    <a:lnTo>
                      <a:pt x="55" y="27"/>
                    </a:lnTo>
                    <a:lnTo>
                      <a:pt x="51" y="27"/>
                    </a:lnTo>
                    <a:lnTo>
                      <a:pt x="50" y="27"/>
                    </a:lnTo>
                    <a:lnTo>
                      <a:pt x="48" y="25"/>
                    </a:lnTo>
                    <a:lnTo>
                      <a:pt x="46" y="25"/>
                    </a:lnTo>
                    <a:lnTo>
                      <a:pt x="42" y="23"/>
                    </a:lnTo>
                    <a:lnTo>
                      <a:pt x="38" y="23"/>
                    </a:lnTo>
                    <a:lnTo>
                      <a:pt x="36" y="21"/>
                    </a:lnTo>
                    <a:lnTo>
                      <a:pt x="34" y="21"/>
                    </a:lnTo>
                    <a:lnTo>
                      <a:pt x="32" y="20"/>
                    </a:lnTo>
                    <a:lnTo>
                      <a:pt x="28" y="18"/>
                    </a:lnTo>
                    <a:lnTo>
                      <a:pt x="25" y="18"/>
                    </a:lnTo>
                    <a:lnTo>
                      <a:pt x="23" y="18"/>
                    </a:lnTo>
                    <a:lnTo>
                      <a:pt x="21" y="16"/>
                    </a:lnTo>
                    <a:lnTo>
                      <a:pt x="17" y="14"/>
                    </a:lnTo>
                    <a:lnTo>
                      <a:pt x="15" y="12"/>
                    </a:lnTo>
                    <a:lnTo>
                      <a:pt x="13" y="10"/>
                    </a:lnTo>
                    <a:lnTo>
                      <a:pt x="11" y="10"/>
                    </a:lnTo>
                    <a:lnTo>
                      <a:pt x="7" y="6"/>
                    </a:lnTo>
                    <a:lnTo>
                      <a:pt x="3" y="6"/>
                    </a:lnTo>
                    <a:lnTo>
                      <a:pt x="3" y="4"/>
                    </a:lnTo>
                    <a:lnTo>
                      <a:pt x="2" y="2"/>
                    </a:lnTo>
                    <a:lnTo>
                      <a:pt x="0" y="0"/>
                    </a:lnTo>
                    <a:lnTo>
                      <a:pt x="0" y="89"/>
                    </a:lnTo>
                    <a:lnTo>
                      <a:pt x="0" y="96"/>
                    </a:lnTo>
                    <a:lnTo>
                      <a:pt x="0" y="104"/>
                    </a:lnTo>
                    <a:lnTo>
                      <a:pt x="0" y="112"/>
                    </a:lnTo>
                    <a:lnTo>
                      <a:pt x="2" y="117"/>
                    </a:lnTo>
                    <a:lnTo>
                      <a:pt x="3" y="125"/>
                    </a:lnTo>
                    <a:lnTo>
                      <a:pt x="3" y="131"/>
                    </a:lnTo>
                    <a:lnTo>
                      <a:pt x="3" y="137"/>
                    </a:lnTo>
                    <a:lnTo>
                      <a:pt x="5" y="142"/>
                    </a:lnTo>
                    <a:lnTo>
                      <a:pt x="7" y="148"/>
                    </a:lnTo>
                    <a:lnTo>
                      <a:pt x="9" y="154"/>
                    </a:lnTo>
                    <a:lnTo>
                      <a:pt x="11" y="160"/>
                    </a:lnTo>
                    <a:lnTo>
                      <a:pt x="13" y="165"/>
                    </a:lnTo>
                    <a:lnTo>
                      <a:pt x="15" y="171"/>
                    </a:lnTo>
                    <a:lnTo>
                      <a:pt x="19" y="175"/>
                    </a:lnTo>
                    <a:lnTo>
                      <a:pt x="21" y="181"/>
                    </a:lnTo>
                    <a:lnTo>
                      <a:pt x="23" y="183"/>
                    </a:lnTo>
                    <a:lnTo>
                      <a:pt x="25" y="189"/>
                    </a:lnTo>
                    <a:lnTo>
                      <a:pt x="28" y="194"/>
                    </a:lnTo>
                    <a:lnTo>
                      <a:pt x="32" y="196"/>
                    </a:lnTo>
                    <a:lnTo>
                      <a:pt x="34" y="202"/>
                    </a:lnTo>
                    <a:lnTo>
                      <a:pt x="38" y="206"/>
                    </a:lnTo>
                    <a:lnTo>
                      <a:pt x="42" y="210"/>
                    </a:lnTo>
                    <a:lnTo>
                      <a:pt x="44" y="213"/>
                    </a:lnTo>
                    <a:lnTo>
                      <a:pt x="48" y="217"/>
                    </a:lnTo>
                    <a:lnTo>
                      <a:pt x="51" y="219"/>
                    </a:lnTo>
                    <a:lnTo>
                      <a:pt x="53" y="223"/>
                    </a:lnTo>
                    <a:lnTo>
                      <a:pt x="57" y="227"/>
                    </a:lnTo>
                    <a:lnTo>
                      <a:pt x="61" y="231"/>
                    </a:lnTo>
                    <a:lnTo>
                      <a:pt x="69" y="235"/>
                    </a:lnTo>
                    <a:lnTo>
                      <a:pt x="71" y="238"/>
                    </a:lnTo>
                    <a:lnTo>
                      <a:pt x="74" y="242"/>
                    </a:lnTo>
                    <a:lnTo>
                      <a:pt x="80" y="242"/>
                    </a:lnTo>
                    <a:lnTo>
                      <a:pt x="82" y="244"/>
                    </a:lnTo>
                    <a:lnTo>
                      <a:pt x="90" y="250"/>
                    </a:lnTo>
                    <a:lnTo>
                      <a:pt x="92" y="252"/>
                    </a:lnTo>
                    <a:lnTo>
                      <a:pt x="98" y="254"/>
                    </a:lnTo>
                    <a:lnTo>
                      <a:pt x="103" y="258"/>
                    </a:lnTo>
                    <a:lnTo>
                      <a:pt x="109" y="260"/>
                    </a:lnTo>
                    <a:lnTo>
                      <a:pt x="113" y="261"/>
                    </a:lnTo>
                    <a:lnTo>
                      <a:pt x="117" y="263"/>
                    </a:lnTo>
                    <a:lnTo>
                      <a:pt x="122" y="267"/>
                    </a:lnTo>
                    <a:lnTo>
                      <a:pt x="128" y="267"/>
                    </a:lnTo>
                    <a:lnTo>
                      <a:pt x="132" y="269"/>
                    </a:lnTo>
                    <a:lnTo>
                      <a:pt x="138" y="271"/>
                    </a:lnTo>
                    <a:lnTo>
                      <a:pt x="142" y="271"/>
                    </a:lnTo>
                    <a:lnTo>
                      <a:pt x="146" y="273"/>
                    </a:lnTo>
                    <a:lnTo>
                      <a:pt x="149" y="275"/>
                    </a:lnTo>
                    <a:lnTo>
                      <a:pt x="151" y="275"/>
                    </a:lnTo>
                    <a:lnTo>
                      <a:pt x="153" y="275"/>
                    </a:lnTo>
                    <a:lnTo>
                      <a:pt x="157" y="273"/>
                    </a:lnTo>
                    <a:lnTo>
                      <a:pt x="165" y="271"/>
                    </a:lnTo>
                    <a:lnTo>
                      <a:pt x="169" y="269"/>
                    </a:lnTo>
                    <a:lnTo>
                      <a:pt x="174" y="267"/>
                    </a:lnTo>
                    <a:lnTo>
                      <a:pt x="180" y="265"/>
                    </a:lnTo>
                    <a:lnTo>
                      <a:pt x="186" y="263"/>
                    </a:lnTo>
                    <a:lnTo>
                      <a:pt x="194" y="260"/>
                    </a:lnTo>
                    <a:lnTo>
                      <a:pt x="199" y="256"/>
                    </a:lnTo>
                    <a:lnTo>
                      <a:pt x="205" y="254"/>
                    </a:lnTo>
                    <a:lnTo>
                      <a:pt x="213" y="250"/>
                    </a:lnTo>
                    <a:lnTo>
                      <a:pt x="215" y="246"/>
                    </a:lnTo>
                    <a:lnTo>
                      <a:pt x="218" y="244"/>
                    </a:lnTo>
                    <a:lnTo>
                      <a:pt x="226" y="240"/>
                    </a:lnTo>
                    <a:lnTo>
                      <a:pt x="230" y="238"/>
                    </a:lnTo>
                    <a:lnTo>
                      <a:pt x="232" y="235"/>
                    </a:lnTo>
                    <a:lnTo>
                      <a:pt x="236" y="231"/>
                    </a:lnTo>
                    <a:lnTo>
                      <a:pt x="242" y="229"/>
                    </a:lnTo>
                    <a:lnTo>
                      <a:pt x="243" y="227"/>
                    </a:lnTo>
                    <a:lnTo>
                      <a:pt x="247" y="223"/>
                    </a:lnTo>
                    <a:lnTo>
                      <a:pt x="251" y="219"/>
                    </a:lnTo>
                    <a:lnTo>
                      <a:pt x="253" y="217"/>
                    </a:lnTo>
                    <a:lnTo>
                      <a:pt x="257" y="212"/>
                    </a:lnTo>
                    <a:lnTo>
                      <a:pt x="261" y="208"/>
                    </a:lnTo>
                    <a:lnTo>
                      <a:pt x="263" y="206"/>
                    </a:lnTo>
                    <a:lnTo>
                      <a:pt x="266" y="202"/>
                    </a:lnTo>
                    <a:lnTo>
                      <a:pt x="270" y="196"/>
                    </a:lnTo>
                    <a:lnTo>
                      <a:pt x="272" y="192"/>
                    </a:lnTo>
                    <a:lnTo>
                      <a:pt x="276" y="189"/>
                    </a:lnTo>
                    <a:lnTo>
                      <a:pt x="278" y="183"/>
                    </a:lnTo>
                    <a:lnTo>
                      <a:pt x="280" y="179"/>
                    </a:lnTo>
                    <a:lnTo>
                      <a:pt x="282" y="173"/>
                    </a:lnTo>
                    <a:lnTo>
                      <a:pt x="286" y="169"/>
                    </a:lnTo>
                    <a:lnTo>
                      <a:pt x="288" y="164"/>
                    </a:lnTo>
                    <a:lnTo>
                      <a:pt x="290" y="160"/>
                    </a:lnTo>
                    <a:lnTo>
                      <a:pt x="291" y="154"/>
                    </a:lnTo>
                    <a:lnTo>
                      <a:pt x="293" y="148"/>
                    </a:lnTo>
                    <a:lnTo>
                      <a:pt x="295" y="142"/>
                    </a:lnTo>
                    <a:lnTo>
                      <a:pt x="297" y="137"/>
                    </a:lnTo>
                    <a:lnTo>
                      <a:pt x="299" y="129"/>
                    </a:lnTo>
                    <a:lnTo>
                      <a:pt x="299" y="125"/>
                    </a:lnTo>
                    <a:lnTo>
                      <a:pt x="299" y="117"/>
                    </a:lnTo>
                    <a:lnTo>
                      <a:pt x="299" y="112"/>
                    </a:lnTo>
                    <a:lnTo>
                      <a:pt x="301" y="102"/>
                    </a:lnTo>
                    <a:lnTo>
                      <a:pt x="301" y="96"/>
                    </a:lnTo>
                    <a:lnTo>
                      <a:pt x="301" y="89"/>
                    </a:lnTo>
                    <a:lnTo>
                      <a:pt x="301" y="0"/>
                    </a:lnTo>
                    <a:lnTo>
                      <a:pt x="299" y="2"/>
                    </a:lnTo>
                    <a:lnTo>
                      <a:pt x="299" y="4"/>
                    </a:lnTo>
                    <a:lnTo>
                      <a:pt x="297" y="6"/>
                    </a:lnTo>
                    <a:lnTo>
                      <a:pt x="293" y="6"/>
                    </a:lnTo>
                    <a:lnTo>
                      <a:pt x="290" y="10"/>
                    </a:lnTo>
                    <a:lnTo>
                      <a:pt x="286" y="12"/>
                    </a:lnTo>
                    <a:lnTo>
                      <a:pt x="280" y="16"/>
                    </a:lnTo>
                    <a:lnTo>
                      <a:pt x="276" y="18"/>
                    </a:lnTo>
                    <a:lnTo>
                      <a:pt x="272" y="18"/>
                    </a:lnTo>
                    <a:lnTo>
                      <a:pt x="270" y="20"/>
                    </a:lnTo>
                    <a:lnTo>
                      <a:pt x="266" y="21"/>
                    </a:lnTo>
                    <a:lnTo>
                      <a:pt x="263" y="23"/>
                    </a:lnTo>
                    <a:lnTo>
                      <a:pt x="257" y="25"/>
                    </a:lnTo>
                    <a:lnTo>
                      <a:pt x="253" y="27"/>
                    </a:lnTo>
                    <a:lnTo>
                      <a:pt x="249" y="27"/>
                    </a:lnTo>
                    <a:lnTo>
                      <a:pt x="245" y="29"/>
                    </a:lnTo>
                    <a:lnTo>
                      <a:pt x="242" y="29"/>
                    </a:lnTo>
                    <a:lnTo>
                      <a:pt x="236" y="29"/>
                    </a:lnTo>
                    <a:lnTo>
                      <a:pt x="232" y="29"/>
                    </a:lnTo>
                    <a:lnTo>
                      <a:pt x="228" y="29"/>
                    </a:lnTo>
                    <a:lnTo>
                      <a:pt x="222" y="29"/>
                    </a:lnTo>
                    <a:lnTo>
                      <a:pt x="218" y="29"/>
                    </a:lnTo>
                    <a:lnTo>
                      <a:pt x="213" y="29"/>
                    </a:lnTo>
                    <a:lnTo>
                      <a:pt x="209" y="29"/>
                    </a:lnTo>
                    <a:lnTo>
                      <a:pt x="205" y="29"/>
                    </a:lnTo>
                    <a:lnTo>
                      <a:pt x="201" y="29"/>
                    </a:lnTo>
                    <a:lnTo>
                      <a:pt x="197" y="27"/>
                    </a:lnTo>
                    <a:lnTo>
                      <a:pt x="194" y="27"/>
                    </a:lnTo>
                    <a:lnTo>
                      <a:pt x="190" y="25"/>
                    </a:lnTo>
                    <a:lnTo>
                      <a:pt x="186" y="23"/>
                    </a:lnTo>
                    <a:lnTo>
                      <a:pt x="184" y="23"/>
                    </a:lnTo>
                    <a:lnTo>
                      <a:pt x="180" y="21"/>
                    </a:lnTo>
                    <a:lnTo>
                      <a:pt x="178" y="20"/>
                    </a:lnTo>
                    <a:lnTo>
                      <a:pt x="174" y="18"/>
                    </a:lnTo>
                    <a:lnTo>
                      <a:pt x="172" y="18"/>
                    </a:lnTo>
                    <a:lnTo>
                      <a:pt x="167" y="16"/>
                    </a:lnTo>
                    <a:lnTo>
                      <a:pt x="165" y="12"/>
                    </a:lnTo>
                    <a:lnTo>
                      <a:pt x="161" y="10"/>
                    </a:lnTo>
                    <a:lnTo>
                      <a:pt x="157" y="6"/>
                    </a:lnTo>
                    <a:lnTo>
                      <a:pt x="155" y="6"/>
                    </a:lnTo>
                    <a:lnTo>
                      <a:pt x="153" y="4"/>
                    </a:lnTo>
                    <a:lnTo>
                      <a:pt x="153" y="2"/>
                    </a:lnTo>
                    <a:lnTo>
                      <a:pt x="151" y="0"/>
                    </a:lnTo>
                    <a:close/>
                  </a:path>
                </a:pathLst>
              </a:custGeom>
              <a:solidFill>
                <a:srgbClr val="003A9C"/>
              </a:solidFill>
              <a:ln w="3175">
                <a:solidFill>
                  <a:srgbClr val="000000"/>
                </a:solidFill>
                <a:round/>
                <a:headEnd/>
                <a:tailEnd/>
              </a:ln>
            </p:spPr>
            <p:txBody>
              <a:bodyPr/>
              <a:lstStyle/>
              <a:p>
                <a:endParaRPr lang="en-US" dirty="0">
                  <a:solidFill>
                    <a:prstClr val="black"/>
                  </a:solidFill>
                </a:endParaRPr>
              </a:p>
            </p:txBody>
          </p:sp>
          <p:sp>
            <p:nvSpPr>
              <p:cNvPr id="131" name="Freeform 58"/>
              <p:cNvSpPr>
                <a:spLocks/>
              </p:cNvSpPr>
              <p:nvPr/>
            </p:nvSpPr>
            <p:spPr bwMode="auto">
              <a:xfrm>
                <a:off x="4941" y="3689"/>
                <a:ext cx="298" cy="118"/>
              </a:xfrm>
              <a:custGeom>
                <a:avLst/>
                <a:gdLst>
                  <a:gd name="T0" fmla="*/ 147 w 301"/>
                  <a:gd name="T1" fmla="*/ 0 h 89"/>
                  <a:gd name="T2" fmla="*/ 145 w 301"/>
                  <a:gd name="T3" fmla="*/ 7 h 89"/>
                  <a:gd name="T4" fmla="*/ 143 w 301"/>
                  <a:gd name="T5" fmla="*/ 11 h 89"/>
                  <a:gd name="T6" fmla="*/ 142 w 301"/>
                  <a:gd name="T7" fmla="*/ 11 h 89"/>
                  <a:gd name="T8" fmla="*/ 138 w 301"/>
                  <a:gd name="T9" fmla="*/ 17 h 89"/>
                  <a:gd name="T10" fmla="*/ 134 w 301"/>
                  <a:gd name="T11" fmla="*/ 21 h 89"/>
                  <a:gd name="T12" fmla="*/ 132 w 301"/>
                  <a:gd name="T13" fmla="*/ 28 h 89"/>
                  <a:gd name="T14" fmla="*/ 126 w 301"/>
                  <a:gd name="T15" fmla="*/ 32 h 89"/>
                  <a:gd name="T16" fmla="*/ 122 w 301"/>
                  <a:gd name="T17" fmla="*/ 36 h 89"/>
                  <a:gd name="T18" fmla="*/ 118 w 301"/>
                  <a:gd name="T19" fmla="*/ 37 h 89"/>
                  <a:gd name="T20" fmla="*/ 115 w 301"/>
                  <a:gd name="T21" fmla="*/ 40 h 89"/>
                  <a:gd name="T22" fmla="*/ 111 w 301"/>
                  <a:gd name="T23" fmla="*/ 44 h 89"/>
                  <a:gd name="T24" fmla="*/ 109 w 301"/>
                  <a:gd name="T25" fmla="*/ 44 h 89"/>
                  <a:gd name="T26" fmla="*/ 103 w 301"/>
                  <a:gd name="T27" fmla="*/ 48 h 89"/>
                  <a:gd name="T28" fmla="*/ 96 w 301"/>
                  <a:gd name="T29" fmla="*/ 50 h 89"/>
                  <a:gd name="T30" fmla="*/ 92 w 301"/>
                  <a:gd name="T31" fmla="*/ 50 h 89"/>
                  <a:gd name="T32" fmla="*/ 82 w 301"/>
                  <a:gd name="T33" fmla="*/ 50 h 89"/>
                  <a:gd name="T34" fmla="*/ 78 w 301"/>
                  <a:gd name="T35" fmla="*/ 50 h 89"/>
                  <a:gd name="T36" fmla="*/ 72 w 301"/>
                  <a:gd name="T37" fmla="*/ 50 h 89"/>
                  <a:gd name="T38" fmla="*/ 69 w 301"/>
                  <a:gd name="T39" fmla="*/ 50 h 89"/>
                  <a:gd name="T40" fmla="*/ 63 w 301"/>
                  <a:gd name="T41" fmla="*/ 50 h 89"/>
                  <a:gd name="T42" fmla="*/ 59 w 301"/>
                  <a:gd name="T43" fmla="*/ 50 h 89"/>
                  <a:gd name="T44" fmla="*/ 53 w 301"/>
                  <a:gd name="T45" fmla="*/ 48 h 89"/>
                  <a:gd name="T46" fmla="*/ 48 w 301"/>
                  <a:gd name="T47" fmla="*/ 48 h 89"/>
                  <a:gd name="T48" fmla="*/ 44 w 301"/>
                  <a:gd name="T49" fmla="*/ 44 h 89"/>
                  <a:gd name="T50" fmla="*/ 37 w 301"/>
                  <a:gd name="T51" fmla="*/ 40 h 89"/>
                  <a:gd name="T52" fmla="*/ 34 w 301"/>
                  <a:gd name="T53" fmla="*/ 37 h 89"/>
                  <a:gd name="T54" fmla="*/ 28 w 301"/>
                  <a:gd name="T55" fmla="*/ 32 h 89"/>
                  <a:gd name="T56" fmla="*/ 23 w 301"/>
                  <a:gd name="T57" fmla="*/ 32 h 89"/>
                  <a:gd name="T58" fmla="*/ 19 w 301"/>
                  <a:gd name="T59" fmla="*/ 25 h 89"/>
                  <a:gd name="T60" fmla="*/ 13 w 301"/>
                  <a:gd name="T61" fmla="*/ 17 h 89"/>
                  <a:gd name="T62" fmla="*/ 7 w 301"/>
                  <a:gd name="T63" fmla="*/ 11 h 89"/>
                  <a:gd name="T64" fmla="*/ 3 w 301"/>
                  <a:gd name="T65" fmla="*/ 7 h 89"/>
                  <a:gd name="T66" fmla="*/ 0 w 301"/>
                  <a:gd name="T67" fmla="*/ 0 h 89"/>
                  <a:gd name="T68" fmla="*/ 13 w 301"/>
                  <a:gd name="T69" fmla="*/ 156 h 89"/>
                  <a:gd name="T70" fmla="*/ 147 w 301"/>
                  <a:gd name="T71" fmla="*/ 156 h 89"/>
                  <a:gd name="T72" fmla="*/ 282 w 301"/>
                  <a:gd name="T73" fmla="*/ 156 h 89"/>
                  <a:gd name="T74" fmla="*/ 293 w 301"/>
                  <a:gd name="T75" fmla="*/ 0 h 89"/>
                  <a:gd name="T76" fmla="*/ 291 w 301"/>
                  <a:gd name="T77" fmla="*/ 7 h 89"/>
                  <a:gd name="T78" fmla="*/ 285 w 301"/>
                  <a:gd name="T79" fmla="*/ 11 h 89"/>
                  <a:gd name="T80" fmla="*/ 280 w 301"/>
                  <a:gd name="T81" fmla="*/ 21 h 89"/>
                  <a:gd name="T82" fmla="*/ 268 w 301"/>
                  <a:gd name="T83" fmla="*/ 32 h 89"/>
                  <a:gd name="T84" fmla="*/ 262 w 301"/>
                  <a:gd name="T85" fmla="*/ 36 h 89"/>
                  <a:gd name="T86" fmla="*/ 258 w 301"/>
                  <a:gd name="T87" fmla="*/ 40 h 89"/>
                  <a:gd name="T88" fmla="*/ 247 w 301"/>
                  <a:gd name="T89" fmla="*/ 48 h 89"/>
                  <a:gd name="T90" fmla="*/ 239 w 301"/>
                  <a:gd name="T91" fmla="*/ 50 h 89"/>
                  <a:gd name="T92" fmla="*/ 232 w 301"/>
                  <a:gd name="T93" fmla="*/ 50 h 89"/>
                  <a:gd name="T94" fmla="*/ 222 w 301"/>
                  <a:gd name="T95" fmla="*/ 50 h 89"/>
                  <a:gd name="T96" fmla="*/ 212 w 301"/>
                  <a:gd name="T97" fmla="*/ 50 h 89"/>
                  <a:gd name="T98" fmla="*/ 205 w 301"/>
                  <a:gd name="T99" fmla="*/ 50 h 89"/>
                  <a:gd name="T100" fmla="*/ 195 w 301"/>
                  <a:gd name="T101" fmla="*/ 50 h 89"/>
                  <a:gd name="T102" fmla="*/ 188 w 301"/>
                  <a:gd name="T103" fmla="*/ 48 h 89"/>
                  <a:gd name="T104" fmla="*/ 182 w 301"/>
                  <a:gd name="T105" fmla="*/ 40 h 89"/>
                  <a:gd name="T106" fmla="*/ 178 w 301"/>
                  <a:gd name="T107" fmla="*/ 37 h 89"/>
                  <a:gd name="T108" fmla="*/ 170 w 301"/>
                  <a:gd name="T109" fmla="*/ 32 h 89"/>
                  <a:gd name="T110" fmla="*/ 165 w 301"/>
                  <a:gd name="T111" fmla="*/ 28 h 89"/>
                  <a:gd name="T112" fmla="*/ 157 w 301"/>
                  <a:gd name="T113" fmla="*/ 17 h 89"/>
                  <a:gd name="T114" fmla="*/ 151 w 301"/>
                  <a:gd name="T115" fmla="*/ 11 h 89"/>
                  <a:gd name="T116" fmla="*/ 149 w 301"/>
                  <a:gd name="T117" fmla="*/ 4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1"/>
                  <a:gd name="T178" fmla="*/ 0 h 89"/>
                  <a:gd name="T179" fmla="*/ 301 w 301"/>
                  <a:gd name="T180" fmla="*/ 89 h 8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1" h="89">
                    <a:moveTo>
                      <a:pt x="151" y="0"/>
                    </a:moveTo>
                    <a:lnTo>
                      <a:pt x="151" y="0"/>
                    </a:lnTo>
                    <a:lnTo>
                      <a:pt x="149" y="2"/>
                    </a:lnTo>
                    <a:lnTo>
                      <a:pt x="149" y="4"/>
                    </a:lnTo>
                    <a:lnTo>
                      <a:pt x="147" y="4"/>
                    </a:lnTo>
                    <a:lnTo>
                      <a:pt x="147" y="6"/>
                    </a:lnTo>
                    <a:lnTo>
                      <a:pt x="146" y="6"/>
                    </a:lnTo>
                    <a:lnTo>
                      <a:pt x="144" y="8"/>
                    </a:lnTo>
                    <a:lnTo>
                      <a:pt x="142" y="10"/>
                    </a:lnTo>
                    <a:lnTo>
                      <a:pt x="140" y="10"/>
                    </a:lnTo>
                    <a:lnTo>
                      <a:pt x="138" y="12"/>
                    </a:lnTo>
                    <a:lnTo>
                      <a:pt x="138" y="14"/>
                    </a:lnTo>
                    <a:lnTo>
                      <a:pt x="136" y="16"/>
                    </a:lnTo>
                    <a:lnTo>
                      <a:pt x="132" y="18"/>
                    </a:lnTo>
                    <a:lnTo>
                      <a:pt x="130" y="18"/>
                    </a:lnTo>
                    <a:lnTo>
                      <a:pt x="128" y="18"/>
                    </a:lnTo>
                    <a:lnTo>
                      <a:pt x="126" y="20"/>
                    </a:lnTo>
                    <a:lnTo>
                      <a:pt x="124" y="20"/>
                    </a:lnTo>
                    <a:lnTo>
                      <a:pt x="122" y="21"/>
                    </a:lnTo>
                    <a:lnTo>
                      <a:pt x="119" y="23"/>
                    </a:lnTo>
                    <a:lnTo>
                      <a:pt x="117" y="23"/>
                    </a:lnTo>
                    <a:lnTo>
                      <a:pt x="115" y="25"/>
                    </a:lnTo>
                    <a:lnTo>
                      <a:pt x="113" y="25"/>
                    </a:lnTo>
                    <a:lnTo>
                      <a:pt x="111" y="25"/>
                    </a:lnTo>
                    <a:lnTo>
                      <a:pt x="109" y="27"/>
                    </a:lnTo>
                    <a:lnTo>
                      <a:pt x="105" y="27"/>
                    </a:lnTo>
                    <a:lnTo>
                      <a:pt x="101" y="29"/>
                    </a:lnTo>
                    <a:lnTo>
                      <a:pt x="98" y="29"/>
                    </a:lnTo>
                    <a:lnTo>
                      <a:pt x="96" y="29"/>
                    </a:lnTo>
                    <a:lnTo>
                      <a:pt x="94" y="29"/>
                    </a:lnTo>
                    <a:lnTo>
                      <a:pt x="90" y="29"/>
                    </a:lnTo>
                    <a:lnTo>
                      <a:pt x="84" y="29"/>
                    </a:lnTo>
                    <a:lnTo>
                      <a:pt x="82" y="29"/>
                    </a:lnTo>
                    <a:lnTo>
                      <a:pt x="80" y="29"/>
                    </a:lnTo>
                    <a:lnTo>
                      <a:pt x="78" y="29"/>
                    </a:lnTo>
                    <a:lnTo>
                      <a:pt x="74" y="29"/>
                    </a:lnTo>
                    <a:lnTo>
                      <a:pt x="73" y="29"/>
                    </a:lnTo>
                    <a:lnTo>
                      <a:pt x="71" y="29"/>
                    </a:lnTo>
                    <a:lnTo>
                      <a:pt x="69" y="29"/>
                    </a:lnTo>
                    <a:lnTo>
                      <a:pt x="65" y="29"/>
                    </a:lnTo>
                    <a:lnTo>
                      <a:pt x="63" y="29"/>
                    </a:lnTo>
                    <a:lnTo>
                      <a:pt x="61" y="29"/>
                    </a:lnTo>
                    <a:lnTo>
                      <a:pt x="57" y="29"/>
                    </a:lnTo>
                    <a:lnTo>
                      <a:pt x="55" y="27"/>
                    </a:lnTo>
                    <a:lnTo>
                      <a:pt x="53" y="27"/>
                    </a:lnTo>
                    <a:lnTo>
                      <a:pt x="50" y="27"/>
                    </a:lnTo>
                    <a:lnTo>
                      <a:pt x="48" y="25"/>
                    </a:lnTo>
                    <a:lnTo>
                      <a:pt x="46" y="25"/>
                    </a:lnTo>
                    <a:lnTo>
                      <a:pt x="42" y="23"/>
                    </a:lnTo>
                    <a:lnTo>
                      <a:pt x="38" y="23"/>
                    </a:lnTo>
                    <a:lnTo>
                      <a:pt x="36" y="21"/>
                    </a:lnTo>
                    <a:lnTo>
                      <a:pt x="34" y="21"/>
                    </a:lnTo>
                    <a:lnTo>
                      <a:pt x="32" y="20"/>
                    </a:lnTo>
                    <a:lnTo>
                      <a:pt x="28" y="18"/>
                    </a:lnTo>
                    <a:lnTo>
                      <a:pt x="25" y="18"/>
                    </a:lnTo>
                    <a:lnTo>
                      <a:pt x="23" y="18"/>
                    </a:lnTo>
                    <a:lnTo>
                      <a:pt x="21" y="16"/>
                    </a:lnTo>
                    <a:lnTo>
                      <a:pt x="19" y="14"/>
                    </a:lnTo>
                    <a:lnTo>
                      <a:pt x="15" y="12"/>
                    </a:lnTo>
                    <a:lnTo>
                      <a:pt x="13" y="10"/>
                    </a:lnTo>
                    <a:lnTo>
                      <a:pt x="7" y="6"/>
                    </a:lnTo>
                    <a:lnTo>
                      <a:pt x="3" y="6"/>
                    </a:lnTo>
                    <a:lnTo>
                      <a:pt x="3" y="4"/>
                    </a:lnTo>
                    <a:lnTo>
                      <a:pt x="2" y="2"/>
                    </a:lnTo>
                    <a:lnTo>
                      <a:pt x="0" y="0"/>
                    </a:lnTo>
                    <a:lnTo>
                      <a:pt x="0" y="89"/>
                    </a:lnTo>
                    <a:lnTo>
                      <a:pt x="13" y="89"/>
                    </a:lnTo>
                    <a:lnTo>
                      <a:pt x="48" y="89"/>
                    </a:lnTo>
                    <a:lnTo>
                      <a:pt x="151" y="89"/>
                    </a:lnTo>
                    <a:lnTo>
                      <a:pt x="255" y="89"/>
                    </a:lnTo>
                    <a:lnTo>
                      <a:pt x="290" y="89"/>
                    </a:lnTo>
                    <a:lnTo>
                      <a:pt x="301" y="89"/>
                    </a:lnTo>
                    <a:lnTo>
                      <a:pt x="301" y="0"/>
                    </a:lnTo>
                    <a:lnTo>
                      <a:pt x="299" y="2"/>
                    </a:lnTo>
                    <a:lnTo>
                      <a:pt x="299" y="4"/>
                    </a:lnTo>
                    <a:lnTo>
                      <a:pt x="297" y="6"/>
                    </a:lnTo>
                    <a:lnTo>
                      <a:pt x="293" y="6"/>
                    </a:lnTo>
                    <a:lnTo>
                      <a:pt x="290" y="10"/>
                    </a:lnTo>
                    <a:lnTo>
                      <a:pt x="288" y="12"/>
                    </a:lnTo>
                    <a:lnTo>
                      <a:pt x="282" y="16"/>
                    </a:lnTo>
                    <a:lnTo>
                      <a:pt x="276" y="18"/>
                    </a:lnTo>
                    <a:lnTo>
                      <a:pt x="274" y="18"/>
                    </a:lnTo>
                    <a:lnTo>
                      <a:pt x="270" y="20"/>
                    </a:lnTo>
                    <a:lnTo>
                      <a:pt x="268" y="21"/>
                    </a:lnTo>
                    <a:lnTo>
                      <a:pt x="265" y="23"/>
                    </a:lnTo>
                    <a:lnTo>
                      <a:pt x="257" y="25"/>
                    </a:lnTo>
                    <a:lnTo>
                      <a:pt x="253" y="27"/>
                    </a:lnTo>
                    <a:lnTo>
                      <a:pt x="251" y="27"/>
                    </a:lnTo>
                    <a:lnTo>
                      <a:pt x="245" y="29"/>
                    </a:lnTo>
                    <a:lnTo>
                      <a:pt x="242" y="29"/>
                    </a:lnTo>
                    <a:lnTo>
                      <a:pt x="238" y="29"/>
                    </a:lnTo>
                    <a:lnTo>
                      <a:pt x="232" y="29"/>
                    </a:lnTo>
                    <a:lnTo>
                      <a:pt x="228" y="29"/>
                    </a:lnTo>
                    <a:lnTo>
                      <a:pt x="222" y="29"/>
                    </a:lnTo>
                    <a:lnTo>
                      <a:pt x="218" y="29"/>
                    </a:lnTo>
                    <a:lnTo>
                      <a:pt x="213" y="29"/>
                    </a:lnTo>
                    <a:lnTo>
                      <a:pt x="211" y="29"/>
                    </a:lnTo>
                    <a:lnTo>
                      <a:pt x="205" y="29"/>
                    </a:lnTo>
                    <a:lnTo>
                      <a:pt x="201" y="29"/>
                    </a:lnTo>
                    <a:lnTo>
                      <a:pt x="197" y="27"/>
                    </a:lnTo>
                    <a:lnTo>
                      <a:pt x="194" y="27"/>
                    </a:lnTo>
                    <a:lnTo>
                      <a:pt x="192" y="25"/>
                    </a:lnTo>
                    <a:lnTo>
                      <a:pt x="186" y="23"/>
                    </a:lnTo>
                    <a:lnTo>
                      <a:pt x="184" y="23"/>
                    </a:lnTo>
                    <a:lnTo>
                      <a:pt x="182" y="21"/>
                    </a:lnTo>
                    <a:lnTo>
                      <a:pt x="178" y="20"/>
                    </a:lnTo>
                    <a:lnTo>
                      <a:pt x="174" y="18"/>
                    </a:lnTo>
                    <a:lnTo>
                      <a:pt x="169" y="16"/>
                    </a:lnTo>
                    <a:lnTo>
                      <a:pt x="165" y="12"/>
                    </a:lnTo>
                    <a:lnTo>
                      <a:pt x="161" y="10"/>
                    </a:lnTo>
                    <a:lnTo>
                      <a:pt x="157" y="6"/>
                    </a:lnTo>
                    <a:lnTo>
                      <a:pt x="155" y="6"/>
                    </a:lnTo>
                    <a:lnTo>
                      <a:pt x="155" y="4"/>
                    </a:lnTo>
                    <a:lnTo>
                      <a:pt x="153" y="2"/>
                    </a:lnTo>
                    <a:lnTo>
                      <a:pt x="151" y="0"/>
                    </a:lnTo>
                    <a:close/>
                  </a:path>
                </a:pathLst>
              </a:custGeom>
              <a:solidFill>
                <a:srgbClr val="C00000"/>
              </a:solidFill>
              <a:ln w="3175">
                <a:solidFill>
                  <a:srgbClr val="000000"/>
                </a:solidFill>
                <a:round/>
                <a:headEnd/>
                <a:tailEnd/>
              </a:ln>
            </p:spPr>
            <p:txBody>
              <a:bodyPr/>
              <a:lstStyle/>
              <a:p>
                <a:endParaRPr lang="en-US" dirty="0">
                  <a:solidFill>
                    <a:prstClr val="black"/>
                  </a:solidFill>
                </a:endParaRPr>
              </a:p>
            </p:txBody>
          </p:sp>
          <p:sp>
            <p:nvSpPr>
              <p:cNvPr id="132" name="Rectangle 59"/>
              <p:cNvSpPr>
                <a:spLocks noChangeArrowheads="1"/>
              </p:cNvSpPr>
              <p:nvPr/>
            </p:nvSpPr>
            <p:spPr bwMode="auto">
              <a:xfrm>
                <a:off x="5010" y="3791"/>
                <a:ext cx="197" cy="248"/>
              </a:xfrm>
              <a:prstGeom prst="rect">
                <a:avLst/>
              </a:prstGeom>
              <a:noFill/>
              <a:ln w="9525">
                <a:noFill/>
                <a:miter lim="800000"/>
                <a:headEnd/>
                <a:tailEnd/>
              </a:ln>
            </p:spPr>
            <p:txBody>
              <a:bodyPr wrap="none" lIns="0" tIns="0" rIns="0" bIns="0">
                <a:spAutoFit/>
              </a:bodyPr>
              <a:lstStyle/>
              <a:p>
                <a:pPr eaLnBrk="0" hangingPunct="0"/>
                <a:r>
                  <a:rPr lang="en-US" sz="1100" b="1" dirty="0">
                    <a:solidFill>
                      <a:srgbClr val="FFFFFF"/>
                    </a:solidFill>
                    <a:latin typeface="Arial" pitchFamily="34" charset="0"/>
                    <a:cs typeface="Arial" pitchFamily="34" charset="0"/>
                  </a:rPr>
                  <a:t>95</a:t>
                </a:r>
                <a:r>
                  <a:rPr lang="en-US" sz="1200" b="1" dirty="0">
                    <a:solidFill>
                      <a:srgbClr val="FFFFFF"/>
                    </a:solidFill>
                  </a:rPr>
                  <a:t> </a:t>
                </a:r>
                <a:endParaRPr lang="en-US" sz="1200" b="1" dirty="0">
                  <a:solidFill>
                    <a:prstClr val="black"/>
                  </a:solidFill>
                </a:endParaRPr>
              </a:p>
            </p:txBody>
          </p:sp>
        </p:grpSp>
        <p:grpSp>
          <p:nvGrpSpPr>
            <p:cNvPr id="12" name="Group 60"/>
            <p:cNvGrpSpPr>
              <a:grpSpLocks/>
            </p:cNvGrpSpPr>
            <p:nvPr/>
          </p:nvGrpSpPr>
          <p:grpSpPr bwMode="auto">
            <a:xfrm>
              <a:off x="4370" y="2994"/>
              <a:ext cx="190" cy="176"/>
              <a:chOff x="3936" y="2544"/>
              <a:chExt cx="304" cy="284"/>
            </a:xfrm>
          </p:grpSpPr>
          <p:sp>
            <p:nvSpPr>
              <p:cNvPr id="127" name="Freeform 61"/>
              <p:cNvSpPr>
                <a:spLocks/>
              </p:cNvSpPr>
              <p:nvPr/>
            </p:nvSpPr>
            <p:spPr bwMode="auto">
              <a:xfrm>
                <a:off x="3936" y="2544"/>
                <a:ext cx="304" cy="284"/>
              </a:xfrm>
              <a:custGeom>
                <a:avLst/>
                <a:gdLst>
                  <a:gd name="T0" fmla="*/ 149 w 309"/>
                  <a:gd name="T1" fmla="*/ 4 h 267"/>
                  <a:gd name="T2" fmla="*/ 146 w 309"/>
                  <a:gd name="T3" fmla="*/ 6 h 267"/>
                  <a:gd name="T4" fmla="*/ 138 w 309"/>
                  <a:gd name="T5" fmla="*/ 14 h 267"/>
                  <a:gd name="T6" fmla="*/ 130 w 309"/>
                  <a:gd name="T7" fmla="*/ 19 h 267"/>
                  <a:gd name="T8" fmla="*/ 123 w 309"/>
                  <a:gd name="T9" fmla="*/ 23 h 267"/>
                  <a:gd name="T10" fmla="*/ 113 w 309"/>
                  <a:gd name="T11" fmla="*/ 29 h 267"/>
                  <a:gd name="T12" fmla="*/ 103 w 309"/>
                  <a:gd name="T13" fmla="*/ 29 h 267"/>
                  <a:gd name="T14" fmla="*/ 92 w 309"/>
                  <a:gd name="T15" fmla="*/ 31 h 267"/>
                  <a:gd name="T16" fmla="*/ 80 w 309"/>
                  <a:gd name="T17" fmla="*/ 33 h 267"/>
                  <a:gd name="T18" fmla="*/ 71 w 309"/>
                  <a:gd name="T19" fmla="*/ 33 h 267"/>
                  <a:gd name="T20" fmla="*/ 61 w 309"/>
                  <a:gd name="T21" fmla="*/ 31 h 267"/>
                  <a:gd name="T22" fmla="*/ 48 w 309"/>
                  <a:gd name="T23" fmla="*/ 29 h 267"/>
                  <a:gd name="T24" fmla="*/ 36 w 309"/>
                  <a:gd name="T25" fmla="*/ 26 h 267"/>
                  <a:gd name="T26" fmla="*/ 29 w 309"/>
                  <a:gd name="T27" fmla="*/ 19 h 267"/>
                  <a:gd name="T28" fmla="*/ 17 w 309"/>
                  <a:gd name="T29" fmla="*/ 16 h 267"/>
                  <a:gd name="T30" fmla="*/ 8 w 309"/>
                  <a:gd name="T31" fmla="*/ 6 h 267"/>
                  <a:gd name="T32" fmla="*/ 0 w 309"/>
                  <a:gd name="T33" fmla="*/ 0 h 267"/>
                  <a:gd name="T34" fmla="*/ 2 w 309"/>
                  <a:gd name="T35" fmla="*/ 122 h 267"/>
                  <a:gd name="T36" fmla="*/ 6 w 309"/>
                  <a:gd name="T37" fmla="*/ 150 h 267"/>
                  <a:gd name="T38" fmla="*/ 11 w 309"/>
                  <a:gd name="T39" fmla="*/ 174 h 267"/>
                  <a:gd name="T40" fmla="*/ 21 w 309"/>
                  <a:gd name="T41" fmla="*/ 198 h 267"/>
                  <a:gd name="T42" fmla="*/ 30 w 309"/>
                  <a:gd name="T43" fmla="*/ 217 h 267"/>
                  <a:gd name="T44" fmla="*/ 44 w 309"/>
                  <a:gd name="T45" fmla="*/ 234 h 267"/>
                  <a:gd name="T46" fmla="*/ 57 w 309"/>
                  <a:gd name="T47" fmla="*/ 250 h 267"/>
                  <a:gd name="T48" fmla="*/ 77 w 309"/>
                  <a:gd name="T49" fmla="*/ 265 h 267"/>
                  <a:gd name="T50" fmla="*/ 92 w 309"/>
                  <a:gd name="T51" fmla="*/ 277 h 267"/>
                  <a:gd name="T52" fmla="*/ 113 w 309"/>
                  <a:gd name="T53" fmla="*/ 286 h 267"/>
                  <a:gd name="T54" fmla="*/ 132 w 309"/>
                  <a:gd name="T55" fmla="*/ 298 h 267"/>
                  <a:gd name="T56" fmla="*/ 149 w 309"/>
                  <a:gd name="T57" fmla="*/ 302 h 267"/>
                  <a:gd name="T58" fmla="*/ 165 w 309"/>
                  <a:gd name="T59" fmla="*/ 298 h 267"/>
                  <a:gd name="T60" fmla="*/ 186 w 309"/>
                  <a:gd name="T61" fmla="*/ 288 h 267"/>
                  <a:gd name="T62" fmla="*/ 210 w 309"/>
                  <a:gd name="T63" fmla="*/ 277 h 267"/>
                  <a:gd name="T64" fmla="*/ 228 w 309"/>
                  <a:gd name="T65" fmla="*/ 263 h 267"/>
                  <a:gd name="T66" fmla="*/ 241 w 309"/>
                  <a:gd name="T67" fmla="*/ 250 h 267"/>
                  <a:gd name="T68" fmla="*/ 255 w 309"/>
                  <a:gd name="T69" fmla="*/ 232 h 267"/>
                  <a:gd name="T70" fmla="*/ 268 w 309"/>
                  <a:gd name="T71" fmla="*/ 217 h 267"/>
                  <a:gd name="T72" fmla="*/ 278 w 309"/>
                  <a:gd name="T73" fmla="*/ 198 h 267"/>
                  <a:gd name="T74" fmla="*/ 287 w 309"/>
                  <a:gd name="T75" fmla="*/ 174 h 267"/>
                  <a:gd name="T76" fmla="*/ 295 w 309"/>
                  <a:gd name="T77" fmla="*/ 150 h 267"/>
                  <a:gd name="T78" fmla="*/ 297 w 309"/>
                  <a:gd name="T79" fmla="*/ 122 h 267"/>
                  <a:gd name="T80" fmla="*/ 299 w 309"/>
                  <a:gd name="T81" fmla="*/ 0 h 267"/>
                  <a:gd name="T82" fmla="*/ 291 w 309"/>
                  <a:gd name="T83" fmla="*/ 6 h 267"/>
                  <a:gd name="T84" fmla="*/ 274 w 309"/>
                  <a:gd name="T85" fmla="*/ 19 h 267"/>
                  <a:gd name="T86" fmla="*/ 265 w 309"/>
                  <a:gd name="T87" fmla="*/ 26 h 267"/>
                  <a:gd name="T88" fmla="*/ 243 w 309"/>
                  <a:gd name="T89" fmla="*/ 31 h 267"/>
                  <a:gd name="T90" fmla="*/ 226 w 309"/>
                  <a:gd name="T91" fmla="*/ 33 h 267"/>
                  <a:gd name="T92" fmla="*/ 209 w 309"/>
                  <a:gd name="T93" fmla="*/ 31 h 267"/>
                  <a:gd name="T94" fmla="*/ 194 w 309"/>
                  <a:gd name="T95" fmla="*/ 29 h 267"/>
                  <a:gd name="T96" fmla="*/ 178 w 309"/>
                  <a:gd name="T97" fmla="*/ 23 h 267"/>
                  <a:gd name="T98" fmla="*/ 167 w 309"/>
                  <a:gd name="T99" fmla="*/ 17 h 267"/>
                  <a:gd name="T100" fmla="*/ 155 w 309"/>
                  <a:gd name="T101" fmla="*/ 6 h 26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9"/>
                  <a:gd name="T154" fmla="*/ 0 h 267"/>
                  <a:gd name="T155" fmla="*/ 309 w 309"/>
                  <a:gd name="T156" fmla="*/ 267 h 26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9" h="267">
                    <a:moveTo>
                      <a:pt x="155" y="0"/>
                    </a:moveTo>
                    <a:lnTo>
                      <a:pt x="155" y="0"/>
                    </a:lnTo>
                    <a:lnTo>
                      <a:pt x="153" y="2"/>
                    </a:lnTo>
                    <a:lnTo>
                      <a:pt x="153" y="4"/>
                    </a:lnTo>
                    <a:lnTo>
                      <a:pt x="152" y="4"/>
                    </a:lnTo>
                    <a:lnTo>
                      <a:pt x="150" y="6"/>
                    </a:lnTo>
                    <a:lnTo>
                      <a:pt x="148" y="8"/>
                    </a:lnTo>
                    <a:lnTo>
                      <a:pt x="146" y="10"/>
                    </a:lnTo>
                    <a:lnTo>
                      <a:pt x="144" y="10"/>
                    </a:lnTo>
                    <a:lnTo>
                      <a:pt x="142" y="12"/>
                    </a:lnTo>
                    <a:lnTo>
                      <a:pt x="140" y="14"/>
                    </a:lnTo>
                    <a:lnTo>
                      <a:pt x="138" y="15"/>
                    </a:lnTo>
                    <a:lnTo>
                      <a:pt x="136" y="15"/>
                    </a:lnTo>
                    <a:lnTo>
                      <a:pt x="134" y="17"/>
                    </a:lnTo>
                    <a:lnTo>
                      <a:pt x="130" y="17"/>
                    </a:lnTo>
                    <a:lnTo>
                      <a:pt x="128" y="19"/>
                    </a:lnTo>
                    <a:lnTo>
                      <a:pt x="127" y="21"/>
                    </a:lnTo>
                    <a:lnTo>
                      <a:pt x="123" y="23"/>
                    </a:lnTo>
                    <a:lnTo>
                      <a:pt x="121" y="23"/>
                    </a:lnTo>
                    <a:lnTo>
                      <a:pt x="119" y="23"/>
                    </a:lnTo>
                    <a:lnTo>
                      <a:pt x="117" y="25"/>
                    </a:lnTo>
                    <a:lnTo>
                      <a:pt x="113" y="25"/>
                    </a:lnTo>
                    <a:lnTo>
                      <a:pt x="111" y="25"/>
                    </a:lnTo>
                    <a:lnTo>
                      <a:pt x="107" y="25"/>
                    </a:lnTo>
                    <a:lnTo>
                      <a:pt x="105" y="27"/>
                    </a:lnTo>
                    <a:lnTo>
                      <a:pt x="100" y="27"/>
                    </a:lnTo>
                    <a:lnTo>
                      <a:pt x="98" y="27"/>
                    </a:lnTo>
                    <a:lnTo>
                      <a:pt x="96" y="27"/>
                    </a:lnTo>
                    <a:lnTo>
                      <a:pt x="92" y="29"/>
                    </a:lnTo>
                    <a:lnTo>
                      <a:pt x="86" y="29"/>
                    </a:lnTo>
                    <a:lnTo>
                      <a:pt x="82" y="29"/>
                    </a:lnTo>
                    <a:lnTo>
                      <a:pt x="80" y="29"/>
                    </a:lnTo>
                    <a:lnTo>
                      <a:pt x="77" y="29"/>
                    </a:lnTo>
                    <a:lnTo>
                      <a:pt x="75" y="29"/>
                    </a:lnTo>
                    <a:lnTo>
                      <a:pt x="73" y="29"/>
                    </a:lnTo>
                    <a:lnTo>
                      <a:pt x="71" y="29"/>
                    </a:lnTo>
                    <a:lnTo>
                      <a:pt x="67" y="27"/>
                    </a:lnTo>
                    <a:lnTo>
                      <a:pt x="65" y="27"/>
                    </a:lnTo>
                    <a:lnTo>
                      <a:pt x="63" y="27"/>
                    </a:lnTo>
                    <a:lnTo>
                      <a:pt x="59" y="27"/>
                    </a:lnTo>
                    <a:lnTo>
                      <a:pt x="57" y="25"/>
                    </a:lnTo>
                    <a:lnTo>
                      <a:pt x="56" y="25"/>
                    </a:lnTo>
                    <a:lnTo>
                      <a:pt x="50" y="25"/>
                    </a:lnTo>
                    <a:lnTo>
                      <a:pt x="48" y="25"/>
                    </a:lnTo>
                    <a:lnTo>
                      <a:pt x="42" y="23"/>
                    </a:lnTo>
                    <a:lnTo>
                      <a:pt x="38" y="23"/>
                    </a:lnTo>
                    <a:lnTo>
                      <a:pt x="38" y="21"/>
                    </a:lnTo>
                    <a:lnTo>
                      <a:pt x="36" y="21"/>
                    </a:lnTo>
                    <a:lnTo>
                      <a:pt x="32" y="19"/>
                    </a:lnTo>
                    <a:lnTo>
                      <a:pt x="29" y="17"/>
                    </a:lnTo>
                    <a:lnTo>
                      <a:pt x="27" y="17"/>
                    </a:lnTo>
                    <a:lnTo>
                      <a:pt x="25" y="15"/>
                    </a:lnTo>
                    <a:lnTo>
                      <a:pt x="21" y="15"/>
                    </a:lnTo>
                    <a:lnTo>
                      <a:pt x="17" y="14"/>
                    </a:lnTo>
                    <a:lnTo>
                      <a:pt x="17" y="12"/>
                    </a:lnTo>
                    <a:lnTo>
                      <a:pt x="15" y="10"/>
                    </a:lnTo>
                    <a:lnTo>
                      <a:pt x="11" y="10"/>
                    </a:lnTo>
                    <a:lnTo>
                      <a:pt x="8" y="6"/>
                    </a:lnTo>
                    <a:lnTo>
                      <a:pt x="6" y="6"/>
                    </a:lnTo>
                    <a:lnTo>
                      <a:pt x="4" y="4"/>
                    </a:lnTo>
                    <a:lnTo>
                      <a:pt x="2" y="2"/>
                    </a:lnTo>
                    <a:lnTo>
                      <a:pt x="0" y="0"/>
                    </a:lnTo>
                    <a:lnTo>
                      <a:pt x="0" y="86"/>
                    </a:lnTo>
                    <a:lnTo>
                      <a:pt x="0" y="94"/>
                    </a:lnTo>
                    <a:lnTo>
                      <a:pt x="0" y="102"/>
                    </a:lnTo>
                    <a:lnTo>
                      <a:pt x="2" y="108"/>
                    </a:lnTo>
                    <a:lnTo>
                      <a:pt x="2" y="113"/>
                    </a:lnTo>
                    <a:lnTo>
                      <a:pt x="4" y="121"/>
                    </a:lnTo>
                    <a:lnTo>
                      <a:pt x="4" y="127"/>
                    </a:lnTo>
                    <a:lnTo>
                      <a:pt x="6" y="133"/>
                    </a:lnTo>
                    <a:lnTo>
                      <a:pt x="6" y="138"/>
                    </a:lnTo>
                    <a:lnTo>
                      <a:pt x="8" y="144"/>
                    </a:lnTo>
                    <a:lnTo>
                      <a:pt x="9" y="150"/>
                    </a:lnTo>
                    <a:lnTo>
                      <a:pt x="11" y="154"/>
                    </a:lnTo>
                    <a:lnTo>
                      <a:pt x="15" y="161"/>
                    </a:lnTo>
                    <a:lnTo>
                      <a:pt x="17" y="165"/>
                    </a:lnTo>
                    <a:lnTo>
                      <a:pt x="19" y="171"/>
                    </a:lnTo>
                    <a:lnTo>
                      <a:pt x="21" y="175"/>
                    </a:lnTo>
                    <a:lnTo>
                      <a:pt x="25" y="179"/>
                    </a:lnTo>
                    <a:lnTo>
                      <a:pt x="27" y="184"/>
                    </a:lnTo>
                    <a:lnTo>
                      <a:pt x="29" y="188"/>
                    </a:lnTo>
                    <a:lnTo>
                      <a:pt x="32" y="192"/>
                    </a:lnTo>
                    <a:lnTo>
                      <a:pt x="36" y="196"/>
                    </a:lnTo>
                    <a:lnTo>
                      <a:pt x="38" y="200"/>
                    </a:lnTo>
                    <a:lnTo>
                      <a:pt x="42" y="204"/>
                    </a:lnTo>
                    <a:lnTo>
                      <a:pt x="46" y="207"/>
                    </a:lnTo>
                    <a:lnTo>
                      <a:pt x="50" y="211"/>
                    </a:lnTo>
                    <a:lnTo>
                      <a:pt x="52" y="213"/>
                    </a:lnTo>
                    <a:lnTo>
                      <a:pt x="56" y="217"/>
                    </a:lnTo>
                    <a:lnTo>
                      <a:pt x="59" y="221"/>
                    </a:lnTo>
                    <a:lnTo>
                      <a:pt x="63" y="223"/>
                    </a:lnTo>
                    <a:lnTo>
                      <a:pt x="71" y="229"/>
                    </a:lnTo>
                    <a:lnTo>
                      <a:pt x="73" y="232"/>
                    </a:lnTo>
                    <a:lnTo>
                      <a:pt x="79" y="234"/>
                    </a:lnTo>
                    <a:lnTo>
                      <a:pt x="82" y="236"/>
                    </a:lnTo>
                    <a:lnTo>
                      <a:pt x="84" y="238"/>
                    </a:lnTo>
                    <a:lnTo>
                      <a:pt x="92" y="244"/>
                    </a:lnTo>
                    <a:lnTo>
                      <a:pt x="96" y="244"/>
                    </a:lnTo>
                    <a:lnTo>
                      <a:pt x="100" y="246"/>
                    </a:lnTo>
                    <a:lnTo>
                      <a:pt x="105" y="252"/>
                    </a:lnTo>
                    <a:lnTo>
                      <a:pt x="113" y="253"/>
                    </a:lnTo>
                    <a:lnTo>
                      <a:pt x="117" y="253"/>
                    </a:lnTo>
                    <a:lnTo>
                      <a:pt x="119" y="255"/>
                    </a:lnTo>
                    <a:lnTo>
                      <a:pt x="127" y="259"/>
                    </a:lnTo>
                    <a:lnTo>
                      <a:pt x="130" y="261"/>
                    </a:lnTo>
                    <a:lnTo>
                      <a:pt x="136" y="263"/>
                    </a:lnTo>
                    <a:lnTo>
                      <a:pt x="140" y="263"/>
                    </a:lnTo>
                    <a:lnTo>
                      <a:pt x="146" y="263"/>
                    </a:lnTo>
                    <a:lnTo>
                      <a:pt x="150" y="265"/>
                    </a:lnTo>
                    <a:lnTo>
                      <a:pt x="153" y="267"/>
                    </a:lnTo>
                    <a:lnTo>
                      <a:pt x="155" y="267"/>
                    </a:lnTo>
                    <a:lnTo>
                      <a:pt x="157" y="267"/>
                    </a:lnTo>
                    <a:lnTo>
                      <a:pt x="161" y="265"/>
                    </a:lnTo>
                    <a:lnTo>
                      <a:pt x="171" y="263"/>
                    </a:lnTo>
                    <a:lnTo>
                      <a:pt x="175" y="263"/>
                    </a:lnTo>
                    <a:lnTo>
                      <a:pt x="180" y="261"/>
                    </a:lnTo>
                    <a:lnTo>
                      <a:pt x="184" y="257"/>
                    </a:lnTo>
                    <a:lnTo>
                      <a:pt x="192" y="255"/>
                    </a:lnTo>
                    <a:lnTo>
                      <a:pt x="198" y="253"/>
                    </a:lnTo>
                    <a:lnTo>
                      <a:pt x="205" y="250"/>
                    </a:lnTo>
                    <a:lnTo>
                      <a:pt x="211" y="246"/>
                    </a:lnTo>
                    <a:lnTo>
                      <a:pt x="217" y="244"/>
                    </a:lnTo>
                    <a:lnTo>
                      <a:pt x="221" y="240"/>
                    </a:lnTo>
                    <a:lnTo>
                      <a:pt x="226" y="238"/>
                    </a:lnTo>
                    <a:lnTo>
                      <a:pt x="232" y="234"/>
                    </a:lnTo>
                    <a:lnTo>
                      <a:pt x="236" y="232"/>
                    </a:lnTo>
                    <a:lnTo>
                      <a:pt x="238" y="229"/>
                    </a:lnTo>
                    <a:lnTo>
                      <a:pt x="244" y="225"/>
                    </a:lnTo>
                    <a:lnTo>
                      <a:pt x="248" y="223"/>
                    </a:lnTo>
                    <a:lnTo>
                      <a:pt x="249" y="221"/>
                    </a:lnTo>
                    <a:lnTo>
                      <a:pt x="253" y="217"/>
                    </a:lnTo>
                    <a:lnTo>
                      <a:pt x="257" y="213"/>
                    </a:lnTo>
                    <a:lnTo>
                      <a:pt x="261" y="211"/>
                    </a:lnTo>
                    <a:lnTo>
                      <a:pt x="263" y="205"/>
                    </a:lnTo>
                    <a:lnTo>
                      <a:pt x="267" y="204"/>
                    </a:lnTo>
                    <a:lnTo>
                      <a:pt x="271" y="200"/>
                    </a:lnTo>
                    <a:lnTo>
                      <a:pt x="273" y="196"/>
                    </a:lnTo>
                    <a:lnTo>
                      <a:pt x="276" y="192"/>
                    </a:lnTo>
                    <a:lnTo>
                      <a:pt x="280" y="186"/>
                    </a:lnTo>
                    <a:lnTo>
                      <a:pt x="284" y="184"/>
                    </a:lnTo>
                    <a:lnTo>
                      <a:pt x="284" y="179"/>
                    </a:lnTo>
                    <a:lnTo>
                      <a:pt x="288" y="175"/>
                    </a:lnTo>
                    <a:lnTo>
                      <a:pt x="290" y="169"/>
                    </a:lnTo>
                    <a:lnTo>
                      <a:pt x="294" y="163"/>
                    </a:lnTo>
                    <a:lnTo>
                      <a:pt x="294" y="159"/>
                    </a:lnTo>
                    <a:lnTo>
                      <a:pt x="297" y="154"/>
                    </a:lnTo>
                    <a:lnTo>
                      <a:pt x="299" y="150"/>
                    </a:lnTo>
                    <a:lnTo>
                      <a:pt x="301" y="144"/>
                    </a:lnTo>
                    <a:lnTo>
                      <a:pt x="303" y="138"/>
                    </a:lnTo>
                    <a:lnTo>
                      <a:pt x="305" y="133"/>
                    </a:lnTo>
                    <a:lnTo>
                      <a:pt x="305" y="125"/>
                    </a:lnTo>
                    <a:lnTo>
                      <a:pt x="305" y="121"/>
                    </a:lnTo>
                    <a:lnTo>
                      <a:pt x="307" y="113"/>
                    </a:lnTo>
                    <a:lnTo>
                      <a:pt x="307" y="108"/>
                    </a:lnTo>
                    <a:lnTo>
                      <a:pt x="309" y="100"/>
                    </a:lnTo>
                    <a:lnTo>
                      <a:pt x="309" y="94"/>
                    </a:lnTo>
                    <a:lnTo>
                      <a:pt x="309" y="86"/>
                    </a:lnTo>
                    <a:lnTo>
                      <a:pt x="309" y="0"/>
                    </a:lnTo>
                    <a:lnTo>
                      <a:pt x="307" y="2"/>
                    </a:lnTo>
                    <a:lnTo>
                      <a:pt x="305" y="4"/>
                    </a:lnTo>
                    <a:lnTo>
                      <a:pt x="305" y="6"/>
                    </a:lnTo>
                    <a:lnTo>
                      <a:pt x="301" y="6"/>
                    </a:lnTo>
                    <a:lnTo>
                      <a:pt x="297" y="10"/>
                    </a:lnTo>
                    <a:lnTo>
                      <a:pt x="294" y="12"/>
                    </a:lnTo>
                    <a:lnTo>
                      <a:pt x="290" y="15"/>
                    </a:lnTo>
                    <a:lnTo>
                      <a:pt x="284" y="17"/>
                    </a:lnTo>
                    <a:lnTo>
                      <a:pt x="280" y="17"/>
                    </a:lnTo>
                    <a:lnTo>
                      <a:pt x="278" y="19"/>
                    </a:lnTo>
                    <a:lnTo>
                      <a:pt x="274" y="21"/>
                    </a:lnTo>
                    <a:lnTo>
                      <a:pt x="273" y="23"/>
                    </a:lnTo>
                    <a:lnTo>
                      <a:pt x="263" y="25"/>
                    </a:lnTo>
                    <a:lnTo>
                      <a:pt x="261" y="25"/>
                    </a:lnTo>
                    <a:lnTo>
                      <a:pt x="255" y="25"/>
                    </a:lnTo>
                    <a:lnTo>
                      <a:pt x="251" y="27"/>
                    </a:lnTo>
                    <a:lnTo>
                      <a:pt x="248" y="27"/>
                    </a:lnTo>
                    <a:lnTo>
                      <a:pt x="244" y="27"/>
                    </a:lnTo>
                    <a:lnTo>
                      <a:pt x="238" y="29"/>
                    </a:lnTo>
                    <a:lnTo>
                      <a:pt x="234" y="29"/>
                    </a:lnTo>
                    <a:lnTo>
                      <a:pt x="228" y="29"/>
                    </a:lnTo>
                    <a:lnTo>
                      <a:pt x="224" y="29"/>
                    </a:lnTo>
                    <a:lnTo>
                      <a:pt x="219" y="29"/>
                    </a:lnTo>
                    <a:lnTo>
                      <a:pt x="215" y="27"/>
                    </a:lnTo>
                    <a:lnTo>
                      <a:pt x="211" y="27"/>
                    </a:lnTo>
                    <a:lnTo>
                      <a:pt x="205" y="27"/>
                    </a:lnTo>
                    <a:lnTo>
                      <a:pt x="203" y="25"/>
                    </a:lnTo>
                    <a:lnTo>
                      <a:pt x="200" y="25"/>
                    </a:lnTo>
                    <a:lnTo>
                      <a:pt x="194" y="25"/>
                    </a:lnTo>
                    <a:lnTo>
                      <a:pt x="192" y="23"/>
                    </a:lnTo>
                    <a:lnTo>
                      <a:pt x="188" y="23"/>
                    </a:lnTo>
                    <a:lnTo>
                      <a:pt x="184" y="21"/>
                    </a:lnTo>
                    <a:lnTo>
                      <a:pt x="182" y="19"/>
                    </a:lnTo>
                    <a:lnTo>
                      <a:pt x="180" y="17"/>
                    </a:lnTo>
                    <a:lnTo>
                      <a:pt x="176" y="17"/>
                    </a:lnTo>
                    <a:lnTo>
                      <a:pt x="173" y="15"/>
                    </a:lnTo>
                    <a:lnTo>
                      <a:pt x="169" y="12"/>
                    </a:lnTo>
                    <a:lnTo>
                      <a:pt x="165" y="10"/>
                    </a:lnTo>
                    <a:lnTo>
                      <a:pt x="161" y="6"/>
                    </a:lnTo>
                    <a:lnTo>
                      <a:pt x="157" y="4"/>
                    </a:lnTo>
                    <a:lnTo>
                      <a:pt x="157" y="2"/>
                    </a:lnTo>
                    <a:lnTo>
                      <a:pt x="155" y="0"/>
                    </a:lnTo>
                    <a:close/>
                  </a:path>
                </a:pathLst>
              </a:custGeom>
              <a:solidFill>
                <a:srgbClr val="003A9C"/>
              </a:solidFill>
              <a:ln w="3175">
                <a:solidFill>
                  <a:srgbClr val="000000"/>
                </a:solidFill>
                <a:round/>
                <a:headEnd/>
                <a:tailEnd/>
              </a:ln>
            </p:spPr>
            <p:txBody>
              <a:bodyPr/>
              <a:lstStyle/>
              <a:p>
                <a:endParaRPr lang="en-US" dirty="0">
                  <a:solidFill>
                    <a:prstClr val="black"/>
                  </a:solidFill>
                </a:endParaRPr>
              </a:p>
            </p:txBody>
          </p:sp>
          <p:sp>
            <p:nvSpPr>
              <p:cNvPr id="128" name="Freeform 62"/>
              <p:cNvSpPr>
                <a:spLocks/>
              </p:cNvSpPr>
              <p:nvPr/>
            </p:nvSpPr>
            <p:spPr bwMode="auto">
              <a:xfrm>
                <a:off x="3936" y="2544"/>
                <a:ext cx="304" cy="91"/>
              </a:xfrm>
              <a:custGeom>
                <a:avLst/>
                <a:gdLst>
                  <a:gd name="T0" fmla="*/ 150 w 309"/>
                  <a:gd name="T1" fmla="*/ 0 h 86"/>
                  <a:gd name="T2" fmla="*/ 149 w 309"/>
                  <a:gd name="T3" fmla="*/ 4 h 86"/>
                  <a:gd name="T4" fmla="*/ 148 w 309"/>
                  <a:gd name="T5" fmla="*/ 6 h 86"/>
                  <a:gd name="T6" fmla="*/ 146 w 309"/>
                  <a:gd name="T7" fmla="*/ 6 h 86"/>
                  <a:gd name="T8" fmla="*/ 142 w 309"/>
                  <a:gd name="T9" fmla="*/ 12 h 86"/>
                  <a:gd name="T10" fmla="*/ 138 w 309"/>
                  <a:gd name="T11" fmla="*/ 14 h 86"/>
                  <a:gd name="T12" fmla="*/ 134 w 309"/>
                  <a:gd name="T13" fmla="*/ 17 h 86"/>
                  <a:gd name="T14" fmla="*/ 130 w 309"/>
                  <a:gd name="T15" fmla="*/ 19 h 86"/>
                  <a:gd name="T16" fmla="*/ 124 w 309"/>
                  <a:gd name="T17" fmla="*/ 21 h 86"/>
                  <a:gd name="T18" fmla="*/ 123 w 309"/>
                  <a:gd name="T19" fmla="*/ 23 h 86"/>
                  <a:gd name="T20" fmla="*/ 117 w 309"/>
                  <a:gd name="T21" fmla="*/ 25 h 86"/>
                  <a:gd name="T22" fmla="*/ 113 w 309"/>
                  <a:gd name="T23" fmla="*/ 28 h 86"/>
                  <a:gd name="T24" fmla="*/ 111 w 309"/>
                  <a:gd name="T25" fmla="*/ 28 h 86"/>
                  <a:gd name="T26" fmla="*/ 103 w 309"/>
                  <a:gd name="T27" fmla="*/ 28 h 86"/>
                  <a:gd name="T28" fmla="*/ 96 w 309"/>
                  <a:gd name="T29" fmla="*/ 31 h 86"/>
                  <a:gd name="T30" fmla="*/ 92 w 309"/>
                  <a:gd name="T31" fmla="*/ 31 h 86"/>
                  <a:gd name="T32" fmla="*/ 84 w 309"/>
                  <a:gd name="T33" fmla="*/ 33 h 86"/>
                  <a:gd name="T34" fmla="*/ 80 w 309"/>
                  <a:gd name="T35" fmla="*/ 33 h 86"/>
                  <a:gd name="T36" fmla="*/ 75 w 309"/>
                  <a:gd name="T37" fmla="*/ 33 h 86"/>
                  <a:gd name="T38" fmla="*/ 71 w 309"/>
                  <a:gd name="T39" fmla="*/ 33 h 86"/>
                  <a:gd name="T40" fmla="*/ 67 w 309"/>
                  <a:gd name="T41" fmla="*/ 31 h 86"/>
                  <a:gd name="T42" fmla="*/ 61 w 309"/>
                  <a:gd name="T43" fmla="*/ 31 h 86"/>
                  <a:gd name="T44" fmla="*/ 55 w 309"/>
                  <a:gd name="T45" fmla="*/ 28 h 86"/>
                  <a:gd name="T46" fmla="*/ 48 w 309"/>
                  <a:gd name="T47" fmla="*/ 28 h 86"/>
                  <a:gd name="T48" fmla="*/ 46 w 309"/>
                  <a:gd name="T49" fmla="*/ 28 h 86"/>
                  <a:gd name="T50" fmla="*/ 36 w 309"/>
                  <a:gd name="T51" fmla="*/ 25 h 86"/>
                  <a:gd name="T52" fmla="*/ 34 w 309"/>
                  <a:gd name="T53" fmla="*/ 23 h 86"/>
                  <a:gd name="T54" fmla="*/ 29 w 309"/>
                  <a:gd name="T55" fmla="*/ 19 h 86"/>
                  <a:gd name="T56" fmla="*/ 25 w 309"/>
                  <a:gd name="T57" fmla="*/ 17 h 86"/>
                  <a:gd name="T58" fmla="*/ 19 w 309"/>
                  <a:gd name="T59" fmla="*/ 16 h 86"/>
                  <a:gd name="T60" fmla="*/ 15 w 309"/>
                  <a:gd name="T61" fmla="*/ 12 h 86"/>
                  <a:gd name="T62" fmla="*/ 8 w 309"/>
                  <a:gd name="T63" fmla="*/ 6 h 86"/>
                  <a:gd name="T64" fmla="*/ 4 w 309"/>
                  <a:gd name="T65" fmla="*/ 4 h 86"/>
                  <a:gd name="T66" fmla="*/ 0 w 309"/>
                  <a:gd name="T67" fmla="*/ 0 h 86"/>
                  <a:gd name="T68" fmla="*/ 13 w 309"/>
                  <a:gd name="T69" fmla="*/ 96 h 86"/>
                  <a:gd name="T70" fmla="*/ 150 w 309"/>
                  <a:gd name="T71" fmla="*/ 96 h 86"/>
                  <a:gd name="T72" fmla="*/ 286 w 309"/>
                  <a:gd name="T73" fmla="*/ 96 h 86"/>
                  <a:gd name="T74" fmla="*/ 299 w 309"/>
                  <a:gd name="T75" fmla="*/ 0 h 86"/>
                  <a:gd name="T76" fmla="*/ 295 w 309"/>
                  <a:gd name="T77" fmla="*/ 4 h 86"/>
                  <a:gd name="T78" fmla="*/ 291 w 309"/>
                  <a:gd name="T79" fmla="*/ 6 h 86"/>
                  <a:gd name="T80" fmla="*/ 284 w 309"/>
                  <a:gd name="T81" fmla="*/ 14 h 86"/>
                  <a:gd name="T82" fmla="*/ 274 w 309"/>
                  <a:gd name="T83" fmla="*/ 19 h 86"/>
                  <a:gd name="T84" fmla="*/ 270 w 309"/>
                  <a:gd name="T85" fmla="*/ 21 h 86"/>
                  <a:gd name="T86" fmla="*/ 265 w 309"/>
                  <a:gd name="T87" fmla="*/ 25 h 86"/>
                  <a:gd name="T88" fmla="*/ 253 w 309"/>
                  <a:gd name="T89" fmla="*/ 28 h 86"/>
                  <a:gd name="T90" fmla="*/ 243 w 309"/>
                  <a:gd name="T91" fmla="*/ 31 h 86"/>
                  <a:gd name="T92" fmla="*/ 236 w 309"/>
                  <a:gd name="T93" fmla="*/ 31 h 86"/>
                  <a:gd name="T94" fmla="*/ 226 w 309"/>
                  <a:gd name="T95" fmla="*/ 33 h 86"/>
                  <a:gd name="T96" fmla="*/ 216 w 309"/>
                  <a:gd name="T97" fmla="*/ 33 h 86"/>
                  <a:gd name="T98" fmla="*/ 210 w 309"/>
                  <a:gd name="T99" fmla="*/ 31 h 86"/>
                  <a:gd name="T100" fmla="*/ 201 w 309"/>
                  <a:gd name="T101" fmla="*/ 31 h 86"/>
                  <a:gd name="T102" fmla="*/ 194 w 309"/>
                  <a:gd name="T103" fmla="*/ 28 h 86"/>
                  <a:gd name="T104" fmla="*/ 188 w 309"/>
                  <a:gd name="T105" fmla="*/ 25 h 86"/>
                  <a:gd name="T106" fmla="*/ 180 w 309"/>
                  <a:gd name="T107" fmla="*/ 23 h 86"/>
                  <a:gd name="T108" fmla="*/ 174 w 309"/>
                  <a:gd name="T109" fmla="*/ 19 h 86"/>
                  <a:gd name="T110" fmla="*/ 167 w 309"/>
                  <a:gd name="T111" fmla="*/ 17 h 86"/>
                  <a:gd name="T112" fmla="*/ 159 w 309"/>
                  <a:gd name="T113" fmla="*/ 12 h 86"/>
                  <a:gd name="T114" fmla="*/ 155 w 309"/>
                  <a:gd name="T115" fmla="*/ 6 h 86"/>
                  <a:gd name="T116" fmla="*/ 152 w 309"/>
                  <a:gd name="T117" fmla="*/ 2 h 8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9"/>
                  <a:gd name="T178" fmla="*/ 0 h 86"/>
                  <a:gd name="T179" fmla="*/ 309 w 309"/>
                  <a:gd name="T180" fmla="*/ 86 h 8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9" h="86">
                    <a:moveTo>
                      <a:pt x="155" y="0"/>
                    </a:moveTo>
                    <a:lnTo>
                      <a:pt x="155" y="0"/>
                    </a:lnTo>
                    <a:lnTo>
                      <a:pt x="155" y="2"/>
                    </a:lnTo>
                    <a:lnTo>
                      <a:pt x="153" y="4"/>
                    </a:lnTo>
                    <a:lnTo>
                      <a:pt x="152" y="4"/>
                    </a:lnTo>
                    <a:lnTo>
                      <a:pt x="152" y="6"/>
                    </a:lnTo>
                    <a:lnTo>
                      <a:pt x="150" y="6"/>
                    </a:lnTo>
                    <a:lnTo>
                      <a:pt x="148" y="8"/>
                    </a:lnTo>
                    <a:lnTo>
                      <a:pt x="146" y="10"/>
                    </a:lnTo>
                    <a:lnTo>
                      <a:pt x="144" y="10"/>
                    </a:lnTo>
                    <a:lnTo>
                      <a:pt x="142" y="12"/>
                    </a:lnTo>
                    <a:lnTo>
                      <a:pt x="140" y="14"/>
                    </a:lnTo>
                    <a:lnTo>
                      <a:pt x="138" y="15"/>
                    </a:lnTo>
                    <a:lnTo>
                      <a:pt x="136" y="15"/>
                    </a:lnTo>
                    <a:lnTo>
                      <a:pt x="134" y="17"/>
                    </a:lnTo>
                    <a:lnTo>
                      <a:pt x="130" y="17"/>
                    </a:lnTo>
                    <a:lnTo>
                      <a:pt x="128" y="19"/>
                    </a:lnTo>
                    <a:lnTo>
                      <a:pt x="127" y="21"/>
                    </a:lnTo>
                    <a:lnTo>
                      <a:pt x="123" y="23"/>
                    </a:lnTo>
                    <a:lnTo>
                      <a:pt x="121" y="23"/>
                    </a:lnTo>
                    <a:lnTo>
                      <a:pt x="119" y="23"/>
                    </a:lnTo>
                    <a:lnTo>
                      <a:pt x="117" y="25"/>
                    </a:lnTo>
                    <a:lnTo>
                      <a:pt x="115" y="25"/>
                    </a:lnTo>
                    <a:lnTo>
                      <a:pt x="113" y="25"/>
                    </a:lnTo>
                    <a:lnTo>
                      <a:pt x="107" y="25"/>
                    </a:lnTo>
                    <a:lnTo>
                      <a:pt x="105" y="27"/>
                    </a:lnTo>
                    <a:lnTo>
                      <a:pt x="100" y="27"/>
                    </a:lnTo>
                    <a:lnTo>
                      <a:pt x="98" y="27"/>
                    </a:lnTo>
                    <a:lnTo>
                      <a:pt x="96" y="27"/>
                    </a:lnTo>
                    <a:lnTo>
                      <a:pt x="92" y="29"/>
                    </a:lnTo>
                    <a:lnTo>
                      <a:pt x="86" y="29"/>
                    </a:lnTo>
                    <a:lnTo>
                      <a:pt x="84" y="29"/>
                    </a:lnTo>
                    <a:lnTo>
                      <a:pt x="82" y="29"/>
                    </a:lnTo>
                    <a:lnTo>
                      <a:pt x="80" y="29"/>
                    </a:lnTo>
                    <a:lnTo>
                      <a:pt x="77" y="29"/>
                    </a:lnTo>
                    <a:lnTo>
                      <a:pt x="75" y="29"/>
                    </a:lnTo>
                    <a:lnTo>
                      <a:pt x="73" y="29"/>
                    </a:lnTo>
                    <a:lnTo>
                      <a:pt x="71" y="29"/>
                    </a:lnTo>
                    <a:lnTo>
                      <a:pt x="69" y="27"/>
                    </a:lnTo>
                    <a:lnTo>
                      <a:pt x="65" y="27"/>
                    </a:lnTo>
                    <a:lnTo>
                      <a:pt x="63" y="27"/>
                    </a:lnTo>
                    <a:lnTo>
                      <a:pt x="59" y="27"/>
                    </a:lnTo>
                    <a:lnTo>
                      <a:pt x="57" y="25"/>
                    </a:lnTo>
                    <a:lnTo>
                      <a:pt x="56" y="25"/>
                    </a:lnTo>
                    <a:lnTo>
                      <a:pt x="50" y="25"/>
                    </a:lnTo>
                    <a:lnTo>
                      <a:pt x="48" y="25"/>
                    </a:lnTo>
                    <a:lnTo>
                      <a:pt x="44" y="23"/>
                    </a:lnTo>
                    <a:lnTo>
                      <a:pt x="38" y="23"/>
                    </a:lnTo>
                    <a:lnTo>
                      <a:pt x="38" y="21"/>
                    </a:lnTo>
                    <a:lnTo>
                      <a:pt x="36" y="21"/>
                    </a:lnTo>
                    <a:lnTo>
                      <a:pt x="32" y="19"/>
                    </a:lnTo>
                    <a:lnTo>
                      <a:pt x="29" y="17"/>
                    </a:lnTo>
                    <a:lnTo>
                      <a:pt x="27" y="17"/>
                    </a:lnTo>
                    <a:lnTo>
                      <a:pt x="25" y="15"/>
                    </a:lnTo>
                    <a:lnTo>
                      <a:pt x="21" y="15"/>
                    </a:lnTo>
                    <a:lnTo>
                      <a:pt x="19" y="14"/>
                    </a:lnTo>
                    <a:lnTo>
                      <a:pt x="17" y="12"/>
                    </a:lnTo>
                    <a:lnTo>
                      <a:pt x="15" y="10"/>
                    </a:lnTo>
                    <a:lnTo>
                      <a:pt x="13" y="10"/>
                    </a:lnTo>
                    <a:lnTo>
                      <a:pt x="8" y="6"/>
                    </a:lnTo>
                    <a:lnTo>
                      <a:pt x="6" y="6"/>
                    </a:lnTo>
                    <a:lnTo>
                      <a:pt x="4" y="4"/>
                    </a:lnTo>
                    <a:lnTo>
                      <a:pt x="2" y="2"/>
                    </a:lnTo>
                    <a:lnTo>
                      <a:pt x="0" y="0"/>
                    </a:lnTo>
                    <a:lnTo>
                      <a:pt x="0" y="86"/>
                    </a:lnTo>
                    <a:lnTo>
                      <a:pt x="13" y="86"/>
                    </a:lnTo>
                    <a:lnTo>
                      <a:pt x="50" y="86"/>
                    </a:lnTo>
                    <a:lnTo>
                      <a:pt x="155" y="86"/>
                    </a:lnTo>
                    <a:lnTo>
                      <a:pt x="261" y="86"/>
                    </a:lnTo>
                    <a:lnTo>
                      <a:pt x="296" y="86"/>
                    </a:lnTo>
                    <a:lnTo>
                      <a:pt x="309" y="86"/>
                    </a:lnTo>
                    <a:lnTo>
                      <a:pt x="309" y="0"/>
                    </a:lnTo>
                    <a:lnTo>
                      <a:pt x="307" y="2"/>
                    </a:lnTo>
                    <a:lnTo>
                      <a:pt x="305" y="4"/>
                    </a:lnTo>
                    <a:lnTo>
                      <a:pt x="305" y="6"/>
                    </a:lnTo>
                    <a:lnTo>
                      <a:pt x="301" y="6"/>
                    </a:lnTo>
                    <a:lnTo>
                      <a:pt x="297" y="10"/>
                    </a:lnTo>
                    <a:lnTo>
                      <a:pt x="294" y="12"/>
                    </a:lnTo>
                    <a:lnTo>
                      <a:pt x="290" y="15"/>
                    </a:lnTo>
                    <a:lnTo>
                      <a:pt x="284" y="17"/>
                    </a:lnTo>
                    <a:lnTo>
                      <a:pt x="282" y="17"/>
                    </a:lnTo>
                    <a:lnTo>
                      <a:pt x="278" y="19"/>
                    </a:lnTo>
                    <a:lnTo>
                      <a:pt x="274" y="21"/>
                    </a:lnTo>
                    <a:lnTo>
                      <a:pt x="273" y="23"/>
                    </a:lnTo>
                    <a:lnTo>
                      <a:pt x="263" y="25"/>
                    </a:lnTo>
                    <a:lnTo>
                      <a:pt x="261" y="25"/>
                    </a:lnTo>
                    <a:lnTo>
                      <a:pt x="257" y="25"/>
                    </a:lnTo>
                    <a:lnTo>
                      <a:pt x="251" y="27"/>
                    </a:lnTo>
                    <a:lnTo>
                      <a:pt x="249" y="27"/>
                    </a:lnTo>
                    <a:lnTo>
                      <a:pt x="244" y="27"/>
                    </a:lnTo>
                    <a:lnTo>
                      <a:pt x="238" y="29"/>
                    </a:lnTo>
                    <a:lnTo>
                      <a:pt x="234" y="29"/>
                    </a:lnTo>
                    <a:lnTo>
                      <a:pt x="228" y="29"/>
                    </a:lnTo>
                    <a:lnTo>
                      <a:pt x="224" y="29"/>
                    </a:lnTo>
                    <a:lnTo>
                      <a:pt x="219" y="29"/>
                    </a:lnTo>
                    <a:lnTo>
                      <a:pt x="217" y="27"/>
                    </a:lnTo>
                    <a:lnTo>
                      <a:pt x="211" y="27"/>
                    </a:lnTo>
                    <a:lnTo>
                      <a:pt x="207" y="27"/>
                    </a:lnTo>
                    <a:lnTo>
                      <a:pt x="203" y="25"/>
                    </a:lnTo>
                    <a:lnTo>
                      <a:pt x="200" y="25"/>
                    </a:lnTo>
                    <a:lnTo>
                      <a:pt x="196" y="25"/>
                    </a:lnTo>
                    <a:lnTo>
                      <a:pt x="194" y="23"/>
                    </a:lnTo>
                    <a:lnTo>
                      <a:pt x="190" y="23"/>
                    </a:lnTo>
                    <a:lnTo>
                      <a:pt x="186" y="21"/>
                    </a:lnTo>
                    <a:lnTo>
                      <a:pt x="182" y="19"/>
                    </a:lnTo>
                    <a:lnTo>
                      <a:pt x="180" y="17"/>
                    </a:lnTo>
                    <a:lnTo>
                      <a:pt x="178" y="17"/>
                    </a:lnTo>
                    <a:lnTo>
                      <a:pt x="173" y="15"/>
                    </a:lnTo>
                    <a:lnTo>
                      <a:pt x="169" y="12"/>
                    </a:lnTo>
                    <a:lnTo>
                      <a:pt x="165" y="10"/>
                    </a:lnTo>
                    <a:lnTo>
                      <a:pt x="161" y="6"/>
                    </a:lnTo>
                    <a:lnTo>
                      <a:pt x="159" y="4"/>
                    </a:lnTo>
                    <a:lnTo>
                      <a:pt x="157" y="2"/>
                    </a:lnTo>
                    <a:lnTo>
                      <a:pt x="155" y="0"/>
                    </a:lnTo>
                    <a:close/>
                  </a:path>
                </a:pathLst>
              </a:custGeom>
              <a:solidFill>
                <a:srgbClr val="C00000"/>
              </a:solidFill>
              <a:ln w="3175">
                <a:solidFill>
                  <a:srgbClr val="000000"/>
                </a:solidFill>
                <a:round/>
                <a:headEnd/>
                <a:tailEnd/>
              </a:ln>
            </p:spPr>
            <p:txBody>
              <a:bodyPr/>
              <a:lstStyle/>
              <a:p>
                <a:endParaRPr lang="en-US" dirty="0">
                  <a:solidFill>
                    <a:prstClr val="black"/>
                  </a:solidFill>
                </a:endParaRPr>
              </a:p>
            </p:txBody>
          </p:sp>
          <p:sp>
            <p:nvSpPr>
              <p:cNvPr id="129" name="Rectangle 63"/>
              <p:cNvSpPr>
                <a:spLocks noChangeArrowheads="1"/>
              </p:cNvSpPr>
              <p:nvPr/>
            </p:nvSpPr>
            <p:spPr bwMode="auto">
              <a:xfrm>
                <a:off x="4040" y="2610"/>
                <a:ext cx="118" cy="172"/>
              </a:xfrm>
              <a:prstGeom prst="rect">
                <a:avLst/>
              </a:prstGeom>
              <a:noFill/>
              <a:ln w="9525">
                <a:noFill/>
                <a:miter lim="800000"/>
                <a:headEnd/>
                <a:tailEnd/>
              </a:ln>
            </p:spPr>
            <p:txBody>
              <a:bodyPr wrap="none" lIns="0" tIns="0" rIns="0" bIns="0">
                <a:spAutoFit/>
              </a:bodyPr>
              <a:lstStyle/>
              <a:p>
                <a:pPr eaLnBrk="0" hangingPunct="0"/>
                <a:r>
                  <a:rPr lang="en-US" sz="1100" b="1" dirty="0">
                    <a:solidFill>
                      <a:srgbClr val="FFFFFF"/>
                    </a:solidFill>
                    <a:latin typeface="Arial" pitchFamily="34" charset="0"/>
                    <a:cs typeface="Arial" pitchFamily="34" charset="0"/>
                  </a:rPr>
                  <a:t>4 </a:t>
                </a:r>
                <a:endParaRPr lang="en-US" sz="1100" b="1" dirty="0">
                  <a:solidFill>
                    <a:prstClr val="black"/>
                  </a:solidFill>
                  <a:latin typeface="Arial" pitchFamily="34" charset="0"/>
                  <a:cs typeface="Arial" pitchFamily="34" charset="0"/>
                </a:endParaRPr>
              </a:p>
            </p:txBody>
          </p:sp>
        </p:grpSp>
        <p:grpSp>
          <p:nvGrpSpPr>
            <p:cNvPr id="13" name="Group 64"/>
            <p:cNvGrpSpPr>
              <a:grpSpLocks/>
            </p:cNvGrpSpPr>
            <p:nvPr/>
          </p:nvGrpSpPr>
          <p:grpSpPr bwMode="auto">
            <a:xfrm>
              <a:off x="2865" y="1819"/>
              <a:ext cx="189" cy="170"/>
              <a:chOff x="1559" y="1584"/>
              <a:chExt cx="309" cy="275"/>
            </a:xfrm>
          </p:grpSpPr>
          <p:sp>
            <p:nvSpPr>
              <p:cNvPr id="124" name="Freeform 65"/>
              <p:cNvSpPr>
                <a:spLocks/>
              </p:cNvSpPr>
              <p:nvPr/>
            </p:nvSpPr>
            <p:spPr bwMode="auto">
              <a:xfrm>
                <a:off x="1559" y="1584"/>
                <a:ext cx="309" cy="275"/>
              </a:xfrm>
              <a:custGeom>
                <a:avLst/>
                <a:gdLst>
                  <a:gd name="T0" fmla="*/ 152 w 309"/>
                  <a:gd name="T1" fmla="*/ 4 h 275"/>
                  <a:gd name="T2" fmla="*/ 142 w 309"/>
                  <a:gd name="T3" fmla="*/ 12 h 275"/>
                  <a:gd name="T4" fmla="*/ 129 w 309"/>
                  <a:gd name="T5" fmla="*/ 20 h 275"/>
                  <a:gd name="T6" fmla="*/ 116 w 309"/>
                  <a:gd name="T7" fmla="*/ 25 h 275"/>
                  <a:gd name="T8" fmla="*/ 100 w 309"/>
                  <a:gd name="T9" fmla="*/ 29 h 275"/>
                  <a:gd name="T10" fmla="*/ 83 w 309"/>
                  <a:gd name="T11" fmla="*/ 29 h 275"/>
                  <a:gd name="T12" fmla="*/ 73 w 309"/>
                  <a:gd name="T13" fmla="*/ 29 h 275"/>
                  <a:gd name="T14" fmla="*/ 64 w 309"/>
                  <a:gd name="T15" fmla="*/ 29 h 275"/>
                  <a:gd name="T16" fmla="*/ 50 w 309"/>
                  <a:gd name="T17" fmla="*/ 27 h 275"/>
                  <a:gd name="T18" fmla="*/ 39 w 309"/>
                  <a:gd name="T19" fmla="*/ 23 h 275"/>
                  <a:gd name="T20" fmla="*/ 29 w 309"/>
                  <a:gd name="T21" fmla="*/ 20 h 275"/>
                  <a:gd name="T22" fmla="*/ 18 w 309"/>
                  <a:gd name="T23" fmla="*/ 14 h 275"/>
                  <a:gd name="T24" fmla="*/ 8 w 309"/>
                  <a:gd name="T25" fmla="*/ 6 h 275"/>
                  <a:gd name="T26" fmla="*/ 0 w 309"/>
                  <a:gd name="T27" fmla="*/ 0 h 275"/>
                  <a:gd name="T28" fmla="*/ 0 w 309"/>
                  <a:gd name="T29" fmla="*/ 112 h 275"/>
                  <a:gd name="T30" fmla="*/ 6 w 309"/>
                  <a:gd name="T31" fmla="*/ 137 h 275"/>
                  <a:gd name="T32" fmla="*/ 12 w 309"/>
                  <a:gd name="T33" fmla="*/ 160 h 275"/>
                  <a:gd name="T34" fmla="*/ 21 w 309"/>
                  <a:gd name="T35" fmla="*/ 181 h 275"/>
                  <a:gd name="T36" fmla="*/ 33 w 309"/>
                  <a:gd name="T37" fmla="*/ 198 h 275"/>
                  <a:gd name="T38" fmla="*/ 46 w 309"/>
                  <a:gd name="T39" fmla="*/ 213 h 275"/>
                  <a:gd name="T40" fmla="*/ 60 w 309"/>
                  <a:gd name="T41" fmla="*/ 227 h 275"/>
                  <a:gd name="T42" fmla="*/ 77 w 309"/>
                  <a:gd name="T43" fmla="*/ 242 h 275"/>
                  <a:gd name="T44" fmla="*/ 94 w 309"/>
                  <a:gd name="T45" fmla="*/ 252 h 275"/>
                  <a:gd name="T46" fmla="*/ 117 w 309"/>
                  <a:gd name="T47" fmla="*/ 261 h 275"/>
                  <a:gd name="T48" fmla="*/ 137 w 309"/>
                  <a:gd name="T49" fmla="*/ 269 h 275"/>
                  <a:gd name="T50" fmla="*/ 154 w 309"/>
                  <a:gd name="T51" fmla="*/ 275 h 275"/>
                  <a:gd name="T52" fmla="*/ 171 w 309"/>
                  <a:gd name="T53" fmla="*/ 271 h 275"/>
                  <a:gd name="T54" fmla="*/ 192 w 309"/>
                  <a:gd name="T55" fmla="*/ 263 h 275"/>
                  <a:gd name="T56" fmla="*/ 217 w 309"/>
                  <a:gd name="T57" fmla="*/ 250 h 275"/>
                  <a:gd name="T58" fmla="*/ 237 w 309"/>
                  <a:gd name="T59" fmla="*/ 238 h 275"/>
                  <a:gd name="T60" fmla="*/ 250 w 309"/>
                  <a:gd name="T61" fmla="*/ 227 h 275"/>
                  <a:gd name="T62" fmla="*/ 263 w 309"/>
                  <a:gd name="T63" fmla="*/ 213 h 275"/>
                  <a:gd name="T64" fmla="*/ 277 w 309"/>
                  <a:gd name="T65" fmla="*/ 196 h 275"/>
                  <a:gd name="T66" fmla="*/ 288 w 309"/>
                  <a:gd name="T67" fmla="*/ 179 h 275"/>
                  <a:gd name="T68" fmla="*/ 298 w 309"/>
                  <a:gd name="T69" fmla="*/ 160 h 275"/>
                  <a:gd name="T70" fmla="*/ 306 w 309"/>
                  <a:gd name="T71" fmla="*/ 137 h 275"/>
                  <a:gd name="T72" fmla="*/ 308 w 309"/>
                  <a:gd name="T73" fmla="*/ 112 h 275"/>
                  <a:gd name="T74" fmla="*/ 309 w 309"/>
                  <a:gd name="T75" fmla="*/ 0 h 275"/>
                  <a:gd name="T76" fmla="*/ 302 w 309"/>
                  <a:gd name="T77" fmla="*/ 6 h 275"/>
                  <a:gd name="T78" fmla="*/ 285 w 309"/>
                  <a:gd name="T79" fmla="*/ 18 h 275"/>
                  <a:gd name="T80" fmla="*/ 271 w 309"/>
                  <a:gd name="T81" fmla="*/ 23 h 275"/>
                  <a:gd name="T82" fmla="*/ 252 w 309"/>
                  <a:gd name="T83" fmla="*/ 29 h 275"/>
                  <a:gd name="T84" fmla="*/ 235 w 309"/>
                  <a:gd name="T85" fmla="*/ 29 h 275"/>
                  <a:gd name="T86" fmla="*/ 215 w 309"/>
                  <a:gd name="T87" fmla="*/ 29 h 275"/>
                  <a:gd name="T88" fmla="*/ 200 w 309"/>
                  <a:gd name="T89" fmla="*/ 27 h 275"/>
                  <a:gd name="T90" fmla="*/ 185 w 309"/>
                  <a:gd name="T91" fmla="*/ 21 h 275"/>
                  <a:gd name="T92" fmla="*/ 173 w 309"/>
                  <a:gd name="T93" fmla="*/ 16 h 275"/>
                  <a:gd name="T94" fmla="*/ 160 w 309"/>
                  <a:gd name="T95" fmla="*/ 6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9"/>
                  <a:gd name="T145" fmla="*/ 0 h 275"/>
                  <a:gd name="T146" fmla="*/ 309 w 309"/>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9" h="275">
                    <a:moveTo>
                      <a:pt x="156" y="0"/>
                    </a:moveTo>
                    <a:lnTo>
                      <a:pt x="156" y="0"/>
                    </a:lnTo>
                    <a:lnTo>
                      <a:pt x="154" y="2"/>
                    </a:lnTo>
                    <a:lnTo>
                      <a:pt x="152" y="4"/>
                    </a:lnTo>
                    <a:lnTo>
                      <a:pt x="150" y="6"/>
                    </a:lnTo>
                    <a:lnTo>
                      <a:pt x="146" y="10"/>
                    </a:lnTo>
                    <a:lnTo>
                      <a:pt x="142" y="12"/>
                    </a:lnTo>
                    <a:lnTo>
                      <a:pt x="139" y="16"/>
                    </a:lnTo>
                    <a:lnTo>
                      <a:pt x="133" y="18"/>
                    </a:lnTo>
                    <a:lnTo>
                      <a:pt x="131" y="20"/>
                    </a:lnTo>
                    <a:lnTo>
                      <a:pt x="129" y="20"/>
                    </a:lnTo>
                    <a:lnTo>
                      <a:pt x="125" y="21"/>
                    </a:lnTo>
                    <a:lnTo>
                      <a:pt x="121" y="23"/>
                    </a:lnTo>
                    <a:lnTo>
                      <a:pt x="119" y="25"/>
                    </a:lnTo>
                    <a:lnTo>
                      <a:pt x="116" y="25"/>
                    </a:lnTo>
                    <a:lnTo>
                      <a:pt x="112" y="27"/>
                    </a:lnTo>
                    <a:lnTo>
                      <a:pt x="108" y="27"/>
                    </a:lnTo>
                    <a:lnTo>
                      <a:pt x="106" y="29"/>
                    </a:lnTo>
                    <a:lnTo>
                      <a:pt x="100" y="29"/>
                    </a:lnTo>
                    <a:lnTo>
                      <a:pt x="94" y="29"/>
                    </a:lnTo>
                    <a:lnTo>
                      <a:pt x="93" y="29"/>
                    </a:lnTo>
                    <a:lnTo>
                      <a:pt x="87" y="29"/>
                    </a:lnTo>
                    <a:lnTo>
                      <a:pt x="83" y="29"/>
                    </a:lnTo>
                    <a:lnTo>
                      <a:pt x="79" y="29"/>
                    </a:lnTo>
                    <a:lnTo>
                      <a:pt x="77" y="29"/>
                    </a:lnTo>
                    <a:lnTo>
                      <a:pt x="73" y="29"/>
                    </a:lnTo>
                    <a:lnTo>
                      <a:pt x="71" y="29"/>
                    </a:lnTo>
                    <a:lnTo>
                      <a:pt x="68" y="29"/>
                    </a:lnTo>
                    <a:lnTo>
                      <a:pt x="66" y="29"/>
                    </a:lnTo>
                    <a:lnTo>
                      <a:pt x="64" y="29"/>
                    </a:lnTo>
                    <a:lnTo>
                      <a:pt x="60" y="29"/>
                    </a:lnTo>
                    <a:lnTo>
                      <a:pt x="58" y="29"/>
                    </a:lnTo>
                    <a:lnTo>
                      <a:pt x="54" y="27"/>
                    </a:lnTo>
                    <a:lnTo>
                      <a:pt x="50" y="27"/>
                    </a:lnTo>
                    <a:lnTo>
                      <a:pt x="50" y="25"/>
                    </a:lnTo>
                    <a:lnTo>
                      <a:pt x="48" y="25"/>
                    </a:lnTo>
                    <a:lnTo>
                      <a:pt x="43" y="25"/>
                    </a:lnTo>
                    <a:lnTo>
                      <a:pt x="39" y="23"/>
                    </a:lnTo>
                    <a:lnTo>
                      <a:pt x="39" y="21"/>
                    </a:lnTo>
                    <a:lnTo>
                      <a:pt x="37" y="21"/>
                    </a:lnTo>
                    <a:lnTo>
                      <a:pt x="33" y="20"/>
                    </a:lnTo>
                    <a:lnTo>
                      <a:pt x="29" y="20"/>
                    </a:lnTo>
                    <a:lnTo>
                      <a:pt x="27" y="18"/>
                    </a:lnTo>
                    <a:lnTo>
                      <a:pt x="25" y="18"/>
                    </a:lnTo>
                    <a:lnTo>
                      <a:pt x="21" y="16"/>
                    </a:lnTo>
                    <a:lnTo>
                      <a:pt x="18" y="14"/>
                    </a:lnTo>
                    <a:lnTo>
                      <a:pt x="18" y="12"/>
                    </a:lnTo>
                    <a:lnTo>
                      <a:pt x="16" y="10"/>
                    </a:lnTo>
                    <a:lnTo>
                      <a:pt x="12" y="10"/>
                    </a:lnTo>
                    <a:lnTo>
                      <a:pt x="8" y="6"/>
                    </a:lnTo>
                    <a:lnTo>
                      <a:pt x="6" y="6"/>
                    </a:lnTo>
                    <a:lnTo>
                      <a:pt x="4" y="4"/>
                    </a:lnTo>
                    <a:lnTo>
                      <a:pt x="2" y="2"/>
                    </a:lnTo>
                    <a:lnTo>
                      <a:pt x="0" y="0"/>
                    </a:lnTo>
                    <a:lnTo>
                      <a:pt x="0" y="89"/>
                    </a:lnTo>
                    <a:lnTo>
                      <a:pt x="0" y="96"/>
                    </a:lnTo>
                    <a:lnTo>
                      <a:pt x="0" y="104"/>
                    </a:lnTo>
                    <a:lnTo>
                      <a:pt x="0" y="112"/>
                    </a:lnTo>
                    <a:lnTo>
                      <a:pt x="2" y="117"/>
                    </a:lnTo>
                    <a:lnTo>
                      <a:pt x="4" y="125"/>
                    </a:lnTo>
                    <a:lnTo>
                      <a:pt x="4" y="131"/>
                    </a:lnTo>
                    <a:lnTo>
                      <a:pt x="6" y="137"/>
                    </a:lnTo>
                    <a:lnTo>
                      <a:pt x="6" y="142"/>
                    </a:lnTo>
                    <a:lnTo>
                      <a:pt x="8" y="148"/>
                    </a:lnTo>
                    <a:lnTo>
                      <a:pt x="10" y="154"/>
                    </a:lnTo>
                    <a:lnTo>
                      <a:pt x="12" y="160"/>
                    </a:lnTo>
                    <a:lnTo>
                      <a:pt x="16" y="165"/>
                    </a:lnTo>
                    <a:lnTo>
                      <a:pt x="18" y="171"/>
                    </a:lnTo>
                    <a:lnTo>
                      <a:pt x="20" y="175"/>
                    </a:lnTo>
                    <a:lnTo>
                      <a:pt x="21" y="181"/>
                    </a:lnTo>
                    <a:lnTo>
                      <a:pt x="25" y="185"/>
                    </a:lnTo>
                    <a:lnTo>
                      <a:pt x="27" y="188"/>
                    </a:lnTo>
                    <a:lnTo>
                      <a:pt x="29" y="194"/>
                    </a:lnTo>
                    <a:lnTo>
                      <a:pt x="33" y="198"/>
                    </a:lnTo>
                    <a:lnTo>
                      <a:pt x="37" y="202"/>
                    </a:lnTo>
                    <a:lnTo>
                      <a:pt x="39" y="206"/>
                    </a:lnTo>
                    <a:lnTo>
                      <a:pt x="43" y="210"/>
                    </a:lnTo>
                    <a:lnTo>
                      <a:pt x="46" y="213"/>
                    </a:lnTo>
                    <a:lnTo>
                      <a:pt x="50" y="217"/>
                    </a:lnTo>
                    <a:lnTo>
                      <a:pt x="52" y="219"/>
                    </a:lnTo>
                    <a:lnTo>
                      <a:pt x="56" y="223"/>
                    </a:lnTo>
                    <a:lnTo>
                      <a:pt x="60" y="227"/>
                    </a:lnTo>
                    <a:lnTo>
                      <a:pt x="64" y="231"/>
                    </a:lnTo>
                    <a:lnTo>
                      <a:pt x="71" y="235"/>
                    </a:lnTo>
                    <a:lnTo>
                      <a:pt x="73" y="238"/>
                    </a:lnTo>
                    <a:lnTo>
                      <a:pt x="77" y="242"/>
                    </a:lnTo>
                    <a:lnTo>
                      <a:pt x="83" y="242"/>
                    </a:lnTo>
                    <a:lnTo>
                      <a:pt x="85" y="246"/>
                    </a:lnTo>
                    <a:lnTo>
                      <a:pt x="93" y="250"/>
                    </a:lnTo>
                    <a:lnTo>
                      <a:pt x="94" y="252"/>
                    </a:lnTo>
                    <a:lnTo>
                      <a:pt x="100" y="254"/>
                    </a:lnTo>
                    <a:lnTo>
                      <a:pt x="106" y="258"/>
                    </a:lnTo>
                    <a:lnTo>
                      <a:pt x="114" y="259"/>
                    </a:lnTo>
                    <a:lnTo>
                      <a:pt x="117" y="261"/>
                    </a:lnTo>
                    <a:lnTo>
                      <a:pt x="119" y="263"/>
                    </a:lnTo>
                    <a:lnTo>
                      <a:pt x="127" y="267"/>
                    </a:lnTo>
                    <a:lnTo>
                      <a:pt x="131" y="267"/>
                    </a:lnTo>
                    <a:lnTo>
                      <a:pt x="137" y="269"/>
                    </a:lnTo>
                    <a:lnTo>
                      <a:pt x="141" y="271"/>
                    </a:lnTo>
                    <a:lnTo>
                      <a:pt x="146" y="273"/>
                    </a:lnTo>
                    <a:lnTo>
                      <a:pt x="150" y="273"/>
                    </a:lnTo>
                    <a:lnTo>
                      <a:pt x="154" y="275"/>
                    </a:lnTo>
                    <a:lnTo>
                      <a:pt x="156" y="275"/>
                    </a:lnTo>
                    <a:lnTo>
                      <a:pt x="158" y="275"/>
                    </a:lnTo>
                    <a:lnTo>
                      <a:pt x="162" y="273"/>
                    </a:lnTo>
                    <a:lnTo>
                      <a:pt x="171" y="271"/>
                    </a:lnTo>
                    <a:lnTo>
                      <a:pt x="173" y="269"/>
                    </a:lnTo>
                    <a:lnTo>
                      <a:pt x="181" y="267"/>
                    </a:lnTo>
                    <a:lnTo>
                      <a:pt x="185" y="265"/>
                    </a:lnTo>
                    <a:lnTo>
                      <a:pt x="192" y="263"/>
                    </a:lnTo>
                    <a:lnTo>
                      <a:pt x="198" y="259"/>
                    </a:lnTo>
                    <a:lnTo>
                      <a:pt x="206" y="256"/>
                    </a:lnTo>
                    <a:lnTo>
                      <a:pt x="212" y="254"/>
                    </a:lnTo>
                    <a:lnTo>
                      <a:pt x="217" y="250"/>
                    </a:lnTo>
                    <a:lnTo>
                      <a:pt x="221" y="248"/>
                    </a:lnTo>
                    <a:lnTo>
                      <a:pt x="225" y="244"/>
                    </a:lnTo>
                    <a:lnTo>
                      <a:pt x="233" y="240"/>
                    </a:lnTo>
                    <a:lnTo>
                      <a:pt x="237" y="238"/>
                    </a:lnTo>
                    <a:lnTo>
                      <a:pt x="238" y="235"/>
                    </a:lnTo>
                    <a:lnTo>
                      <a:pt x="242" y="231"/>
                    </a:lnTo>
                    <a:lnTo>
                      <a:pt x="248" y="231"/>
                    </a:lnTo>
                    <a:lnTo>
                      <a:pt x="250" y="227"/>
                    </a:lnTo>
                    <a:lnTo>
                      <a:pt x="254" y="223"/>
                    </a:lnTo>
                    <a:lnTo>
                      <a:pt x="258" y="219"/>
                    </a:lnTo>
                    <a:lnTo>
                      <a:pt x="261" y="217"/>
                    </a:lnTo>
                    <a:lnTo>
                      <a:pt x="263" y="213"/>
                    </a:lnTo>
                    <a:lnTo>
                      <a:pt x="267" y="208"/>
                    </a:lnTo>
                    <a:lnTo>
                      <a:pt x="271" y="206"/>
                    </a:lnTo>
                    <a:lnTo>
                      <a:pt x="273" y="202"/>
                    </a:lnTo>
                    <a:lnTo>
                      <a:pt x="277" y="196"/>
                    </a:lnTo>
                    <a:lnTo>
                      <a:pt x="281" y="194"/>
                    </a:lnTo>
                    <a:lnTo>
                      <a:pt x="285" y="188"/>
                    </a:lnTo>
                    <a:lnTo>
                      <a:pt x="285" y="183"/>
                    </a:lnTo>
                    <a:lnTo>
                      <a:pt x="288" y="179"/>
                    </a:lnTo>
                    <a:lnTo>
                      <a:pt x="290" y="173"/>
                    </a:lnTo>
                    <a:lnTo>
                      <a:pt x="294" y="169"/>
                    </a:lnTo>
                    <a:lnTo>
                      <a:pt x="294" y="164"/>
                    </a:lnTo>
                    <a:lnTo>
                      <a:pt x="298" y="160"/>
                    </a:lnTo>
                    <a:lnTo>
                      <a:pt x="300" y="154"/>
                    </a:lnTo>
                    <a:lnTo>
                      <a:pt x="302" y="148"/>
                    </a:lnTo>
                    <a:lnTo>
                      <a:pt x="304" y="142"/>
                    </a:lnTo>
                    <a:lnTo>
                      <a:pt x="306" y="137"/>
                    </a:lnTo>
                    <a:lnTo>
                      <a:pt x="306" y="129"/>
                    </a:lnTo>
                    <a:lnTo>
                      <a:pt x="306" y="125"/>
                    </a:lnTo>
                    <a:lnTo>
                      <a:pt x="308" y="117"/>
                    </a:lnTo>
                    <a:lnTo>
                      <a:pt x="308" y="112"/>
                    </a:lnTo>
                    <a:lnTo>
                      <a:pt x="309" y="104"/>
                    </a:lnTo>
                    <a:lnTo>
                      <a:pt x="309" y="96"/>
                    </a:lnTo>
                    <a:lnTo>
                      <a:pt x="309" y="89"/>
                    </a:lnTo>
                    <a:lnTo>
                      <a:pt x="309" y="0"/>
                    </a:lnTo>
                    <a:lnTo>
                      <a:pt x="308" y="2"/>
                    </a:lnTo>
                    <a:lnTo>
                      <a:pt x="306" y="4"/>
                    </a:lnTo>
                    <a:lnTo>
                      <a:pt x="306" y="6"/>
                    </a:lnTo>
                    <a:lnTo>
                      <a:pt x="302" y="6"/>
                    </a:lnTo>
                    <a:lnTo>
                      <a:pt x="298" y="10"/>
                    </a:lnTo>
                    <a:lnTo>
                      <a:pt x="294" y="12"/>
                    </a:lnTo>
                    <a:lnTo>
                      <a:pt x="288" y="16"/>
                    </a:lnTo>
                    <a:lnTo>
                      <a:pt x="285" y="18"/>
                    </a:lnTo>
                    <a:lnTo>
                      <a:pt x="281" y="20"/>
                    </a:lnTo>
                    <a:lnTo>
                      <a:pt x="277" y="20"/>
                    </a:lnTo>
                    <a:lnTo>
                      <a:pt x="273" y="21"/>
                    </a:lnTo>
                    <a:lnTo>
                      <a:pt x="271" y="23"/>
                    </a:lnTo>
                    <a:lnTo>
                      <a:pt x="263" y="25"/>
                    </a:lnTo>
                    <a:lnTo>
                      <a:pt x="261" y="27"/>
                    </a:lnTo>
                    <a:lnTo>
                      <a:pt x="256" y="27"/>
                    </a:lnTo>
                    <a:lnTo>
                      <a:pt x="252" y="29"/>
                    </a:lnTo>
                    <a:lnTo>
                      <a:pt x="248" y="29"/>
                    </a:lnTo>
                    <a:lnTo>
                      <a:pt x="242" y="29"/>
                    </a:lnTo>
                    <a:lnTo>
                      <a:pt x="238" y="29"/>
                    </a:lnTo>
                    <a:lnTo>
                      <a:pt x="235" y="29"/>
                    </a:lnTo>
                    <a:lnTo>
                      <a:pt x="229" y="29"/>
                    </a:lnTo>
                    <a:lnTo>
                      <a:pt x="225" y="29"/>
                    </a:lnTo>
                    <a:lnTo>
                      <a:pt x="219" y="29"/>
                    </a:lnTo>
                    <a:lnTo>
                      <a:pt x="215" y="29"/>
                    </a:lnTo>
                    <a:lnTo>
                      <a:pt x="212" y="29"/>
                    </a:lnTo>
                    <a:lnTo>
                      <a:pt x="206" y="29"/>
                    </a:lnTo>
                    <a:lnTo>
                      <a:pt x="204" y="27"/>
                    </a:lnTo>
                    <a:lnTo>
                      <a:pt x="200" y="27"/>
                    </a:lnTo>
                    <a:lnTo>
                      <a:pt x="194" y="25"/>
                    </a:lnTo>
                    <a:lnTo>
                      <a:pt x="192" y="25"/>
                    </a:lnTo>
                    <a:lnTo>
                      <a:pt x="189" y="23"/>
                    </a:lnTo>
                    <a:lnTo>
                      <a:pt x="185" y="21"/>
                    </a:lnTo>
                    <a:lnTo>
                      <a:pt x="183" y="20"/>
                    </a:lnTo>
                    <a:lnTo>
                      <a:pt x="181" y="20"/>
                    </a:lnTo>
                    <a:lnTo>
                      <a:pt x="177" y="18"/>
                    </a:lnTo>
                    <a:lnTo>
                      <a:pt x="173" y="16"/>
                    </a:lnTo>
                    <a:lnTo>
                      <a:pt x="169" y="12"/>
                    </a:lnTo>
                    <a:lnTo>
                      <a:pt x="165" y="10"/>
                    </a:lnTo>
                    <a:lnTo>
                      <a:pt x="162" y="6"/>
                    </a:lnTo>
                    <a:lnTo>
                      <a:pt x="160" y="6"/>
                    </a:lnTo>
                    <a:lnTo>
                      <a:pt x="158" y="4"/>
                    </a:lnTo>
                    <a:lnTo>
                      <a:pt x="158" y="2"/>
                    </a:lnTo>
                    <a:lnTo>
                      <a:pt x="156" y="0"/>
                    </a:lnTo>
                    <a:close/>
                  </a:path>
                </a:pathLst>
              </a:custGeom>
              <a:solidFill>
                <a:srgbClr val="003A9C"/>
              </a:solidFill>
              <a:ln w="3175">
                <a:solidFill>
                  <a:srgbClr val="000000"/>
                </a:solidFill>
                <a:round/>
                <a:headEnd/>
                <a:tailEnd/>
              </a:ln>
            </p:spPr>
            <p:txBody>
              <a:bodyPr/>
              <a:lstStyle/>
              <a:p>
                <a:endParaRPr lang="en-US" dirty="0">
                  <a:solidFill>
                    <a:prstClr val="black"/>
                  </a:solidFill>
                </a:endParaRPr>
              </a:p>
            </p:txBody>
          </p:sp>
          <p:sp>
            <p:nvSpPr>
              <p:cNvPr id="125" name="Freeform 66"/>
              <p:cNvSpPr>
                <a:spLocks/>
              </p:cNvSpPr>
              <p:nvPr/>
            </p:nvSpPr>
            <p:spPr bwMode="auto">
              <a:xfrm>
                <a:off x="1559" y="1584"/>
                <a:ext cx="309" cy="89"/>
              </a:xfrm>
              <a:custGeom>
                <a:avLst/>
                <a:gdLst>
                  <a:gd name="T0" fmla="*/ 156 w 309"/>
                  <a:gd name="T1" fmla="*/ 0 h 89"/>
                  <a:gd name="T2" fmla="*/ 154 w 309"/>
                  <a:gd name="T3" fmla="*/ 4 h 89"/>
                  <a:gd name="T4" fmla="*/ 150 w 309"/>
                  <a:gd name="T5" fmla="*/ 6 h 89"/>
                  <a:gd name="T6" fmla="*/ 142 w 309"/>
                  <a:gd name="T7" fmla="*/ 12 h 89"/>
                  <a:gd name="T8" fmla="*/ 135 w 309"/>
                  <a:gd name="T9" fmla="*/ 18 h 89"/>
                  <a:gd name="T10" fmla="*/ 129 w 309"/>
                  <a:gd name="T11" fmla="*/ 20 h 89"/>
                  <a:gd name="T12" fmla="*/ 123 w 309"/>
                  <a:gd name="T13" fmla="*/ 23 h 89"/>
                  <a:gd name="T14" fmla="*/ 117 w 309"/>
                  <a:gd name="T15" fmla="*/ 25 h 89"/>
                  <a:gd name="T16" fmla="*/ 108 w 309"/>
                  <a:gd name="T17" fmla="*/ 27 h 89"/>
                  <a:gd name="T18" fmla="*/ 100 w 309"/>
                  <a:gd name="T19" fmla="*/ 29 h 89"/>
                  <a:gd name="T20" fmla="*/ 93 w 309"/>
                  <a:gd name="T21" fmla="*/ 29 h 89"/>
                  <a:gd name="T22" fmla="*/ 83 w 309"/>
                  <a:gd name="T23" fmla="*/ 29 h 89"/>
                  <a:gd name="T24" fmla="*/ 77 w 309"/>
                  <a:gd name="T25" fmla="*/ 29 h 89"/>
                  <a:gd name="T26" fmla="*/ 73 w 309"/>
                  <a:gd name="T27" fmla="*/ 29 h 89"/>
                  <a:gd name="T28" fmla="*/ 68 w 309"/>
                  <a:gd name="T29" fmla="*/ 29 h 89"/>
                  <a:gd name="T30" fmla="*/ 64 w 309"/>
                  <a:gd name="T31" fmla="*/ 29 h 89"/>
                  <a:gd name="T32" fmla="*/ 58 w 309"/>
                  <a:gd name="T33" fmla="*/ 29 h 89"/>
                  <a:gd name="T34" fmla="*/ 50 w 309"/>
                  <a:gd name="T35" fmla="*/ 27 h 89"/>
                  <a:gd name="T36" fmla="*/ 48 w 309"/>
                  <a:gd name="T37" fmla="*/ 25 h 89"/>
                  <a:gd name="T38" fmla="*/ 39 w 309"/>
                  <a:gd name="T39" fmla="*/ 23 h 89"/>
                  <a:gd name="T40" fmla="*/ 37 w 309"/>
                  <a:gd name="T41" fmla="*/ 21 h 89"/>
                  <a:gd name="T42" fmla="*/ 29 w 309"/>
                  <a:gd name="T43" fmla="*/ 20 h 89"/>
                  <a:gd name="T44" fmla="*/ 25 w 309"/>
                  <a:gd name="T45" fmla="*/ 18 h 89"/>
                  <a:gd name="T46" fmla="*/ 20 w 309"/>
                  <a:gd name="T47" fmla="*/ 14 h 89"/>
                  <a:gd name="T48" fmla="*/ 16 w 309"/>
                  <a:gd name="T49" fmla="*/ 10 h 89"/>
                  <a:gd name="T50" fmla="*/ 8 w 309"/>
                  <a:gd name="T51" fmla="*/ 6 h 89"/>
                  <a:gd name="T52" fmla="*/ 4 w 309"/>
                  <a:gd name="T53" fmla="*/ 4 h 89"/>
                  <a:gd name="T54" fmla="*/ 0 w 309"/>
                  <a:gd name="T55" fmla="*/ 0 h 89"/>
                  <a:gd name="T56" fmla="*/ 14 w 309"/>
                  <a:gd name="T57" fmla="*/ 89 h 89"/>
                  <a:gd name="T58" fmla="*/ 156 w 309"/>
                  <a:gd name="T59" fmla="*/ 89 h 89"/>
                  <a:gd name="T60" fmla="*/ 296 w 309"/>
                  <a:gd name="T61" fmla="*/ 89 h 89"/>
                  <a:gd name="T62" fmla="*/ 309 w 309"/>
                  <a:gd name="T63" fmla="*/ 0 h 89"/>
                  <a:gd name="T64" fmla="*/ 306 w 309"/>
                  <a:gd name="T65" fmla="*/ 4 h 89"/>
                  <a:gd name="T66" fmla="*/ 302 w 309"/>
                  <a:gd name="T67" fmla="*/ 6 h 89"/>
                  <a:gd name="T68" fmla="*/ 294 w 309"/>
                  <a:gd name="T69" fmla="*/ 12 h 89"/>
                  <a:gd name="T70" fmla="*/ 285 w 309"/>
                  <a:gd name="T71" fmla="*/ 18 h 89"/>
                  <a:gd name="T72" fmla="*/ 279 w 309"/>
                  <a:gd name="T73" fmla="*/ 20 h 89"/>
                  <a:gd name="T74" fmla="*/ 273 w 309"/>
                  <a:gd name="T75" fmla="*/ 23 h 89"/>
                  <a:gd name="T76" fmla="*/ 261 w 309"/>
                  <a:gd name="T77" fmla="*/ 27 h 89"/>
                  <a:gd name="T78" fmla="*/ 252 w 309"/>
                  <a:gd name="T79" fmla="*/ 29 h 89"/>
                  <a:gd name="T80" fmla="*/ 244 w 309"/>
                  <a:gd name="T81" fmla="*/ 29 h 89"/>
                  <a:gd name="T82" fmla="*/ 235 w 309"/>
                  <a:gd name="T83" fmla="*/ 29 h 89"/>
                  <a:gd name="T84" fmla="*/ 225 w 309"/>
                  <a:gd name="T85" fmla="*/ 29 h 89"/>
                  <a:gd name="T86" fmla="*/ 217 w 309"/>
                  <a:gd name="T87" fmla="*/ 29 h 89"/>
                  <a:gd name="T88" fmla="*/ 206 w 309"/>
                  <a:gd name="T89" fmla="*/ 29 h 89"/>
                  <a:gd name="T90" fmla="*/ 200 w 309"/>
                  <a:gd name="T91" fmla="*/ 27 h 89"/>
                  <a:gd name="T92" fmla="*/ 192 w 309"/>
                  <a:gd name="T93" fmla="*/ 25 h 89"/>
                  <a:gd name="T94" fmla="*/ 187 w 309"/>
                  <a:gd name="T95" fmla="*/ 21 h 89"/>
                  <a:gd name="T96" fmla="*/ 181 w 309"/>
                  <a:gd name="T97" fmla="*/ 20 h 89"/>
                  <a:gd name="T98" fmla="*/ 173 w 309"/>
                  <a:gd name="T99" fmla="*/ 16 h 89"/>
                  <a:gd name="T100" fmla="*/ 165 w 309"/>
                  <a:gd name="T101" fmla="*/ 10 h 89"/>
                  <a:gd name="T102" fmla="*/ 162 w 309"/>
                  <a:gd name="T103" fmla="*/ 6 h 89"/>
                  <a:gd name="T104" fmla="*/ 158 w 309"/>
                  <a:gd name="T105" fmla="*/ 2 h 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9"/>
                  <a:gd name="T160" fmla="*/ 0 h 89"/>
                  <a:gd name="T161" fmla="*/ 309 w 309"/>
                  <a:gd name="T162" fmla="*/ 89 h 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9" h="89">
                    <a:moveTo>
                      <a:pt x="156" y="0"/>
                    </a:moveTo>
                    <a:lnTo>
                      <a:pt x="156" y="0"/>
                    </a:lnTo>
                    <a:lnTo>
                      <a:pt x="154" y="2"/>
                    </a:lnTo>
                    <a:lnTo>
                      <a:pt x="154" y="4"/>
                    </a:lnTo>
                    <a:lnTo>
                      <a:pt x="152" y="6"/>
                    </a:lnTo>
                    <a:lnTo>
                      <a:pt x="150" y="6"/>
                    </a:lnTo>
                    <a:lnTo>
                      <a:pt x="146" y="10"/>
                    </a:lnTo>
                    <a:lnTo>
                      <a:pt x="142" y="12"/>
                    </a:lnTo>
                    <a:lnTo>
                      <a:pt x="139" y="16"/>
                    </a:lnTo>
                    <a:lnTo>
                      <a:pt x="135" y="18"/>
                    </a:lnTo>
                    <a:lnTo>
                      <a:pt x="131" y="20"/>
                    </a:lnTo>
                    <a:lnTo>
                      <a:pt x="129" y="20"/>
                    </a:lnTo>
                    <a:lnTo>
                      <a:pt x="127" y="21"/>
                    </a:lnTo>
                    <a:lnTo>
                      <a:pt x="123" y="23"/>
                    </a:lnTo>
                    <a:lnTo>
                      <a:pt x="119" y="25"/>
                    </a:lnTo>
                    <a:lnTo>
                      <a:pt x="117" y="25"/>
                    </a:lnTo>
                    <a:lnTo>
                      <a:pt x="112" y="27"/>
                    </a:lnTo>
                    <a:lnTo>
                      <a:pt x="108" y="27"/>
                    </a:lnTo>
                    <a:lnTo>
                      <a:pt x="106" y="29"/>
                    </a:lnTo>
                    <a:lnTo>
                      <a:pt x="100" y="29"/>
                    </a:lnTo>
                    <a:lnTo>
                      <a:pt x="96" y="29"/>
                    </a:lnTo>
                    <a:lnTo>
                      <a:pt x="93" y="29"/>
                    </a:lnTo>
                    <a:lnTo>
                      <a:pt x="87" y="29"/>
                    </a:lnTo>
                    <a:lnTo>
                      <a:pt x="83" y="29"/>
                    </a:lnTo>
                    <a:lnTo>
                      <a:pt x="81" y="29"/>
                    </a:lnTo>
                    <a:lnTo>
                      <a:pt x="77" y="29"/>
                    </a:lnTo>
                    <a:lnTo>
                      <a:pt x="75" y="29"/>
                    </a:lnTo>
                    <a:lnTo>
                      <a:pt x="73" y="29"/>
                    </a:lnTo>
                    <a:lnTo>
                      <a:pt x="71" y="29"/>
                    </a:lnTo>
                    <a:lnTo>
                      <a:pt x="68" y="29"/>
                    </a:lnTo>
                    <a:lnTo>
                      <a:pt x="66" y="29"/>
                    </a:lnTo>
                    <a:lnTo>
                      <a:pt x="64" y="29"/>
                    </a:lnTo>
                    <a:lnTo>
                      <a:pt x="60" y="29"/>
                    </a:lnTo>
                    <a:lnTo>
                      <a:pt x="58" y="29"/>
                    </a:lnTo>
                    <a:lnTo>
                      <a:pt x="56" y="27"/>
                    </a:lnTo>
                    <a:lnTo>
                      <a:pt x="50" y="27"/>
                    </a:lnTo>
                    <a:lnTo>
                      <a:pt x="50" y="25"/>
                    </a:lnTo>
                    <a:lnTo>
                      <a:pt x="48" y="25"/>
                    </a:lnTo>
                    <a:lnTo>
                      <a:pt x="45" y="25"/>
                    </a:lnTo>
                    <a:lnTo>
                      <a:pt x="39" y="23"/>
                    </a:lnTo>
                    <a:lnTo>
                      <a:pt x="39" y="21"/>
                    </a:lnTo>
                    <a:lnTo>
                      <a:pt x="37" y="21"/>
                    </a:lnTo>
                    <a:lnTo>
                      <a:pt x="33" y="20"/>
                    </a:lnTo>
                    <a:lnTo>
                      <a:pt x="29" y="20"/>
                    </a:lnTo>
                    <a:lnTo>
                      <a:pt x="27" y="18"/>
                    </a:lnTo>
                    <a:lnTo>
                      <a:pt x="25" y="18"/>
                    </a:lnTo>
                    <a:lnTo>
                      <a:pt x="21" y="16"/>
                    </a:lnTo>
                    <a:lnTo>
                      <a:pt x="20" y="14"/>
                    </a:lnTo>
                    <a:lnTo>
                      <a:pt x="18" y="12"/>
                    </a:lnTo>
                    <a:lnTo>
                      <a:pt x="16" y="10"/>
                    </a:lnTo>
                    <a:lnTo>
                      <a:pt x="14" y="10"/>
                    </a:lnTo>
                    <a:lnTo>
                      <a:pt x="8" y="6"/>
                    </a:lnTo>
                    <a:lnTo>
                      <a:pt x="6" y="6"/>
                    </a:lnTo>
                    <a:lnTo>
                      <a:pt x="4" y="4"/>
                    </a:lnTo>
                    <a:lnTo>
                      <a:pt x="2" y="2"/>
                    </a:lnTo>
                    <a:lnTo>
                      <a:pt x="0" y="0"/>
                    </a:lnTo>
                    <a:lnTo>
                      <a:pt x="0" y="89"/>
                    </a:lnTo>
                    <a:lnTo>
                      <a:pt x="14" y="89"/>
                    </a:lnTo>
                    <a:lnTo>
                      <a:pt x="50" y="89"/>
                    </a:lnTo>
                    <a:lnTo>
                      <a:pt x="156" y="89"/>
                    </a:lnTo>
                    <a:lnTo>
                      <a:pt x="261" y="89"/>
                    </a:lnTo>
                    <a:lnTo>
                      <a:pt x="296" y="89"/>
                    </a:lnTo>
                    <a:lnTo>
                      <a:pt x="309" y="89"/>
                    </a:lnTo>
                    <a:lnTo>
                      <a:pt x="309" y="0"/>
                    </a:lnTo>
                    <a:lnTo>
                      <a:pt x="308" y="2"/>
                    </a:lnTo>
                    <a:lnTo>
                      <a:pt x="306" y="4"/>
                    </a:lnTo>
                    <a:lnTo>
                      <a:pt x="306" y="6"/>
                    </a:lnTo>
                    <a:lnTo>
                      <a:pt x="302" y="6"/>
                    </a:lnTo>
                    <a:lnTo>
                      <a:pt x="298" y="10"/>
                    </a:lnTo>
                    <a:lnTo>
                      <a:pt x="294" y="12"/>
                    </a:lnTo>
                    <a:lnTo>
                      <a:pt x="290" y="16"/>
                    </a:lnTo>
                    <a:lnTo>
                      <a:pt x="285" y="18"/>
                    </a:lnTo>
                    <a:lnTo>
                      <a:pt x="283" y="20"/>
                    </a:lnTo>
                    <a:lnTo>
                      <a:pt x="279" y="20"/>
                    </a:lnTo>
                    <a:lnTo>
                      <a:pt x="275" y="21"/>
                    </a:lnTo>
                    <a:lnTo>
                      <a:pt x="273" y="23"/>
                    </a:lnTo>
                    <a:lnTo>
                      <a:pt x="263" y="25"/>
                    </a:lnTo>
                    <a:lnTo>
                      <a:pt x="261" y="27"/>
                    </a:lnTo>
                    <a:lnTo>
                      <a:pt x="258" y="27"/>
                    </a:lnTo>
                    <a:lnTo>
                      <a:pt x="252" y="29"/>
                    </a:lnTo>
                    <a:lnTo>
                      <a:pt x="248" y="29"/>
                    </a:lnTo>
                    <a:lnTo>
                      <a:pt x="244" y="29"/>
                    </a:lnTo>
                    <a:lnTo>
                      <a:pt x="238" y="29"/>
                    </a:lnTo>
                    <a:lnTo>
                      <a:pt x="235" y="29"/>
                    </a:lnTo>
                    <a:lnTo>
                      <a:pt x="229" y="29"/>
                    </a:lnTo>
                    <a:lnTo>
                      <a:pt x="225" y="29"/>
                    </a:lnTo>
                    <a:lnTo>
                      <a:pt x="219" y="29"/>
                    </a:lnTo>
                    <a:lnTo>
                      <a:pt x="217" y="29"/>
                    </a:lnTo>
                    <a:lnTo>
                      <a:pt x="212" y="29"/>
                    </a:lnTo>
                    <a:lnTo>
                      <a:pt x="206" y="29"/>
                    </a:lnTo>
                    <a:lnTo>
                      <a:pt x="204" y="27"/>
                    </a:lnTo>
                    <a:lnTo>
                      <a:pt x="200" y="27"/>
                    </a:lnTo>
                    <a:lnTo>
                      <a:pt x="196" y="25"/>
                    </a:lnTo>
                    <a:lnTo>
                      <a:pt x="192" y="25"/>
                    </a:lnTo>
                    <a:lnTo>
                      <a:pt x="190" y="23"/>
                    </a:lnTo>
                    <a:lnTo>
                      <a:pt x="187" y="21"/>
                    </a:lnTo>
                    <a:lnTo>
                      <a:pt x="183" y="20"/>
                    </a:lnTo>
                    <a:lnTo>
                      <a:pt x="181" y="20"/>
                    </a:lnTo>
                    <a:lnTo>
                      <a:pt x="179" y="18"/>
                    </a:lnTo>
                    <a:lnTo>
                      <a:pt x="173" y="16"/>
                    </a:lnTo>
                    <a:lnTo>
                      <a:pt x="169" y="12"/>
                    </a:lnTo>
                    <a:lnTo>
                      <a:pt x="165" y="10"/>
                    </a:lnTo>
                    <a:lnTo>
                      <a:pt x="162" y="6"/>
                    </a:lnTo>
                    <a:lnTo>
                      <a:pt x="160" y="4"/>
                    </a:lnTo>
                    <a:lnTo>
                      <a:pt x="158" y="2"/>
                    </a:lnTo>
                    <a:lnTo>
                      <a:pt x="156" y="0"/>
                    </a:lnTo>
                    <a:close/>
                  </a:path>
                </a:pathLst>
              </a:custGeom>
              <a:solidFill>
                <a:srgbClr val="C00000"/>
              </a:solidFill>
              <a:ln w="3175">
                <a:solidFill>
                  <a:srgbClr val="000000"/>
                </a:solidFill>
                <a:round/>
                <a:headEnd/>
                <a:tailEnd/>
              </a:ln>
            </p:spPr>
            <p:txBody>
              <a:bodyPr/>
              <a:lstStyle/>
              <a:p>
                <a:endParaRPr lang="en-US" dirty="0">
                  <a:solidFill>
                    <a:prstClr val="black"/>
                  </a:solidFill>
                </a:endParaRPr>
              </a:p>
            </p:txBody>
          </p:sp>
          <p:sp>
            <p:nvSpPr>
              <p:cNvPr id="126" name="Rectangle 67"/>
              <p:cNvSpPr>
                <a:spLocks noChangeArrowheads="1"/>
              </p:cNvSpPr>
              <p:nvPr/>
            </p:nvSpPr>
            <p:spPr bwMode="auto">
              <a:xfrm>
                <a:off x="1610" y="1661"/>
                <a:ext cx="198" cy="188"/>
              </a:xfrm>
              <a:prstGeom prst="rect">
                <a:avLst/>
              </a:prstGeom>
              <a:noFill/>
              <a:ln w="9525">
                <a:noFill/>
                <a:miter lim="800000"/>
                <a:headEnd/>
                <a:tailEnd/>
              </a:ln>
            </p:spPr>
            <p:txBody>
              <a:bodyPr wrap="none" lIns="0" tIns="0" rIns="0" bIns="0">
                <a:spAutoFit/>
              </a:bodyPr>
              <a:lstStyle/>
              <a:p>
                <a:pPr eaLnBrk="0" hangingPunct="0"/>
                <a:r>
                  <a:rPr lang="en-US" sz="1100" b="1" dirty="0">
                    <a:solidFill>
                      <a:srgbClr val="FFFFFF"/>
                    </a:solidFill>
                    <a:latin typeface="Arial" pitchFamily="34" charset="0"/>
                    <a:cs typeface="Arial" pitchFamily="34" charset="0"/>
                  </a:rPr>
                  <a:t>10</a:t>
                </a:r>
                <a:r>
                  <a:rPr lang="en-US" sz="1200" b="1" dirty="0">
                    <a:solidFill>
                      <a:srgbClr val="FFFFFF"/>
                    </a:solidFill>
                  </a:rPr>
                  <a:t> </a:t>
                </a:r>
                <a:endParaRPr lang="en-US" sz="1200" b="1" dirty="0">
                  <a:solidFill>
                    <a:prstClr val="black"/>
                  </a:solidFill>
                </a:endParaRPr>
              </a:p>
            </p:txBody>
          </p:sp>
        </p:grpSp>
        <p:grpSp>
          <p:nvGrpSpPr>
            <p:cNvPr id="14" name="Group 68"/>
            <p:cNvGrpSpPr>
              <a:grpSpLocks/>
            </p:cNvGrpSpPr>
            <p:nvPr/>
          </p:nvGrpSpPr>
          <p:grpSpPr bwMode="auto">
            <a:xfrm>
              <a:off x="3888" y="2491"/>
              <a:ext cx="190" cy="184"/>
              <a:chOff x="3095" y="2193"/>
              <a:chExt cx="312" cy="281"/>
            </a:xfrm>
          </p:grpSpPr>
          <p:sp>
            <p:nvSpPr>
              <p:cNvPr id="121" name="Freeform 69"/>
              <p:cNvSpPr>
                <a:spLocks/>
              </p:cNvSpPr>
              <p:nvPr/>
            </p:nvSpPr>
            <p:spPr bwMode="auto">
              <a:xfrm>
                <a:off x="3095" y="2201"/>
                <a:ext cx="312" cy="273"/>
              </a:xfrm>
              <a:custGeom>
                <a:avLst/>
                <a:gdLst>
                  <a:gd name="T0" fmla="*/ 154 w 312"/>
                  <a:gd name="T1" fmla="*/ 3 h 270"/>
                  <a:gd name="T2" fmla="*/ 150 w 312"/>
                  <a:gd name="T3" fmla="*/ 5 h 270"/>
                  <a:gd name="T4" fmla="*/ 144 w 312"/>
                  <a:gd name="T5" fmla="*/ 11 h 270"/>
                  <a:gd name="T6" fmla="*/ 133 w 312"/>
                  <a:gd name="T7" fmla="*/ 17 h 270"/>
                  <a:gd name="T8" fmla="*/ 125 w 312"/>
                  <a:gd name="T9" fmla="*/ 21 h 270"/>
                  <a:gd name="T10" fmla="*/ 118 w 312"/>
                  <a:gd name="T11" fmla="*/ 24 h 270"/>
                  <a:gd name="T12" fmla="*/ 110 w 312"/>
                  <a:gd name="T13" fmla="*/ 26 h 270"/>
                  <a:gd name="T14" fmla="*/ 96 w 312"/>
                  <a:gd name="T15" fmla="*/ 26 h 270"/>
                  <a:gd name="T16" fmla="*/ 83 w 312"/>
                  <a:gd name="T17" fmla="*/ 28 h 270"/>
                  <a:gd name="T18" fmla="*/ 73 w 312"/>
                  <a:gd name="T19" fmla="*/ 28 h 270"/>
                  <a:gd name="T20" fmla="*/ 64 w 312"/>
                  <a:gd name="T21" fmla="*/ 26 h 270"/>
                  <a:gd name="T22" fmla="*/ 52 w 312"/>
                  <a:gd name="T23" fmla="*/ 26 h 270"/>
                  <a:gd name="T24" fmla="*/ 41 w 312"/>
                  <a:gd name="T25" fmla="*/ 23 h 270"/>
                  <a:gd name="T26" fmla="*/ 29 w 312"/>
                  <a:gd name="T27" fmla="*/ 17 h 270"/>
                  <a:gd name="T28" fmla="*/ 18 w 312"/>
                  <a:gd name="T29" fmla="*/ 13 h 270"/>
                  <a:gd name="T30" fmla="*/ 8 w 312"/>
                  <a:gd name="T31" fmla="*/ 5 h 270"/>
                  <a:gd name="T32" fmla="*/ 0 w 312"/>
                  <a:gd name="T33" fmla="*/ 0 h 270"/>
                  <a:gd name="T34" fmla="*/ 0 w 312"/>
                  <a:gd name="T35" fmla="*/ 109 h 270"/>
                  <a:gd name="T36" fmla="*/ 6 w 312"/>
                  <a:gd name="T37" fmla="*/ 134 h 270"/>
                  <a:gd name="T38" fmla="*/ 12 w 312"/>
                  <a:gd name="T39" fmla="*/ 157 h 270"/>
                  <a:gd name="T40" fmla="*/ 22 w 312"/>
                  <a:gd name="T41" fmla="*/ 178 h 270"/>
                  <a:gd name="T42" fmla="*/ 33 w 312"/>
                  <a:gd name="T43" fmla="*/ 193 h 270"/>
                  <a:gd name="T44" fmla="*/ 47 w 312"/>
                  <a:gd name="T45" fmla="*/ 211 h 270"/>
                  <a:gd name="T46" fmla="*/ 60 w 312"/>
                  <a:gd name="T47" fmla="*/ 224 h 270"/>
                  <a:gd name="T48" fmla="*/ 77 w 312"/>
                  <a:gd name="T49" fmla="*/ 238 h 270"/>
                  <a:gd name="T50" fmla="*/ 96 w 312"/>
                  <a:gd name="T51" fmla="*/ 247 h 270"/>
                  <a:gd name="T52" fmla="*/ 118 w 312"/>
                  <a:gd name="T53" fmla="*/ 257 h 270"/>
                  <a:gd name="T54" fmla="*/ 137 w 312"/>
                  <a:gd name="T55" fmla="*/ 266 h 270"/>
                  <a:gd name="T56" fmla="*/ 156 w 312"/>
                  <a:gd name="T57" fmla="*/ 270 h 270"/>
                  <a:gd name="T58" fmla="*/ 171 w 312"/>
                  <a:gd name="T59" fmla="*/ 268 h 270"/>
                  <a:gd name="T60" fmla="*/ 192 w 312"/>
                  <a:gd name="T61" fmla="*/ 259 h 270"/>
                  <a:gd name="T62" fmla="*/ 219 w 312"/>
                  <a:gd name="T63" fmla="*/ 245 h 270"/>
                  <a:gd name="T64" fmla="*/ 239 w 312"/>
                  <a:gd name="T65" fmla="*/ 236 h 270"/>
                  <a:gd name="T66" fmla="*/ 252 w 312"/>
                  <a:gd name="T67" fmla="*/ 224 h 270"/>
                  <a:gd name="T68" fmla="*/ 265 w 312"/>
                  <a:gd name="T69" fmla="*/ 209 h 270"/>
                  <a:gd name="T70" fmla="*/ 279 w 312"/>
                  <a:gd name="T71" fmla="*/ 193 h 270"/>
                  <a:gd name="T72" fmla="*/ 290 w 312"/>
                  <a:gd name="T73" fmla="*/ 176 h 270"/>
                  <a:gd name="T74" fmla="*/ 300 w 312"/>
                  <a:gd name="T75" fmla="*/ 157 h 270"/>
                  <a:gd name="T76" fmla="*/ 308 w 312"/>
                  <a:gd name="T77" fmla="*/ 134 h 270"/>
                  <a:gd name="T78" fmla="*/ 310 w 312"/>
                  <a:gd name="T79" fmla="*/ 109 h 270"/>
                  <a:gd name="T80" fmla="*/ 312 w 312"/>
                  <a:gd name="T81" fmla="*/ 0 h 270"/>
                  <a:gd name="T82" fmla="*/ 304 w 312"/>
                  <a:gd name="T83" fmla="*/ 5 h 270"/>
                  <a:gd name="T84" fmla="*/ 285 w 312"/>
                  <a:gd name="T85" fmla="*/ 17 h 270"/>
                  <a:gd name="T86" fmla="*/ 273 w 312"/>
                  <a:gd name="T87" fmla="*/ 23 h 270"/>
                  <a:gd name="T88" fmla="*/ 254 w 312"/>
                  <a:gd name="T89" fmla="*/ 26 h 270"/>
                  <a:gd name="T90" fmla="*/ 237 w 312"/>
                  <a:gd name="T91" fmla="*/ 28 h 270"/>
                  <a:gd name="T92" fmla="*/ 216 w 312"/>
                  <a:gd name="T93" fmla="*/ 26 h 270"/>
                  <a:gd name="T94" fmla="*/ 202 w 312"/>
                  <a:gd name="T95" fmla="*/ 26 h 270"/>
                  <a:gd name="T96" fmla="*/ 187 w 312"/>
                  <a:gd name="T97" fmla="*/ 21 h 270"/>
                  <a:gd name="T98" fmla="*/ 173 w 312"/>
                  <a:gd name="T99" fmla="*/ 15 h 270"/>
                  <a:gd name="T100" fmla="*/ 160 w 312"/>
                  <a:gd name="T101" fmla="*/ 5 h 2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12"/>
                  <a:gd name="T154" fmla="*/ 0 h 270"/>
                  <a:gd name="T155" fmla="*/ 312 w 312"/>
                  <a:gd name="T156" fmla="*/ 270 h 27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12" h="270">
                    <a:moveTo>
                      <a:pt x="158" y="0"/>
                    </a:moveTo>
                    <a:lnTo>
                      <a:pt x="158" y="0"/>
                    </a:lnTo>
                    <a:lnTo>
                      <a:pt x="156" y="1"/>
                    </a:lnTo>
                    <a:lnTo>
                      <a:pt x="154" y="3"/>
                    </a:lnTo>
                    <a:lnTo>
                      <a:pt x="152" y="5"/>
                    </a:lnTo>
                    <a:lnTo>
                      <a:pt x="150" y="5"/>
                    </a:lnTo>
                    <a:lnTo>
                      <a:pt x="148" y="7"/>
                    </a:lnTo>
                    <a:lnTo>
                      <a:pt x="146" y="9"/>
                    </a:lnTo>
                    <a:lnTo>
                      <a:pt x="144" y="9"/>
                    </a:lnTo>
                    <a:lnTo>
                      <a:pt x="144" y="11"/>
                    </a:lnTo>
                    <a:lnTo>
                      <a:pt x="143" y="13"/>
                    </a:lnTo>
                    <a:lnTo>
                      <a:pt x="139" y="15"/>
                    </a:lnTo>
                    <a:lnTo>
                      <a:pt x="137" y="17"/>
                    </a:lnTo>
                    <a:lnTo>
                      <a:pt x="133" y="17"/>
                    </a:lnTo>
                    <a:lnTo>
                      <a:pt x="131" y="19"/>
                    </a:lnTo>
                    <a:lnTo>
                      <a:pt x="129" y="19"/>
                    </a:lnTo>
                    <a:lnTo>
                      <a:pt x="125" y="21"/>
                    </a:lnTo>
                    <a:lnTo>
                      <a:pt x="121" y="23"/>
                    </a:lnTo>
                    <a:lnTo>
                      <a:pt x="118" y="24"/>
                    </a:lnTo>
                    <a:lnTo>
                      <a:pt x="116" y="24"/>
                    </a:lnTo>
                    <a:lnTo>
                      <a:pt x="114" y="24"/>
                    </a:lnTo>
                    <a:lnTo>
                      <a:pt x="112" y="26"/>
                    </a:lnTo>
                    <a:lnTo>
                      <a:pt x="110" y="26"/>
                    </a:lnTo>
                    <a:lnTo>
                      <a:pt x="106" y="26"/>
                    </a:lnTo>
                    <a:lnTo>
                      <a:pt x="100" y="26"/>
                    </a:lnTo>
                    <a:lnTo>
                      <a:pt x="98" y="26"/>
                    </a:lnTo>
                    <a:lnTo>
                      <a:pt x="96" y="26"/>
                    </a:lnTo>
                    <a:lnTo>
                      <a:pt x="93" y="28"/>
                    </a:lnTo>
                    <a:lnTo>
                      <a:pt x="87" y="28"/>
                    </a:lnTo>
                    <a:lnTo>
                      <a:pt x="85" y="28"/>
                    </a:lnTo>
                    <a:lnTo>
                      <a:pt x="83" y="28"/>
                    </a:lnTo>
                    <a:lnTo>
                      <a:pt x="79" y="28"/>
                    </a:lnTo>
                    <a:lnTo>
                      <a:pt x="77" y="28"/>
                    </a:lnTo>
                    <a:lnTo>
                      <a:pt x="75" y="28"/>
                    </a:lnTo>
                    <a:lnTo>
                      <a:pt x="73" y="28"/>
                    </a:lnTo>
                    <a:lnTo>
                      <a:pt x="72" y="28"/>
                    </a:lnTo>
                    <a:lnTo>
                      <a:pt x="68" y="26"/>
                    </a:lnTo>
                    <a:lnTo>
                      <a:pt x="66" y="26"/>
                    </a:lnTo>
                    <a:lnTo>
                      <a:pt x="64" y="26"/>
                    </a:lnTo>
                    <a:lnTo>
                      <a:pt x="60" y="26"/>
                    </a:lnTo>
                    <a:lnTo>
                      <a:pt x="58" y="26"/>
                    </a:lnTo>
                    <a:lnTo>
                      <a:pt x="54" y="26"/>
                    </a:lnTo>
                    <a:lnTo>
                      <a:pt x="52" y="26"/>
                    </a:lnTo>
                    <a:lnTo>
                      <a:pt x="50" y="24"/>
                    </a:lnTo>
                    <a:lnTo>
                      <a:pt x="48" y="24"/>
                    </a:lnTo>
                    <a:lnTo>
                      <a:pt x="43" y="23"/>
                    </a:lnTo>
                    <a:lnTo>
                      <a:pt x="41" y="23"/>
                    </a:lnTo>
                    <a:lnTo>
                      <a:pt x="39" y="21"/>
                    </a:lnTo>
                    <a:lnTo>
                      <a:pt x="37" y="21"/>
                    </a:lnTo>
                    <a:lnTo>
                      <a:pt x="33" y="19"/>
                    </a:lnTo>
                    <a:lnTo>
                      <a:pt x="29" y="17"/>
                    </a:lnTo>
                    <a:lnTo>
                      <a:pt x="27" y="17"/>
                    </a:lnTo>
                    <a:lnTo>
                      <a:pt x="25" y="17"/>
                    </a:lnTo>
                    <a:lnTo>
                      <a:pt x="22" y="15"/>
                    </a:lnTo>
                    <a:lnTo>
                      <a:pt x="18" y="13"/>
                    </a:lnTo>
                    <a:lnTo>
                      <a:pt x="18" y="11"/>
                    </a:lnTo>
                    <a:lnTo>
                      <a:pt x="16" y="9"/>
                    </a:lnTo>
                    <a:lnTo>
                      <a:pt x="12" y="9"/>
                    </a:lnTo>
                    <a:lnTo>
                      <a:pt x="8" y="5"/>
                    </a:lnTo>
                    <a:lnTo>
                      <a:pt x="6" y="5"/>
                    </a:lnTo>
                    <a:lnTo>
                      <a:pt x="4" y="3"/>
                    </a:lnTo>
                    <a:lnTo>
                      <a:pt x="2" y="1"/>
                    </a:lnTo>
                    <a:lnTo>
                      <a:pt x="0" y="0"/>
                    </a:lnTo>
                    <a:lnTo>
                      <a:pt x="0" y="88"/>
                    </a:lnTo>
                    <a:lnTo>
                      <a:pt x="0" y="94"/>
                    </a:lnTo>
                    <a:lnTo>
                      <a:pt x="0" y="103"/>
                    </a:lnTo>
                    <a:lnTo>
                      <a:pt x="0" y="109"/>
                    </a:lnTo>
                    <a:lnTo>
                      <a:pt x="2" y="115"/>
                    </a:lnTo>
                    <a:lnTo>
                      <a:pt x="4" y="122"/>
                    </a:lnTo>
                    <a:lnTo>
                      <a:pt x="4" y="128"/>
                    </a:lnTo>
                    <a:lnTo>
                      <a:pt x="6" y="134"/>
                    </a:lnTo>
                    <a:lnTo>
                      <a:pt x="6" y="140"/>
                    </a:lnTo>
                    <a:lnTo>
                      <a:pt x="8" y="147"/>
                    </a:lnTo>
                    <a:lnTo>
                      <a:pt x="10" y="151"/>
                    </a:lnTo>
                    <a:lnTo>
                      <a:pt x="12" y="157"/>
                    </a:lnTo>
                    <a:lnTo>
                      <a:pt x="16" y="163"/>
                    </a:lnTo>
                    <a:lnTo>
                      <a:pt x="18" y="168"/>
                    </a:lnTo>
                    <a:lnTo>
                      <a:pt x="20" y="172"/>
                    </a:lnTo>
                    <a:lnTo>
                      <a:pt x="22" y="178"/>
                    </a:lnTo>
                    <a:lnTo>
                      <a:pt x="25" y="180"/>
                    </a:lnTo>
                    <a:lnTo>
                      <a:pt x="27" y="186"/>
                    </a:lnTo>
                    <a:lnTo>
                      <a:pt x="29" y="192"/>
                    </a:lnTo>
                    <a:lnTo>
                      <a:pt x="33" y="193"/>
                    </a:lnTo>
                    <a:lnTo>
                      <a:pt x="37" y="199"/>
                    </a:lnTo>
                    <a:lnTo>
                      <a:pt x="41" y="203"/>
                    </a:lnTo>
                    <a:lnTo>
                      <a:pt x="43" y="207"/>
                    </a:lnTo>
                    <a:lnTo>
                      <a:pt x="47" y="211"/>
                    </a:lnTo>
                    <a:lnTo>
                      <a:pt x="50" y="213"/>
                    </a:lnTo>
                    <a:lnTo>
                      <a:pt x="52" y="216"/>
                    </a:lnTo>
                    <a:lnTo>
                      <a:pt x="56" y="220"/>
                    </a:lnTo>
                    <a:lnTo>
                      <a:pt x="60" y="224"/>
                    </a:lnTo>
                    <a:lnTo>
                      <a:pt x="64" y="226"/>
                    </a:lnTo>
                    <a:lnTo>
                      <a:pt x="72" y="232"/>
                    </a:lnTo>
                    <a:lnTo>
                      <a:pt x="75" y="236"/>
                    </a:lnTo>
                    <a:lnTo>
                      <a:pt x="77" y="238"/>
                    </a:lnTo>
                    <a:lnTo>
                      <a:pt x="83" y="239"/>
                    </a:lnTo>
                    <a:lnTo>
                      <a:pt x="87" y="241"/>
                    </a:lnTo>
                    <a:lnTo>
                      <a:pt x="93" y="245"/>
                    </a:lnTo>
                    <a:lnTo>
                      <a:pt x="96" y="247"/>
                    </a:lnTo>
                    <a:lnTo>
                      <a:pt x="100" y="249"/>
                    </a:lnTo>
                    <a:lnTo>
                      <a:pt x="108" y="255"/>
                    </a:lnTo>
                    <a:lnTo>
                      <a:pt x="114" y="257"/>
                    </a:lnTo>
                    <a:lnTo>
                      <a:pt x="118" y="257"/>
                    </a:lnTo>
                    <a:lnTo>
                      <a:pt x="121" y="259"/>
                    </a:lnTo>
                    <a:lnTo>
                      <a:pt x="127" y="263"/>
                    </a:lnTo>
                    <a:lnTo>
                      <a:pt x="133" y="264"/>
                    </a:lnTo>
                    <a:lnTo>
                      <a:pt x="137" y="266"/>
                    </a:lnTo>
                    <a:lnTo>
                      <a:pt x="143" y="268"/>
                    </a:lnTo>
                    <a:lnTo>
                      <a:pt x="146" y="268"/>
                    </a:lnTo>
                    <a:lnTo>
                      <a:pt x="150" y="268"/>
                    </a:lnTo>
                    <a:lnTo>
                      <a:pt x="156" y="270"/>
                    </a:lnTo>
                    <a:lnTo>
                      <a:pt x="158" y="270"/>
                    </a:lnTo>
                    <a:lnTo>
                      <a:pt x="164" y="268"/>
                    </a:lnTo>
                    <a:lnTo>
                      <a:pt x="171" y="268"/>
                    </a:lnTo>
                    <a:lnTo>
                      <a:pt x="175" y="266"/>
                    </a:lnTo>
                    <a:lnTo>
                      <a:pt x="181" y="264"/>
                    </a:lnTo>
                    <a:lnTo>
                      <a:pt x="187" y="261"/>
                    </a:lnTo>
                    <a:lnTo>
                      <a:pt x="192" y="259"/>
                    </a:lnTo>
                    <a:lnTo>
                      <a:pt x="200" y="257"/>
                    </a:lnTo>
                    <a:lnTo>
                      <a:pt x="206" y="253"/>
                    </a:lnTo>
                    <a:lnTo>
                      <a:pt x="214" y="249"/>
                    </a:lnTo>
                    <a:lnTo>
                      <a:pt x="219" y="245"/>
                    </a:lnTo>
                    <a:lnTo>
                      <a:pt x="223" y="243"/>
                    </a:lnTo>
                    <a:lnTo>
                      <a:pt x="227" y="241"/>
                    </a:lnTo>
                    <a:lnTo>
                      <a:pt x="235" y="236"/>
                    </a:lnTo>
                    <a:lnTo>
                      <a:pt x="239" y="236"/>
                    </a:lnTo>
                    <a:lnTo>
                      <a:pt x="240" y="232"/>
                    </a:lnTo>
                    <a:lnTo>
                      <a:pt x="244" y="228"/>
                    </a:lnTo>
                    <a:lnTo>
                      <a:pt x="250" y="224"/>
                    </a:lnTo>
                    <a:lnTo>
                      <a:pt x="252" y="224"/>
                    </a:lnTo>
                    <a:lnTo>
                      <a:pt x="256" y="220"/>
                    </a:lnTo>
                    <a:lnTo>
                      <a:pt x="260" y="216"/>
                    </a:lnTo>
                    <a:lnTo>
                      <a:pt x="262" y="213"/>
                    </a:lnTo>
                    <a:lnTo>
                      <a:pt x="265" y="209"/>
                    </a:lnTo>
                    <a:lnTo>
                      <a:pt x="269" y="205"/>
                    </a:lnTo>
                    <a:lnTo>
                      <a:pt x="273" y="203"/>
                    </a:lnTo>
                    <a:lnTo>
                      <a:pt x="275" y="199"/>
                    </a:lnTo>
                    <a:lnTo>
                      <a:pt x="279" y="193"/>
                    </a:lnTo>
                    <a:lnTo>
                      <a:pt x="283" y="190"/>
                    </a:lnTo>
                    <a:lnTo>
                      <a:pt x="285" y="186"/>
                    </a:lnTo>
                    <a:lnTo>
                      <a:pt x="287" y="180"/>
                    </a:lnTo>
                    <a:lnTo>
                      <a:pt x="290" y="176"/>
                    </a:lnTo>
                    <a:lnTo>
                      <a:pt x="292" y="170"/>
                    </a:lnTo>
                    <a:lnTo>
                      <a:pt x="296" y="167"/>
                    </a:lnTo>
                    <a:lnTo>
                      <a:pt x="296" y="161"/>
                    </a:lnTo>
                    <a:lnTo>
                      <a:pt x="300" y="157"/>
                    </a:lnTo>
                    <a:lnTo>
                      <a:pt x="302" y="151"/>
                    </a:lnTo>
                    <a:lnTo>
                      <a:pt x="304" y="145"/>
                    </a:lnTo>
                    <a:lnTo>
                      <a:pt x="306" y="140"/>
                    </a:lnTo>
                    <a:lnTo>
                      <a:pt x="308" y="134"/>
                    </a:lnTo>
                    <a:lnTo>
                      <a:pt x="308" y="126"/>
                    </a:lnTo>
                    <a:lnTo>
                      <a:pt x="308" y="122"/>
                    </a:lnTo>
                    <a:lnTo>
                      <a:pt x="310" y="115"/>
                    </a:lnTo>
                    <a:lnTo>
                      <a:pt x="310" y="109"/>
                    </a:lnTo>
                    <a:lnTo>
                      <a:pt x="312" y="101"/>
                    </a:lnTo>
                    <a:lnTo>
                      <a:pt x="312" y="94"/>
                    </a:lnTo>
                    <a:lnTo>
                      <a:pt x="312" y="88"/>
                    </a:lnTo>
                    <a:lnTo>
                      <a:pt x="312" y="0"/>
                    </a:lnTo>
                    <a:lnTo>
                      <a:pt x="310" y="1"/>
                    </a:lnTo>
                    <a:lnTo>
                      <a:pt x="308" y="3"/>
                    </a:lnTo>
                    <a:lnTo>
                      <a:pt x="308" y="5"/>
                    </a:lnTo>
                    <a:lnTo>
                      <a:pt x="304" y="5"/>
                    </a:lnTo>
                    <a:lnTo>
                      <a:pt x="300" y="9"/>
                    </a:lnTo>
                    <a:lnTo>
                      <a:pt x="296" y="11"/>
                    </a:lnTo>
                    <a:lnTo>
                      <a:pt x="290" y="15"/>
                    </a:lnTo>
                    <a:lnTo>
                      <a:pt x="285" y="17"/>
                    </a:lnTo>
                    <a:lnTo>
                      <a:pt x="283" y="17"/>
                    </a:lnTo>
                    <a:lnTo>
                      <a:pt x="279" y="19"/>
                    </a:lnTo>
                    <a:lnTo>
                      <a:pt x="275" y="21"/>
                    </a:lnTo>
                    <a:lnTo>
                      <a:pt x="273" y="23"/>
                    </a:lnTo>
                    <a:lnTo>
                      <a:pt x="265" y="24"/>
                    </a:lnTo>
                    <a:lnTo>
                      <a:pt x="262" y="26"/>
                    </a:lnTo>
                    <a:lnTo>
                      <a:pt x="258" y="26"/>
                    </a:lnTo>
                    <a:lnTo>
                      <a:pt x="254" y="26"/>
                    </a:lnTo>
                    <a:lnTo>
                      <a:pt x="250" y="26"/>
                    </a:lnTo>
                    <a:lnTo>
                      <a:pt x="244" y="26"/>
                    </a:lnTo>
                    <a:lnTo>
                      <a:pt x="240" y="28"/>
                    </a:lnTo>
                    <a:lnTo>
                      <a:pt x="237" y="28"/>
                    </a:lnTo>
                    <a:lnTo>
                      <a:pt x="231" y="28"/>
                    </a:lnTo>
                    <a:lnTo>
                      <a:pt x="227" y="28"/>
                    </a:lnTo>
                    <a:lnTo>
                      <a:pt x="221" y="28"/>
                    </a:lnTo>
                    <a:lnTo>
                      <a:pt x="216" y="26"/>
                    </a:lnTo>
                    <a:lnTo>
                      <a:pt x="214" y="26"/>
                    </a:lnTo>
                    <a:lnTo>
                      <a:pt x="208" y="26"/>
                    </a:lnTo>
                    <a:lnTo>
                      <a:pt x="204" y="26"/>
                    </a:lnTo>
                    <a:lnTo>
                      <a:pt x="202" y="26"/>
                    </a:lnTo>
                    <a:lnTo>
                      <a:pt x="196" y="24"/>
                    </a:lnTo>
                    <a:lnTo>
                      <a:pt x="192" y="23"/>
                    </a:lnTo>
                    <a:lnTo>
                      <a:pt x="191" y="23"/>
                    </a:lnTo>
                    <a:lnTo>
                      <a:pt x="187" y="21"/>
                    </a:lnTo>
                    <a:lnTo>
                      <a:pt x="185" y="19"/>
                    </a:lnTo>
                    <a:lnTo>
                      <a:pt x="181" y="17"/>
                    </a:lnTo>
                    <a:lnTo>
                      <a:pt x="179" y="17"/>
                    </a:lnTo>
                    <a:lnTo>
                      <a:pt x="173" y="15"/>
                    </a:lnTo>
                    <a:lnTo>
                      <a:pt x="169" y="11"/>
                    </a:lnTo>
                    <a:lnTo>
                      <a:pt x="168" y="9"/>
                    </a:lnTo>
                    <a:lnTo>
                      <a:pt x="164" y="5"/>
                    </a:lnTo>
                    <a:lnTo>
                      <a:pt x="160" y="5"/>
                    </a:lnTo>
                    <a:lnTo>
                      <a:pt x="158" y="3"/>
                    </a:lnTo>
                    <a:lnTo>
                      <a:pt x="158" y="1"/>
                    </a:lnTo>
                    <a:lnTo>
                      <a:pt x="158" y="0"/>
                    </a:lnTo>
                    <a:close/>
                  </a:path>
                </a:pathLst>
              </a:custGeom>
              <a:solidFill>
                <a:srgbClr val="003A9C"/>
              </a:solidFill>
              <a:ln w="3175">
                <a:solidFill>
                  <a:srgbClr val="000000"/>
                </a:solidFill>
                <a:round/>
                <a:headEnd/>
                <a:tailEnd/>
              </a:ln>
            </p:spPr>
            <p:txBody>
              <a:bodyPr/>
              <a:lstStyle/>
              <a:p>
                <a:endParaRPr lang="en-US" dirty="0">
                  <a:solidFill>
                    <a:prstClr val="black"/>
                  </a:solidFill>
                </a:endParaRPr>
              </a:p>
            </p:txBody>
          </p:sp>
          <p:sp>
            <p:nvSpPr>
              <p:cNvPr id="122" name="Freeform 70"/>
              <p:cNvSpPr>
                <a:spLocks/>
              </p:cNvSpPr>
              <p:nvPr/>
            </p:nvSpPr>
            <p:spPr bwMode="auto">
              <a:xfrm>
                <a:off x="3095" y="2193"/>
                <a:ext cx="312" cy="89"/>
              </a:xfrm>
              <a:custGeom>
                <a:avLst/>
                <a:gdLst>
                  <a:gd name="T0" fmla="*/ 158 w 312"/>
                  <a:gd name="T1" fmla="*/ 0 h 88"/>
                  <a:gd name="T2" fmla="*/ 156 w 312"/>
                  <a:gd name="T3" fmla="*/ 3 h 88"/>
                  <a:gd name="T4" fmla="*/ 154 w 312"/>
                  <a:gd name="T5" fmla="*/ 5 h 88"/>
                  <a:gd name="T6" fmla="*/ 150 w 312"/>
                  <a:gd name="T7" fmla="*/ 5 h 88"/>
                  <a:gd name="T8" fmla="*/ 146 w 312"/>
                  <a:gd name="T9" fmla="*/ 9 h 88"/>
                  <a:gd name="T10" fmla="*/ 144 w 312"/>
                  <a:gd name="T11" fmla="*/ 11 h 88"/>
                  <a:gd name="T12" fmla="*/ 141 w 312"/>
                  <a:gd name="T13" fmla="*/ 15 h 88"/>
                  <a:gd name="T14" fmla="*/ 135 w 312"/>
                  <a:gd name="T15" fmla="*/ 17 h 88"/>
                  <a:gd name="T16" fmla="*/ 131 w 312"/>
                  <a:gd name="T17" fmla="*/ 19 h 88"/>
                  <a:gd name="T18" fmla="*/ 127 w 312"/>
                  <a:gd name="T19" fmla="*/ 21 h 88"/>
                  <a:gd name="T20" fmla="*/ 121 w 312"/>
                  <a:gd name="T21" fmla="*/ 23 h 88"/>
                  <a:gd name="T22" fmla="*/ 120 w 312"/>
                  <a:gd name="T23" fmla="*/ 24 h 88"/>
                  <a:gd name="T24" fmla="*/ 116 w 312"/>
                  <a:gd name="T25" fmla="*/ 24 h 88"/>
                  <a:gd name="T26" fmla="*/ 110 w 312"/>
                  <a:gd name="T27" fmla="*/ 26 h 88"/>
                  <a:gd name="T28" fmla="*/ 100 w 312"/>
                  <a:gd name="T29" fmla="*/ 26 h 88"/>
                  <a:gd name="T30" fmla="*/ 98 w 312"/>
                  <a:gd name="T31" fmla="*/ 26 h 88"/>
                  <a:gd name="T32" fmla="*/ 87 w 312"/>
                  <a:gd name="T33" fmla="*/ 28 h 88"/>
                  <a:gd name="T34" fmla="*/ 83 w 312"/>
                  <a:gd name="T35" fmla="*/ 28 h 88"/>
                  <a:gd name="T36" fmla="*/ 77 w 312"/>
                  <a:gd name="T37" fmla="*/ 28 h 88"/>
                  <a:gd name="T38" fmla="*/ 73 w 312"/>
                  <a:gd name="T39" fmla="*/ 28 h 88"/>
                  <a:gd name="T40" fmla="*/ 68 w 312"/>
                  <a:gd name="T41" fmla="*/ 26 h 88"/>
                  <a:gd name="T42" fmla="*/ 64 w 312"/>
                  <a:gd name="T43" fmla="*/ 26 h 88"/>
                  <a:gd name="T44" fmla="*/ 58 w 312"/>
                  <a:gd name="T45" fmla="*/ 26 h 88"/>
                  <a:gd name="T46" fmla="*/ 52 w 312"/>
                  <a:gd name="T47" fmla="*/ 26 h 88"/>
                  <a:gd name="T48" fmla="*/ 48 w 312"/>
                  <a:gd name="T49" fmla="*/ 24 h 88"/>
                  <a:gd name="T50" fmla="*/ 41 w 312"/>
                  <a:gd name="T51" fmla="*/ 23 h 88"/>
                  <a:gd name="T52" fmla="*/ 37 w 312"/>
                  <a:gd name="T53" fmla="*/ 21 h 88"/>
                  <a:gd name="T54" fmla="*/ 29 w 312"/>
                  <a:gd name="T55" fmla="*/ 17 h 88"/>
                  <a:gd name="T56" fmla="*/ 25 w 312"/>
                  <a:gd name="T57" fmla="*/ 17 h 88"/>
                  <a:gd name="T58" fmla="*/ 20 w 312"/>
                  <a:gd name="T59" fmla="*/ 13 h 88"/>
                  <a:gd name="T60" fmla="*/ 16 w 312"/>
                  <a:gd name="T61" fmla="*/ 9 h 88"/>
                  <a:gd name="T62" fmla="*/ 8 w 312"/>
                  <a:gd name="T63" fmla="*/ 5 h 88"/>
                  <a:gd name="T64" fmla="*/ 4 w 312"/>
                  <a:gd name="T65" fmla="*/ 3 h 88"/>
                  <a:gd name="T66" fmla="*/ 0 w 312"/>
                  <a:gd name="T67" fmla="*/ 0 h 88"/>
                  <a:gd name="T68" fmla="*/ 14 w 312"/>
                  <a:gd name="T69" fmla="*/ 88 h 88"/>
                  <a:gd name="T70" fmla="*/ 158 w 312"/>
                  <a:gd name="T71" fmla="*/ 88 h 88"/>
                  <a:gd name="T72" fmla="*/ 298 w 312"/>
                  <a:gd name="T73" fmla="*/ 88 h 88"/>
                  <a:gd name="T74" fmla="*/ 312 w 312"/>
                  <a:gd name="T75" fmla="*/ 0 h 88"/>
                  <a:gd name="T76" fmla="*/ 308 w 312"/>
                  <a:gd name="T77" fmla="*/ 3 h 88"/>
                  <a:gd name="T78" fmla="*/ 304 w 312"/>
                  <a:gd name="T79" fmla="*/ 5 h 88"/>
                  <a:gd name="T80" fmla="*/ 296 w 312"/>
                  <a:gd name="T81" fmla="*/ 11 h 88"/>
                  <a:gd name="T82" fmla="*/ 285 w 312"/>
                  <a:gd name="T83" fmla="*/ 17 h 88"/>
                  <a:gd name="T84" fmla="*/ 281 w 312"/>
                  <a:gd name="T85" fmla="*/ 19 h 88"/>
                  <a:gd name="T86" fmla="*/ 273 w 312"/>
                  <a:gd name="T87" fmla="*/ 23 h 88"/>
                  <a:gd name="T88" fmla="*/ 262 w 312"/>
                  <a:gd name="T89" fmla="*/ 26 h 88"/>
                  <a:gd name="T90" fmla="*/ 254 w 312"/>
                  <a:gd name="T91" fmla="*/ 26 h 88"/>
                  <a:gd name="T92" fmla="*/ 246 w 312"/>
                  <a:gd name="T93" fmla="*/ 26 h 88"/>
                  <a:gd name="T94" fmla="*/ 237 w 312"/>
                  <a:gd name="T95" fmla="*/ 28 h 88"/>
                  <a:gd name="T96" fmla="*/ 227 w 312"/>
                  <a:gd name="T97" fmla="*/ 28 h 88"/>
                  <a:gd name="T98" fmla="*/ 217 w 312"/>
                  <a:gd name="T99" fmla="*/ 26 h 88"/>
                  <a:gd name="T100" fmla="*/ 208 w 312"/>
                  <a:gd name="T101" fmla="*/ 26 h 88"/>
                  <a:gd name="T102" fmla="*/ 202 w 312"/>
                  <a:gd name="T103" fmla="*/ 26 h 88"/>
                  <a:gd name="T104" fmla="*/ 192 w 312"/>
                  <a:gd name="T105" fmla="*/ 23 h 88"/>
                  <a:gd name="T106" fmla="*/ 189 w 312"/>
                  <a:gd name="T107" fmla="*/ 21 h 88"/>
                  <a:gd name="T108" fmla="*/ 181 w 312"/>
                  <a:gd name="T109" fmla="*/ 17 h 88"/>
                  <a:gd name="T110" fmla="*/ 175 w 312"/>
                  <a:gd name="T111" fmla="*/ 15 h 88"/>
                  <a:gd name="T112" fmla="*/ 168 w 312"/>
                  <a:gd name="T113" fmla="*/ 9 h 88"/>
                  <a:gd name="T114" fmla="*/ 162 w 312"/>
                  <a:gd name="T115" fmla="*/ 5 h 88"/>
                  <a:gd name="T116" fmla="*/ 158 w 312"/>
                  <a:gd name="T117" fmla="*/ 1 h 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12"/>
                  <a:gd name="T178" fmla="*/ 0 h 88"/>
                  <a:gd name="T179" fmla="*/ 312 w 312"/>
                  <a:gd name="T180" fmla="*/ 88 h 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12" h="88">
                    <a:moveTo>
                      <a:pt x="158" y="0"/>
                    </a:moveTo>
                    <a:lnTo>
                      <a:pt x="158" y="0"/>
                    </a:lnTo>
                    <a:lnTo>
                      <a:pt x="156" y="1"/>
                    </a:lnTo>
                    <a:lnTo>
                      <a:pt x="156" y="3"/>
                    </a:lnTo>
                    <a:lnTo>
                      <a:pt x="154" y="3"/>
                    </a:lnTo>
                    <a:lnTo>
                      <a:pt x="154" y="5"/>
                    </a:lnTo>
                    <a:lnTo>
                      <a:pt x="152" y="5"/>
                    </a:lnTo>
                    <a:lnTo>
                      <a:pt x="150" y="5"/>
                    </a:lnTo>
                    <a:lnTo>
                      <a:pt x="148" y="7"/>
                    </a:lnTo>
                    <a:lnTo>
                      <a:pt x="146" y="9"/>
                    </a:lnTo>
                    <a:lnTo>
                      <a:pt x="144" y="9"/>
                    </a:lnTo>
                    <a:lnTo>
                      <a:pt x="144" y="11"/>
                    </a:lnTo>
                    <a:lnTo>
                      <a:pt x="143" y="13"/>
                    </a:lnTo>
                    <a:lnTo>
                      <a:pt x="141" y="15"/>
                    </a:lnTo>
                    <a:lnTo>
                      <a:pt x="137" y="17"/>
                    </a:lnTo>
                    <a:lnTo>
                      <a:pt x="135" y="17"/>
                    </a:lnTo>
                    <a:lnTo>
                      <a:pt x="133" y="17"/>
                    </a:lnTo>
                    <a:lnTo>
                      <a:pt x="131" y="19"/>
                    </a:lnTo>
                    <a:lnTo>
                      <a:pt x="129" y="19"/>
                    </a:lnTo>
                    <a:lnTo>
                      <a:pt x="127" y="21"/>
                    </a:lnTo>
                    <a:lnTo>
                      <a:pt x="123" y="23"/>
                    </a:lnTo>
                    <a:lnTo>
                      <a:pt x="121" y="23"/>
                    </a:lnTo>
                    <a:lnTo>
                      <a:pt x="120" y="24"/>
                    </a:lnTo>
                    <a:lnTo>
                      <a:pt x="118" y="24"/>
                    </a:lnTo>
                    <a:lnTo>
                      <a:pt x="116" y="24"/>
                    </a:lnTo>
                    <a:lnTo>
                      <a:pt x="112" y="26"/>
                    </a:lnTo>
                    <a:lnTo>
                      <a:pt x="110" y="26"/>
                    </a:lnTo>
                    <a:lnTo>
                      <a:pt x="106" y="26"/>
                    </a:lnTo>
                    <a:lnTo>
                      <a:pt x="100" y="26"/>
                    </a:lnTo>
                    <a:lnTo>
                      <a:pt x="98" y="26"/>
                    </a:lnTo>
                    <a:lnTo>
                      <a:pt x="93" y="28"/>
                    </a:lnTo>
                    <a:lnTo>
                      <a:pt x="87" y="28"/>
                    </a:lnTo>
                    <a:lnTo>
                      <a:pt x="83" y="28"/>
                    </a:lnTo>
                    <a:lnTo>
                      <a:pt x="81" y="28"/>
                    </a:lnTo>
                    <a:lnTo>
                      <a:pt x="77" y="28"/>
                    </a:lnTo>
                    <a:lnTo>
                      <a:pt x="75" y="28"/>
                    </a:lnTo>
                    <a:lnTo>
                      <a:pt x="73" y="28"/>
                    </a:lnTo>
                    <a:lnTo>
                      <a:pt x="72" y="28"/>
                    </a:lnTo>
                    <a:lnTo>
                      <a:pt x="68" y="26"/>
                    </a:lnTo>
                    <a:lnTo>
                      <a:pt x="66" y="26"/>
                    </a:lnTo>
                    <a:lnTo>
                      <a:pt x="64" y="26"/>
                    </a:lnTo>
                    <a:lnTo>
                      <a:pt x="60" y="26"/>
                    </a:lnTo>
                    <a:lnTo>
                      <a:pt x="58" y="26"/>
                    </a:lnTo>
                    <a:lnTo>
                      <a:pt x="56" y="26"/>
                    </a:lnTo>
                    <a:lnTo>
                      <a:pt x="52" y="26"/>
                    </a:lnTo>
                    <a:lnTo>
                      <a:pt x="50" y="24"/>
                    </a:lnTo>
                    <a:lnTo>
                      <a:pt x="48" y="24"/>
                    </a:lnTo>
                    <a:lnTo>
                      <a:pt x="45" y="23"/>
                    </a:lnTo>
                    <a:lnTo>
                      <a:pt x="41" y="23"/>
                    </a:lnTo>
                    <a:lnTo>
                      <a:pt x="39" y="21"/>
                    </a:lnTo>
                    <a:lnTo>
                      <a:pt x="37" y="21"/>
                    </a:lnTo>
                    <a:lnTo>
                      <a:pt x="33" y="19"/>
                    </a:lnTo>
                    <a:lnTo>
                      <a:pt x="29" y="17"/>
                    </a:lnTo>
                    <a:lnTo>
                      <a:pt x="27" y="17"/>
                    </a:lnTo>
                    <a:lnTo>
                      <a:pt x="25" y="17"/>
                    </a:lnTo>
                    <a:lnTo>
                      <a:pt x="22" y="15"/>
                    </a:lnTo>
                    <a:lnTo>
                      <a:pt x="20" y="13"/>
                    </a:lnTo>
                    <a:lnTo>
                      <a:pt x="18" y="11"/>
                    </a:lnTo>
                    <a:lnTo>
                      <a:pt x="16" y="9"/>
                    </a:lnTo>
                    <a:lnTo>
                      <a:pt x="14" y="9"/>
                    </a:lnTo>
                    <a:lnTo>
                      <a:pt x="8" y="5"/>
                    </a:lnTo>
                    <a:lnTo>
                      <a:pt x="6" y="5"/>
                    </a:lnTo>
                    <a:lnTo>
                      <a:pt x="4" y="3"/>
                    </a:lnTo>
                    <a:lnTo>
                      <a:pt x="2" y="1"/>
                    </a:lnTo>
                    <a:lnTo>
                      <a:pt x="0" y="0"/>
                    </a:lnTo>
                    <a:lnTo>
                      <a:pt x="0" y="88"/>
                    </a:lnTo>
                    <a:lnTo>
                      <a:pt x="14" y="88"/>
                    </a:lnTo>
                    <a:lnTo>
                      <a:pt x="50" y="88"/>
                    </a:lnTo>
                    <a:lnTo>
                      <a:pt x="158" y="88"/>
                    </a:lnTo>
                    <a:lnTo>
                      <a:pt x="264" y="88"/>
                    </a:lnTo>
                    <a:lnTo>
                      <a:pt x="298" y="88"/>
                    </a:lnTo>
                    <a:lnTo>
                      <a:pt x="312" y="88"/>
                    </a:lnTo>
                    <a:lnTo>
                      <a:pt x="312" y="0"/>
                    </a:lnTo>
                    <a:lnTo>
                      <a:pt x="310" y="1"/>
                    </a:lnTo>
                    <a:lnTo>
                      <a:pt x="308" y="3"/>
                    </a:lnTo>
                    <a:lnTo>
                      <a:pt x="308" y="5"/>
                    </a:lnTo>
                    <a:lnTo>
                      <a:pt x="304" y="5"/>
                    </a:lnTo>
                    <a:lnTo>
                      <a:pt x="300" y="9"/>
                    </a:lnTo>
                    <a:lnTo>
                      <a:pt x="296" y="11"/>
                    </a:lnTo>
                    <a:lnTo>
                      <a:pt x="292" y="15"/>
                    </a:lnTo>
                    <a:lnTo>
                      <a:pt x="285" y="17"/>
                    </a:lnTo>
                    <a:lnTo>
                      <a:pt x="281" y="19"/>
                    </a:lnTo>
                    <a:lnTo>
                      <a:pt x="277" y="21"/>
                    </a:lnTo>
                    <a:lnTo>
                      <a:pt x="273" y="23"/>
                    </a:lnTo>
                    <a:lnTo>
                      <a:pt x="265" y="24"/>
                    </a:lnTo>
                    <a:lnTo>
                      <a:pt x="262" y="26"/>
                    </a:lnTo>
                    <a:lnTo>
                      <a:pt x="260" y="26"/>
                    </a:lnTo>
                    <a:lnTo>
                      <a:pt x="254" y="26"/>
                    </a:lnTo>
                    <a:lnTo>
                      <a:pt x="250" y="26"/>
                    </a:lnTo>
                    <a:lnTo>
                      <a:pt x="246" y="26"/>
                    </a:lnTo>
                    <a:lnTo>
                      <a:pt x="240" y="28"/>
                    </a:lnTo>
                    <a:lnTo>
                      <a:pt x="237" y="28"/>
                    </a:lnTo>
                    <a:lnTo>
                      <a:pt x="231" y="28"/>
                    </a:lnTo>
                    <a:lnTo>
                      <a:pt x="227" y="28"/>
                    </a:lnTo>
                    <a:lnTo>
                      <a:pt x="221" y="28"/>
                    </a:lnTo>
                    <a:lnTo>
                      <a:pt x="217" y="26"/>
                    </a:lnTo>
                    <a:lnTo>
                      <a:pt x="214" y="26"/>
                    </a:lnTo>
                    <a:lnTo>
                      <a:pt x="208" y="26"/>
                    </a:lnTo>
                    <a:lnTo>
                      <a:pt x="204" y="26"/>
                    </a:lnTo>
                    <a:lnTo>
                      <a:pt x="202" y="26"/>
                    </a:lnTo>
                    <a:lnTo>
                      <a:pt x="198" y="24"/>
                    </a:lnTo>
                    <a:lnTo>
                      <a:pt x="192" y="23"/>
                    </a:lnTo>
                    <a:lnTo>
                      <a:pt x="189" y="21"/>
                    </a:lnTo>
                    <a:lnTo>
                      <a:pt x="185" y="19"/>
                    </a:lnTo>
                    <a:lnTo>
                      <a:pt x="181" y="17"/>
                    </a:lnTo>
                    <a:lnTo>
                      <a:pt x="175" y="15"/>
                    </a:lnTo>
                    <a:lnTo>
                      <a:pt x="169" y="11"/>
                    </a:lnTo>
                    <a:lnTo>
                      <a:pt x="168" y="9"/>
                    </a:lnTo>
                    <a:lnTo>
                      <a:pt x="164" y="5"/>
                    </a:lnTo>
                    <a:lnTo>
                      <a:pt x="162" y="5"/>
                    </a:lnTo>
                    <a:lnTo>
                      <a:pt x="160" y="3"/>
                    </a:lnTo>
                    <a:lnTo>
                      <a:pt x="158" y="1"/>
                    </a:lnTo>
                    <a:lnTo>
                      <a:pt x="158" y="0"/>
                    </a:lnTo>
                    <a:close/>
                  </a:path>
                </a:pathLst>
              </a:custGeom>
              <a:solidFill>
                <a:srgbClr val="C00000"/>
              </a:solidFill>
              <a:ln w="3175">
                <a:solidFill>
                  <a:srgbClr val="000000"/>
                </a:solidFill>
                <a:round/>
                <a:headEnd/>
                <a:tailEnd/>
              </a:ln>
            </p:spPr>
            <p:txBody>
              <a:bodyPr/>
              <a:lstStyle/>
              <a:p>
                <a:endParaRPr lang="en-US" dirty="0">
                  <a:solidFill>
                    <a:prstClr val="black"/>
                  </a:solidFill>
                </a:endParaRPr>
              </a:p>
            </p:txBody>
          </p:sp>
          <p:sp>
            <p:nvSpPr>
              <p:cNvPr id="123" name="Rectangle 71"/>
              <p:cNvSpPr>
                <a:spLocks noChangeArrowheads="1"/>
              </p:cNvSpPr>
              <p:nvPr/>
            </p:nvSpPr>
            <p:spPr bwMode="auto">
              <a:xfrm>
                <a:off x="3162" y="2288"/>
                <a:ext cx="207" cy="178"/>
              </a:xfrm>
              <a:prstGeom prst="rect">
                <a:avLst/>
              </a:prstGeom>
              <a:noFill/>
              <a:ln w="9525">
                <a:noFill/>
                <a:miter lim="800000"/>
                <a:headEnd/>
                <a:tailEnd/>
              </a:ln>
            </p:spPr>
            <p:txBody>
              <a:bodyPr lIns="0" tIns="0" rIns="0" bIns="0">
                <a:spAutoFit/>
              </a:bodyPr>
              <a:lstStyle/>
              <a:p>
                <a:pPr eaLnBrk="0" hangingPunct="0"/>
                <a:r>
                  <a:rPr lang="en-US" sz="1100" b="1" dirty="0">
                    <a:solidFill>
                      <a:srgbClr val="FFFFFF"/>
                    </a:solidFill>
                    <a:latin typeface="Arial" pitchFamily="34" charset="0"/>
                    <a:cs typeface="Arial" pitchFamily="34" charset="0"/>
                  </a:rPr>
                  <a:t>75</a:t>
                </a:r>
                <a:r>
                  <a:rPr lang="en-US" sz="1200" b="1" dirty="0">
                    <a:solidFill>
                      <a:srgbClr val="FFFFFF"/>
                    </a:solidFill>
                  </a:rPr>
                  <a:t> </a:t>
                </a:r>
                <a:endParaRPr lang="en-US" sz="1200" b="1" dirty="0">
                  <a:solidFill>
                    <a:prstClr val="black"/>
                  </a:solidFill>
                </a:endParaRPr>
              </a:p>
            </p:txBody>
          </p:sp>
        </p:grpSp>
      </p:grpSp>
      <p:sp>
        <p:nvSpPr>
          <p:cNvPr id="170" name="Freeform 69"/>
          <p:cNvSpPr>
            <a:spLocks/>
          </p:cNvSpPr>
          <p:nvPr/>
        </p:nvSpPr>
        <p:spPr bwMode="auto">
          <a:xfrm>
            <a:off x="5794375" y="4136347"/>
            <a:ext cx="301625" cy="283253"/>
          </a:xfrm>
          <a:custGeom>
            <a:avLst/>
            <a:gdLst>
              <a:gd name="T0" fmla="*/ 154 w 312"/>
              <a:gd name="T1" fmla="*/ 3 h 270"/>
              <a:gd name="T2" fmla="*/ 150 w 312"/>
              <a:gd name="T3" fmla="*/ 5 h 270"/>
              <a:gd name="T4" fmla="*/ 144 w 312"/>
              <a:gd name="T5" fmla="*/ 11 h 270"/>
              <a:gd name="T6" fmla="*/ 133 w 312"/>
              <a:gd name="T7" fmla="*/ 17 h 270"/>
              <a:gd name="T8" fmla="*/ 125 w 312"/>
              <a:gd name="T9" fmla="*/ 21 h 270"/>
              <a:gd name="T10" fmla="*/ 118 w 312"/>
              <a:gd name="T11" fmla="*/ 24 h 270"/>
              <a:gd name="T12" fmla="*/ 110 w 312"/>
              <a:gd name="T13" fmla="*/ 26 h 270"/>
              <a:gd name="T14" fmla="*/ 96 w 312"/>
              <a:gd name="T15" fmla="*/ 26 h 270"/>
              <a:gd name="T16" fmla="*/ 83 w 312"/>
              <a:gd name="T17" fmla="*/ 28 h 270"/>
              <a:gd name="T18" fmla="*/ 73 w 312"/>
              <a:gd name="T19" fmla="*/ 28 h 270"/>
              <a:gd name="T20" fmla="*/ 64 w 312"/>
              <a:gd name="T21" fmla="*/ 26 h 270"/>
              <a:gd name="T22" fmla="*/ 52 w 312"/>
              <a:gd name="T23" fmla="*/ 26 h 270"/>
              <a:gd name="T24" fmla="*/ 41 w 312"/>
              <a:gd name="T25" fmla="*/ 23 h 270"/>
              <a:gd name="T26" fmla="*/ 29 w 312"/>
              <a:gd name="T27" fmla="*/ 17 h 270"/>
              <a:gd name="T28" fmla="*/ 18 w 312"/>
              <a:gd name="T29" fmla="*/ 13 h 270"/>
              <a:gd name="T30" fmla="*/ 8 w 312"/>
              <a:gd name="T31" fmla="*/ 5 h 270"/>
              <a:gd name="T32" fmla="*/ 0 w 312"/>
              <a:gd name="T33" fmla="*/ 0 h 270"/>
              <a:gd name="T34" fmla="*/ 0 w 312"/>
              <a:gd name="T35" fmla="*/ 109 h 270"/>
              <a:gd name="T36" fmla="*/ 6 w 312"/>
              <a:gd name="T37" fmla="*/ 134 h 270"/>
              <a:gd name="T38" fmla="*/ 12 w 312"/>
              <a:gd name="T39" fmla="*/ 157 h 270"/>
              <a:gd name="T40" fmla="*/ 22 w 312"/>
              <a:gd name="T41" fmla="*/ 178 h 270"/>
              <a:gd name="T42" fmla="*/ 33 w 312"/>
              <a:gd name="T43" fmla="*/ 193 h 270"/>
              <a:gd name="T44" fmla="*/ 47 w 312"/>
              <a:gd name="T45" fmla="*/ 211 h 270"/>
              <a:gd name="T46" fmla="*/ 60 w 312"/>
              <a:gd name="T47" fmla="*/ 224 h 270"/>
              <a:gd name="T48" fmla="*/ 77 w 312"/>
              <a:gd name="T49" fmla="*/ 238 h 270"/>
              <a:gd name="T50" fmla="*/ 96 w 312"/>
              <a:gd name="T51" fmla="*/ 247 h 270"/>
              <a:gd name="T52" fmla="*/ 118 w 312"/>
              <a:gd name="T53" fmla="*/ 257 h 270"/>
              <a:gd name="T54" fmla="*/ 137 w 312"/>
              <a:gd name="T55" fmla="*/ 266 h 270"/>
              <a:gd name="T56" fmla="*/ 156 w 312"/>
              <a:gd name="T57" fmla="*/ 270 h 270"/>
              <a:gd name="T58" fmla="*/ 171 w 312"/>
              <a:gd name="T59" fmla="*/ 268 h 270"/>
              <a:gd name="T60" fmla="*/ 192 w 312"/>
              <a:gd name="T61" fmla="*/ 259 h 270"/>
              <a:gd name="T62" fmla="*/ 219 w 312"/>
              <a:gd name="T63" fmla="*/ 245 h 270"/>
              <a:gd name="T64" fmla="*/ 239 w 312"/>
              <a:gd name="T65" fmla="*/ 236 h 270"/>
              <a:gd name="T66" fmla="*/ 252 w 312"/>
              <a:gd name="T67" fmla="*/ 224 h 270"/>
              <a:gd name="T68" fmla="*/ 265 w 312"/>
              <a:gd name="T69" fmla="*/ 209 h 270"/>
              <a:gd name="T70" fmla="*/ 279 w 312"/>
              <a:gd name="T71" fmla="*/ 193 h 270"/>
              <a:gd name="T72" fmla="*/ 290 w 312"/>
              <a:gd name="T73" fmla="*/ 176 h 270"/>
              <a:gd name="T74" fmla="*/ 300 w 312"/>
              <a:gd name="T75" fmla="*/ 157 h 270"/>
              <a:gd name="T76" fmla="*/ 308 w 312"/>
              <a:gd name="T77" fmla="*/ 134 h 270"/>
              <a:gd name="T78" fmla="*/ 310 w 312"/>
              <a:gd name="T79" fmla="*/ 109 h 270"/>
              <a:gd name="T80" fmla="*/ 312 w 312"/>
              <a:gd name="T81" fmla="*/ 0 h 270"/>
              <a:gd name="T82" fmla="*/ 304 w 312"/>
              <a:gd name="T83" fmla="*/ 5 h 270"/>
              <a:gd name="T84" fmla="*/ 285 w 312"/>
              <a:gd name="T85" fmla="*/ 17 h 270"/>
              <a:gd name="T86" fmla="*/ 273 w 312"/>
              <a:gd name="T87" fmla="*/ 23 h 270"/>
              <a:gd name="T88" fmla="*/ 254 w 312"/>
              <a:gd name="T89" fmla="*/ 26 h 270"/>
              <a:gd name="T90" fmla="*/ 237 w 312"/>
              <a:gd name="T91" fmla="*/ 28 h 270"/>
              <a:gd name="T92" fmla="*/ 216 w 312"/>
              <a:gd name="T93" fmla="*/ 26 h 270"/>
              <a:gd name="T94" fmla="*/ 202 w 312"/>
              <a:gd name="T95" fmla="*/ 26 h 270"/>
              <a:gd name="T96" fmla="*/ 187 w 312"/>
              <a:gd name="T97" fmla="*/ 21 h 270"/>
              <a:gd name="T98" fmla="*/ 173 w 312"/>
              <a:gd name="T99" fmla="*/ 15 h 270"/>
              <a:gd name="T100" fmla="*/ 160 w 312"/>
              <a:gd name="T101" fmla="*/ 5 h 2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12"/>
              <a:gd name="T154" fmla="*/ 0 h 270"/>
              <a:gd name="T155" fmla="*/ 312 w 312"/>
              <a:gd name="T156" fmla="*/ 270 h 27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12" h="270">
                <a:moveTo>
                  <a:pt x="158" y="0"/>
                </a:moveTo>
                <a:lnTo>
                  <a:pt x="158" y="0"/>
                </a:lnTo>
                <a:lnTo>
                  <a:pt x="156" y="1"/>
                </a:lnTo>
                <a:lnTo>
                  <a:pt x="154" y="3"/>
                </a:lnTo>
                <a:lnTo>
                  <a:pt x="152" y="5"/>
                </a:lnTo>
                <a:lnTo>
                  <a:pt x="150" y="5"/>
                </a:lnTo>
                <a:lnTo>
                  <a:pt x="148" y="7"/>
                </a:lnTo>
                <a:lnTo>
                  <a:pt x="146" y="9"/>
                </a:lnTo>
                <a:lnTo>
                  <a:pt x="144" y="9"/>
                </a:lnTo>
                <a:lnTo>
                  <a:pt x="144" y="11"/>
                </a:lnTo>
                <a:lnTo>
                  <a:pt x="143" y="13"/>
                </a:lnTo>
                <a:lnTo>
                  <a:pt x="139" y="15"/>
                </a:lnTo>
                <a:lnTo>
                  <a:pt x="137" y="17"/>
                </a:lnTo>
                <a:lnTo>
                  <a:pt x="133" y="17"/>
                </a:lnTo>
                <a:lnTo>
                  <a:pt x="131" y="19"/>
                </a:lnTo>
                <a:lnTo>
                  <a:pt x="129" y="19"/>
                </a:lnTo>
                <a:lnTo>
                  <a:pt x="125" y="21"/>
                </a:lnTo>
                <a:lnTo>
                  <a:pt x="121" y="23"/>
                </a:lnTo>
                <a:lnTo>
                  <a:pt x="118" y="24"/>
                </a:lnTo>
                <a:lnTo>
                  <a:pt x="116" y="24"/>
                </a:lnTo>
                <a:lnTo>
                  <a:pt x="114" y="24"/>
                </a:lnTo>
                <a:lnTo>
                  <a:pt x="112" y="26"/>
                </a:lnTo>
                <a:lnTo>
                  <a:pt x="110" y="26"/>
                </a:lnTo>
                <a:lnTo>
                  <a:pt x="106" y="26"/>
                </a:lnTo>
                <a:lnTo>
                  <a:pt x="100" y="26"/>
                </a:lnTo>
                <a:lnTo>
                  <a:pt x="98" y="26"/>
                </a:lnTo>
                <a:lnTo>
                  <a:pt x="96" y="26"/>
                </a:lnTo>
                <a:lnTo>
                  <a:pt x="93" y="28"/>
                </a:lnTo>
                <a:lnTo>
                  <a:pt x="87" y="28"/>
                </a:lnTo>
                <a:lnTo>
                  <a:pt x="85" y="28"/>
                </a:lnTo>
                <a:lnTo>
                  <a:pt x="83" y="28"/>
                </a:lnTo>
                <a:lnTo>
                  <a:pt x="79" y="28"/>
                </a:lnTo>
                <a:lnTo>
                  <a:pt x="77" y="28"/>
                </a:lnTo>
                <a:lnTo>
                  <a:pt x="75" y="28"/>
                </a:lnTo>
                <a:lnTo>
                  <a:pt x="73" y="28"/>
                </a:lnTo>
                <a:lnTo>
                  <a:pt x="72" y="28"/>
                </a:lnTo>
                <a:lnTo>
                  <a:pt x="68" y="26"/>
                </a:lnTo>
                <a:lnTo>
                  <a:pt x="66" y="26"/>
                </a:lnTo>
                <a:lnTo>
                  <a:pt x="64" y="26"/>
                </a:lnTo>
                <a:lnTo>
                  <a:pt x="60" y="26"/>
                </a:lnTo>
                <a:lnTo>
                  <a:pt x="58" y="26"/>
                </a:lnTo>
                <a:lnTo>
                  <a:pt x="54" y="26"/>
                </a:lnTo>
                <a:lnTo>
                  <a:pt x="52" y="26"/>
                </a:lnTo>
                <a:lnTo>
                  <a:pt x="50" y="24"/>
                </a:lnTo>
                <a:lnTo>
                  <a:pt x="48" y="24"/>
                </a:lnTo>
                <a:lnTo>
                  <a:pt x="43" y="23"/>
                </a:lnTo>
                <a:lnTo>
                  <a:pt x="41" y="23"/>
                </a:lnTo>
                <a:lnTo>
                  <a:pt x="39" y="21"/>
                </a:lnTo>
                <a:lnTo>
                  <a:pt x="37" y="21"/>
                </a:lnTo>
                <a:lnTo>
                  <a:pt x="33" y="19"/>
                </a:lnTo>
                <a:lnTo>
                  <a:pt x="29" y="17"/>
                </a:lnTo>
                <a:lnTo>
                  <a:pt x="27" y="17"/>
                </a:lnTo>
                <a:lnTo>
                  <a:pt x="25" y="17"/>
                </a:lnTo>
                <a:lnTo>
                  <a:pt x="22" y="15"/>
                </a:lnTo>
                <a:lnTo>
                  <a:pt x="18" y="13"/>
                </a:lnTo>
                <a:lnTo>
                  <a:pt x="18" y="11"/>
                </a:lnTo>
                <a:lnTo>
                  <a:pt x="16" y="9"/>
                </a:lnTo>
                <a:lnTo>
                  <a:pt x="12" y="9"/>
                </a:lnTo>
                <a:lnTo>
                  <a:pt x="8" y="5"/>
                </a:lnTo>
                <a:lnTo>
                  <a:pt x="6" y="5"/>
                </a:lnTo>
                <a:lnTo>
                  <a:pt x="4" y="3"/>
                </a:lnTo>
                <a:lnTo>
                  <a:pt x="2" y="1"/>
                </a:lnTo>
                <a:lnTo>
                  <a:pt x="0" y="0"/>
                </a:lnTo>
                <a:lnTo>
                  <a:pt x="0" y="88"/>
                </a:lnTo>
                <a:lnTo>
                  <a:pt x="0" y="94"/>
                </a:lnTo>
                <a:lnTo>
                  <a:pt x="0" y="103"/>
                </a:lnTo>
                <a:lnTo>
                  <a:pt x="0" y="109"/>
                </a:lnTo>
                <a:lnTo>
                  <a:pt x="2" y="115"/>
                </a:lnTo>
                <a:lnTo>
                  <a:pt x="4" y="122"/>
                </a:lnTo>
                <a:lnTo>
                  <a:pt x="4" y="128"/>
                </a:lnTo>
                <a:lnTo>
                  <a:pt x="6" y="134"/>
                </a:lnTo>
                <a:lnTo>
                  <a:pt x="6" y="140"/>
                </a:lnTo>
                <a:lnTo>
                  <a:pt x="8" y="147"/>
                </a:lnTo>
                <a:lnTo>
                  <a:pt x="10" y="151"/>
                </a:lnTo>
                <a:lnTo>
                  <a:pt x="12" y="157"/>
                </a:lnTo>
                <a:lnTo>
                  <a:pt x="16" y="163"/>
                </a:lnTo>
                <a:lnTo>
                  <a:pt x="18" y="168"/>
                </a:lnTo>
                <a:lnTo>
                  <a:pt x="20" y="172"/>
                </a:lnTo>
                <a:lnTo>
                  <a:pt x="22" y="178"/>
                </a:lnTo>
                <a:lnTo>
                  <a:pt x="25" y="180"/>
                </a:lnTo>
                <a:lnTo>
                  <a:pt x="27" y="186"/>
                </a:lnTo>
                <a:lnTo>
                  <a:pt x="29" y="192"/>
                </a:lnTo>
                <a:lnTo>
                  <a:pt x="33" y="193"/>
                </a:lnTo>
                <a:lnTo>
                  <a:pt x="37" y="199"/>
                </a:lnTo>
                <a:lnTo>
                  <a:pt x="41" y="203"/>
                </a:lnTo>
                <a:lnTo>
                  <a:pt x="43" y="207"/>
                </a:lnTo>
                <a:lnTo>
                  <a:pt x="47" y="211"/>
                </a:lnTo>
                <a:lnTo>
                  <a:pt x="50" y="213"/>
                </a:lnTo>
                <a:lnTo>
                  <a:pt x="52" y="216"/>
                </a:lnTo>
                <a:lnTo>
                  <a:pt x="56" y="220"/>
                </a:lnTo>
                <a:lnTo>
                  <a:pt x="60" y="224"/>
                </a:lnTo>
                <a:lnTo>
                  <a:pt x="64" y="226"/>
                </a:lnTo>
                <a:lnTo>
                  <a:pt x="72" y="232"/>
                </a:lnTo>
                <a:lnTo>
                  <a:pt x="75" y="236"/>
                </a:lnTo>
                <a:lnTo>
                  <a:pt x="77" y="238"/>
                </a:lnTo>
                <a:lnTo>
                  <a:pt x="83" y="239"/>
                </a:lnTo>
                <a:lnTo>
                  <a:pt x="87" y="241"/>
                </a:lnTo>
                <a:lnTo>
                  <a:pt x="93" y="245"/>
                </a:lnTo>
                <a:lnTo>
                  <a:pt x="96" y="247"/>
                </a:lnTo>
                <a:lnTo>
                  <a:pt x="100" y="249"/>
                </a:lnTo>
                <a:lnTo>
                  <a:pt x="108" y="255"/>
                </a:lnTo>
                <a:lnTo>
                  <a:pt x="114" y="257"/>
                </a:lnTo>
                <a:lnTo>
                  <a:pt x="118" y="257"/>
                </a:lnTo>
                <a:lnTo>
                  <a:pt x="121" y="259"/>
                </a:lnTo>
                <a:lnTo>
                  <a:pt x="127" y="263"/>
                </a:lnTo>
                <a:lnTo>
                  <a:pt x="133" y="264"/>
                </a:lnTo>
                <a:lnTo>
                  <a:pt x="137" y="266"/>
                </a:lnTo>
                <a:lnTo>
                  <a:pt x="143" y="268"/>
                </a:lnTo>
                <a:lnTo>
                  <a:pt x="146" y="268"/>
                </a:lnTo>
                <a:lnTo>
                  <a:pt x="150" y="268"/>
                </a:lnTo>
                <a:lnTo>
                  <a:pt x="156" y="270"/>
                </a:lnTo>
                <a:lnTo>
                  <a:pt x="158" y="270"/>
                </a:lnTo>
                <a:lnTo>
                  <a:pt x="164" y="268"/>
                </a:lnTo>
                <a:lnTo>
                  <a:pt x="171" y="268"/>
                </a:lnTo>
                <a:lnTo>
                  <a:pt x="175" y="266"/>
                </a:lnTo>
                <a:lnTo>
                  <a:pt x="181" y="264"/>
                </a:lnTo>
                <a:lnTo>
                  <a:pt x="187" y="261"/>
                </a:lnTo>
                <a:lnTo>
                  <a:pt x="192" y="259"/>
                </a:lnTo>
                <a:lnTo>
                  <a:pt x="200" y="257"/>
                </a:lnTo>
                <a:lnTo>
                  <a:pt x="206" y="253"/>
                </a:lnTo>
                <a:lnTo>
                  <a:pt x="214" y="249"/>
                </a:lnTo>
                <a:lnTo>
                  <a:pt x="219" y="245"/>
                </a:lnTo>
                <a:lnTo>
                  <a:pt x="223" y="243"/>
                </a:lnTo>
                <a:lnTo>
                  <a:pt x="227" y="241"/>
                </a:lnTo>
                <a:lnTo>
                  <a:pt x="235" y="236"/>
                </a:lnTo>
                <a:lnTo>
                  <a:pt x="239" y="236"/>
                </a:lnTo>
                <a:lnTo>
                  <a:pt x="240" y="232"/>
                </a:lnTo>
                <a:lnTo>
                  <a:pt x="244" y="228"/>
                </a:lnTo>
                <a:lnTo>
                  <a:pt x="250" y="224"/>
                </a:lnTo>
                <a:lnTo>
                  <a:pt x="252" y="224"/>
                </a:lnTo>
                <a:lnTo>
                  <a:pt x="256" y="220"/>
                </a:lnTo>
                <a:lnTo>
                  <a:pt x="260" y="216"/>
                </a:lnTo>
                <a:lnTo>
                  <a:pt x="262" y="213"/>
                </a:lnTo>
                <a:lnTo>
                  <a:pt x="265" y="209"/>
                </a:lnTo>
                <a:lnTo>
                  <a:pt x="269" y="205"/>
                </a:lnTo>
                <a:lnTo>
                  <a:pt x="273" y="203"/>
                </a:lnTo>
                <a:lnTo>
                  <a:pt x="275" y="199"/>
                </a:lnTo>
                <a:lnTo>
                  <a:pt x="279" y="193"/>
                </a:lnTo>
                <a:lnTo>
                  <a:pt x="283" y="190"/>
                </a:lnTo>
                <a:lnTo>
                  <a:pt x="285" y="186"/>
                </a:lnTo>
                <a:lnTo>
                  <a:pt x="287" y="180"/>
                </a:lnTo>
                <a:lnTo>
                  <a:pt x="290" y="176"/>
                </a:lnTo>
                <a:lnTo>
                  <a:pt x="292" y="170"/>
                </a:lnTo>
                <a:lnTo>
                  <a:pt x="296" y="167"/>
                </a:lnTo>
                <a:lnTo>
                  <a:pt x="296" y="161"/>
                </a:lnTo>
                <a:lnTo>
                  <a:pt x="300" y="157"/>
                </a:lnTo>
                <a:lnTo>
                  <a:pt x="302" y="151"/>
                </a:lnTo>
                <a:lnTo>
                  <a:pt x="304" y="145"/>
                </a:lnTo>
                <a:lnTo>
                  <a:pt x="306" y="140"/>
                </a:lnTo>
                <a:lnTo>
                  <a:pt x="308" y="134"/>
                </a:lnTo>
                <a:lnTo>
                  <a:pt x="308" y="126"/>
                </a:lnTo>
                <a:lnTo>
                  <a:pt x="308" y="122"/>
                </a:lnTo>
                <a:lnTo>
                  <a:pt x="310" y="115"/>
                </a:lnTo>
                <a:lnTo>
                  <a:pt x="310" y="109"/>
                </a:lnTo>
                <a:lnTo>
                  <a:pt x="312" y="101"/>
                </a:lnTo>
                <a:lnTo>
                  <a:pt x="312" y="94"/>
                </a:lnTo>
                <a:lnTo>
                  <a:pt x="312" y="88"/>
                </a:lnTo>
                <a:lnTo>
                  <a:pt x="312" y="0"/>
                </a:lnTo>
                <a:lnTo>
                  <a:pt x="310" y="1"/>
                </a:lnTo>
                <a:lnTo>
                  <a:pt x="308" y="3"/>
                </a:lnTo>
                <a:lnTo>
                  <a:pt x="308" y="5"/>
                </a:lnTo>
                <a:lnTo>
                  <a:pt x="304" y="5"/>
                </a:lnTo>
                <a:lnTo>
                  <a:pt x="300" y="9"/>
                </a:lnTo>
                <a:lnTo>
                  <a:pt x="296" y="11"/>
                </a:lnTo>
                <a:lnTo>
                  <a:pt x="290" y="15"/>
                </a:lnTo>
                <a:lnTo>
                  <a:pt x="285" y="17"/>
                </a:lnTo>
                <a:lnTo>
                  <a:pt x="283" y="17"/>
                </a:lnTo>
                <a:lnTo>
                  <a:pt x="279" y="19"/>
                </a:lnTo>
                <a:lnTo>
                  <a:pt x="275" y="21"/>
                </a:lnTo>
                <a:lnTo>
                  <a:pt x="273" y="23"/>
                </a:lnTo>
                <a:lnTo>
                  <a:pt x="265" y="24"/>
                </a:lnTo>
                <a:lnTo>
                  <a:pt x="262" y="26"/>
                </a:lnTo>
                <a:lnTo>
                  <a:pt x="258" y="26"/>
                </a:lnTo>
                <a:lnTo>
                  <a:pt x="254" y="26"/>
                </a:lnTo>
                <a:lnTo>
                  <a:pt x="250" y="26"/>
                </a:lnTo>
                <a:lnTo>
                  <a:pt x="244" y="26"/>
                </a:lnTo>
                <a:lnTo>
                  <a:pt x="240" y="28"/>
                </a:lnTo>
                <a:lnTo>
                  <a:pt x="237" y="28"/>
                </a:lnTo>
                <a:lnTo>
                  <a:pt x="231" y="28"/>
                </a:lnTo>
                <a:lnTo>
                  <a:pt x="227" y="28"/>
                </a:lnTo>
                <a:lnTo>
                  <a:pt x="221" y="28"/>
                </a:lnTo>
                <a:lnTo>
                  <a:pt x="216" y="26"/>
                </a:lnTo>
                <a:lnTo>
                  <a:pt x="214" y="26"/>
                </a:lnTo>
                <a:lnTo>
                  <a:pt x="208" y="26"/>
                </a:lnTo>
                <a:lnTo>
                  <a:pt x="204" y="26"/>
                </a:lnTo>
                <a:lnTo>
                  <a:pt x="202" y="26"/>
                </a:lnTo>
                <a:lnTo>
                  <a:pt x="196" y="24"/>
                </a:lnTo>
                <a:lnTo>
                  <a:pt x="192" y="23"/>
                </a:lnTo>
                <a:lnTo>
                  <a:pt x="191" y="23"/>
                </a:lnTo>
                <a:lnTo>
                  <a:pt x="187" y="21"/>
                </a:lnTo>
                <a:lnTo>
                  <a:pt x="185" y="19"/>
                </a:lnTo>
                <a:lnTo>
                  <a:pt x="181" y="17"/>
                </a:lnTo>
                <a:lnTo>
                  <a:pt x="179" y="17"/>
                </a:lnTo>
                <a:lnTo>
                  <a:pt x="173" y="15"/>
                </a:lnTo>
                <a:lnTo>
                  <a:pt x="169" y="11"/>
                </a:lnTo>
                <a:lnTo>
                  <a:pt x="168" y="9"/>
                </a:lnTo>
                <a:lnTo>
                  <a:pt x="164" y="5"/>
                </a:lnTo>
                <a:lnTo>
                  <a:pt x="160" y="5"/>
                </a:lnTo>
                <a:lnTo>
                  <a:pt x="158" y="3"/>
                </a:lnTo>
                <a:lnTo>
                  <a:pt x="158" y="1"/>
                </a:lnTo>
                <a:lnTo>
                  <a:pt x="158" y="0"/>
                </a:lnTo>
                <a:close/>
              </a:path>
            </a:pathLst>
          </a:custGeom>
          <a:solidFill>
            <a:srgbClr val="003A9C"/>
          </a:solidFill>
          <a:ln w="3175">
            <a:solidFill>
              <a:srgbClr val="000000"/>
            </a:solidFill>
            <a:round/>
            <a:headEnd/>
            <a:tailEnd/>
          </a:ln>
        </p:spPr>
        <p:txBody>
          <a:bodyPr/>
          <a:lstStyle/>
          <a:p>
            <a:endParaRPr lang="en-US" dirty="0">
              <a:solidFill>
                <a:prstClr val="black"/>
              </a:solidFill>
            </a:endParaRPr>
          </a:p>
        </p:txBody>
      </p:sp>
      <p:sp>
        <p:nvSpPr>
          <p:cNvPr id="171" name="Freeform 70"/>
          <p:cNvSpPr>
            <a:spLocks/>
          </p:cNvSpPr>
          <p:nvPr/>
        </p:nvSpPr>
        <p:spPr bwMode="auto">
          <a:xfrm>
            <a:off x="5794375" y="4136347"/>
            <a:ext cx="301625" cy="92319"/>
          </a:xfrm>
          <a:custGeom>
            <a:avLst/>
            <a:gdLst>
              <a:gd name="T0" fmla="*/ 158 w 312"/>
              <a:gd name="T1" fmla="*/ 0 h 88"/>
              <a:gd name="T2" fmla="*/ 156 w 312"/>
              <a:gd name="T3" fmla="*/ 3 h 88"/>
              <a:gd name="T4" fmla="*/ 154 w 312"/>
              <a:gd name="T5" fmla="*/ 5 h 88"/>
              <a:gd name="T6" fmla="*/ 150 w 312"/>
              <a:gd name="T7" fmla="*/ 5 h 88"/>
              <a:gd name="T8" fmla="*/ 146 w 312"/>
              <a:gd name="T9" fmla="*/ 9 h 88"/>
              <a:gd name="T10" fmla="*/ 144 w 312"/>
              <a:gd name="T11" fmla="*/ 11 h 88"/>
              <a:gd name="T12" fmla="*/ 141 w 312"/>
              <a:gd name="T13" fmla="*/ 15 h 88"/>
              <a:gd name="T14" fmla="*/ 135 w 312"/>
              <a:gd name="T15" fmla="*/ 17 h 88"/>
              <a:gd name="T16" fmla="*/ 131 w 312"/>
              <a:gd name="T17" fmla="*/ 19 h 88"/>
              <a:gd name="T18" fmla="*/ 127 w 312"/>
              <a:gd name="T19" fmla="*/ 21 h 88"/>
              <a:gd name="T20" fmla="*/ 121 w 312"/>
              <a:gd name="T21" fmla="*/ 23 h 88"/>
              <a:gd name="T22" fmla="*/ 120 w 312"/>
              <a:gd name="T23" fmla="*/ 24 h 88"/>
              <a:gd name="T24" fmla="*/ 116 w 312"/>
              <a:gd name="T25" fmla="*/ 24 h 88"/>
              <a:gd name="T26" fmla="*/ 110 w 312"/>
              <a:gd name="T27" fmla="*/ 26 h 88"/>
              <a:gd name="T28" fmla="*/ 100 w 312"/>
              <a:gd name="T29" fmla="*/ 26 h 88"/>
              <a:gd name="T30" fmla="*/ 98 w 312"/>
              <a:gd name="T31" fmla="*/ 26 h 88"/>
              <a:gd name="T32" fmla="*/ 87 w 312"/>
              <a:gd name="T33" fmla="*/ 28 h 88"/>
              <a:gd name="T34" fmla="*/ 83 w 312"/>
              <a:gd name="T35" fmla="*/ 28 h 88"/>
              <a:gd name="T36" fmla="*/ 77 w 312"/>
              <a:gd name="T37" fmla="*/ 28 h 88"/>
              <a:gd name="T38" fmla="*/ 73 w 312"/>
              <a:gd name="T39" fmla="*/ 28 h 88"/>
              <a:gd name="T40" fmla="*/ 68 w 312"/>
              <a:gd name="T41" fmla="*/ 26 h 88"/>
              <a:gd name="T42" fmla="*/ 64 w 312"/>
              <a:gd name="T43" fmla="*/ 26 h 88"/>
              <a:gd name="T44" fmla="*/ 58 w 312"/>
              <a:gd name="T45" fmla="*/ 26 h 88"/>
              <a:gd name="T46" fmla="*/ 52 w 312"/>
              <a:gd name="T47" fmla="*/ 26 h 88"/>
              <a:gd name="T48" fmla="*/ 48 w 312"/>
              <a:gd name="T49" fmla="*/ 24 h 88"/>
              <a:gd name="T50" fmla="*/ 41 w 312"/>
              <a:gd name="T51" fmla="*/ 23 h 88"/>
              <a:gd name="T52" fmla="*/ 37 w 312"/>
              <a:gd name="T53" fmla="*/ 21 h 88"/>
              <a:gd name="T54" fmla="*/ 29 w 312"/>
              <a:gd name="T55" fmla="*/ 17 h 88"/>
              <a:gd name="T56" fmla="*/ 25 w 312"/>
              <a:gd name="T57" fmla="*/ 17 h 88"/>
              <a:gd name="T58" fmla="*/ 20 w 312"/>
              <a:gd name="T59" fmla="*/ 13 h 88"/>
              <a:gd name="T60" fmla="*/ 16 w 312"/>
              <a:gd name="T61" fmla="*/ 9 h 88"/>
              <a:gd name="T62" fmla="*/ 8 w 312"/>
              <a:gd name="T63" fmla="*/ 5 h 88"/>
              <a:gd name="T64" fmla="*/ 4 w 312"/>
              <a:gd name="T65" fmla="*/ 3 h 88"/>
              <a:gd name="T66" fmla="*/ 0 w 312"/>
              <a:gd name="T67" fmla="*/ 0 h 88"/>
              <a:gd name="T68" fmla="*/ 14 w 312"/>
              <a:gd name="T69" fmla="*/ 88 h 88"/>
              <a:gd name="T70" fmla="*/ 158 w 312"/>
              <a:gd name="T71" fmla="*/ 88 h 88"/>
              <a:gd name="T72" fmla="*/ 298 w 312"/>
              <a:gd name="T73" fmla="*/ 88 h 88"/>
              <a:gd name="T74" fmla="*/ 312 w 312"/>
              <a:gd name="T75" fmla="*/ 0 h 88"/>
              <a:gd name="T76" fmla="*/ 308 w 312"/>
              <a:gd name="T77" fmla="*/ 3 h 88"/>
              <a:gd name="T78" fmla="*/ 304 w 312"/>
              <a:gd name="T79" fmla="*/ 5 h 88"/>
              <a:gd name="T80" fmla="*/ 296 w 312"/>
              <a:gd name="T81" fmla="*/ 11 h 88"/>
              <a:gd name="T82" fmla="*/ 285 w 312"/>
              <a:gd name="T83" fmla="*/ 17 h 88"/>
              <a:gd name="T84" fmla="*/ 281 w 312"/>
              <a:gd name="T85" fmla="*/ 19 h 88"/>
              <a:gd name="T86" fmla="*/ 273 w 312"/>
              <a:gd name="T87" fmla="*/ 23 h 88"/>
              <a:gd name="T88" fmla="*/ 262 w 312"/>
              <a:gd name="T89" fmla="*/ 26 h 88"/>
              <a:gd name="T90" fmla="*/ 254 w 312"/>
              <a:gd name="T91" fmla="*/ 26 h 88"/>
              <a:gd name="T92" fmla="*/ 246 w 312"/>
              <a:gd name="T93" fmla="*/ 26 h 88"/>
              <a:gd name="T94" fmla="*/ 237 w 312"/>
              <a:gd name="T95" fmla="*/ 28 h 88"/>
              <a:gd name="T96" fmla="*/ 227 w 312"/>
              <a:gd name="T97" fmla="*/ 28 h 88"/>
              <a:gd name="T98" fmla="*/ 217 w 312"/>
              <a:gd name="T99" fmla="*/ 26 h 88"/>
              <a:gd name="T100" fmla="*/ 208 w 312"/>
              <a:gd name="T101" fmla="*/ 26 h 88"/>
              <a:gd name="T102" fmla="*/ 202 w 312"/>
              <a:gd name="T103" fmla="*/ 26 h 88"/>
              <a:gd name="T104" fmla="*/ 192 w 312"/>
              <a:gd name="T105" fmla="*/ 23 h 88"/>
              <a:gd name="T106" fmla="*/ 189 w 312"/>
              <a:gd name="T107" fmla="*/ 21 h 88"/>
              <a:gd name="T108" fmla="*/ 181 w 312"/>
              <a:gd name="T109" fmla="*/ 17 h 88"/>
              <a:gd name="T110" fmla="*/ 175 w 312"/>
              <a:gd name="T111" fmla="*/ 15 h 88"/>
              <a:gd name="T112" fmla="*/ 168 w 312"/>
              <a:gd name="T113" fmla="*/ 9 h 88"/>
              <a:gd name="T114" fmla="*/ 162 w 312"/>
              <a:gd name="T115" fmla="*/ 5 h 88"/>
              <a:gd name="T116" fmla="*/ 158 w 312"/>
              <a:gd name="T117" fmla="*/ 1 h 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12"/>
              <a:gd name="T178" fmla="*/ 0 h 88"/>
              <a:gd name="T179" fmla="*/ 312 w 312"/>
              <a:gd name="T180" fmla="*/ 88 h 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12" h="88">
                <a:moveTo>
                  <a:pt x="158" y="0"/>
                </a:moveTo>
                <a:lnTo>
                  <a:pt x="158" y="0"/>
                </a:lnTo>
                <a:lnTo>
                  <a:pt x="156" y="1"/>
                </a:lnTo>
                <a:lnTo>
                  <a:pt x="156" y="3"/>
                </a:lnTo>
                <a:lnTo>
                  <a:pt x="154" y="3"/>
                </a:lnTo>
                <a:lnTo>
                  <a:pt x="154" y="5"/>
                </a:lnTo>
                <a:lnTo>
                  <a:pt x="152" y="5"/>
                </a:lnTo>
                <a:lnTo>
                  <a:pt x="150" y="5"/>
                </a:lnTo>
                <a:lnTo>
                  <a:pt x="148" y="7"/>
                </a:lnTo>
                <a:lnTo>
                  <a:pt x="146" y="9"/>
                </a:lnTo>
                <a:lnTo>
                  <a:pt x="144" y="9"/>
                </a:lnTo>
                <a:lnTo>
                  <a:pt x="144" y="11"/>
                </a:lnTo>
                <a:lnTo>
                  <a:pt x="143" y="13"/>
                </a:lnTo>
                <a:lnTo>
                  <a:pt x="141" y="15"/>
                </a:lnTo>
                <a:lnTo>
                  <a:pt x="137" y="17"/>
                </a:lnTo>
                <a:lnTo>
                  <a:pt x="135" y="17"/>
                </a:lnTo>
                <a:lnTo>
                  <a:pt x="133" y="17"/>
                </a:lnTo>
                <a:lnTo>
                  <a:pt x="131" y="19"/>
                </a:lnTo>
                <a:lnTo>
                  <a:pt x="129" y="19"/>
                </a:lnTo>
                <a:lnTo>
                  <a:pt x="127" y="21"/>
                </a:lnTo>
                <a:lnTo>
                  <a:pt x="123" y="23"/>
                </a:lnTo>
                <a:lnTo>
                  <a:pt x="121" y="23"/>
                </a:lnTo>
                <a:lnTo>
                  <a:pt x="120" y="24"/>
                </a:lnTo>
                <a:lnTo>
                  <a:pt x="118" y="24"/>
                </a:lnTo>
                <a:lnTo>
                  <a:pt x="116" y="24"/>
                </a:lnTo>
                <a:lnTo>
                  <a:pt x="112" y="26"/>
                </a:lnTo>
                <a:lnTo>
                  <a:pt x="110" y="26"/>
                </a:lnTo>
                <a:lnTo>
                  <a:pt x="106" y="26"/>
                </a:lnTo>
                <a:lnTo>
                  <a:pt x="100" y="26"/>
                </a:lnTo>
                <a:lnTo>
                  <a:pt x="98" y="26"/>
                </a:lnTo>
                <a:lnTo>
                  <a:pt x="93" y="28"/>
                </a:lnTo>
                <a:lnTo>
                  <a:pt x="87" y="28"/>
                </a:lnTo>
                <a:lnTo>
                  <a:pt x="83" y="28"/>
                </a:lnTo>
                <a:lnTo>
                  <a:pt x="81" y="28"/>
                </a:lnTo>
                <a:lnTo>
                  <a:pt x="77" y="28"/>
                </a:lnTo>
                <a:lnTo>
                  <a:pt x="75" y="28"/>
                </a:lnTo>
                <a:lnTo>
                  <a:pt x="73" y="28"/>
                </a:lnTo>
                <a:lnTo>
                  <a:pt x="72" y="28"/>
                </a:lnTo>
                <a:lnTo>
                  <a:pt x="68" y="26"/>
                </a:lnTo>
                <a:lnTo>
                  <a:pt x="66" y="26"/>
                </a:lnTo>
                <a:lnTo>
                  <a:pt x="64" y="26"/>
                </a:lnTo>
                <a:lnTo>
                  <a:pt x="60" y="26"/>
                </a:lnTo>
                <a:lnTo>
                  <a:pt x="58" y="26"/>
                </a:lnTo>
                <a:lnTo>
                  <a:pt x="56" y="26"/>
                </a:lnTo>
                <a:lnTo>
                  <a:pt x="52" y="26"/>
                </a:lnTo>
                <a:lnTo>
                  <a:pt x="50" y="24"/>
                </a:lnTo>
                <a:lnTo>
                  <a:pt x="48" y="24"/>
                </a:lnTo>
                <a:lnTo>
                  <a:pt x="45" y="23"/>
                </a:lnTo>
                <a:lnTo>
                  <a:pt x="41" y="23"/>
                </a:lnTo>
                <a:lnTo>
                  <a:pt x="39" y="21"/>
                </a:lnTo>
                <a:lnTo>
                  <a:pt x="37" y="21"/>
                </a:lnTo>
                <a:lnTo>
                  <a:pt x="33" y="19"/>
                </a:lnTo>
                <a:lnTo>
                  <a:pt x="29" y="17"/>
                </a:lnTo>
                <a:lnTo>
                  <a:pt x="27" y="17"/>
                </a:lnTo>
                <a:lnTo>
                  <a:pt x="25" y="17"/>
                </a:lnTo>
                <a:lnTo>
                  <a:pt x="22" y="15"/>
                </a:lnTo>
                <a:lnTo>
                  <a:pt x="20" y="13"/>
                </a:lnTo>
                <a:lnTo>
                  <a:pt x="18" y="11"/>
                </a:lnTo>
                <a:lnTo>
                  <a:pt x="16" y="9"/>
                </a:lnTo>
                <a:lnTo>
                  <a:pt x="14" y="9"/>
                </a:lnTo>
                <a:lnTo>
                  <a:pt x="8" y="5"/>
                </a:lnTo>
                <a:lnTo>
                  <a:pt x="6" y="5"/>
                </a:lnTo>
                <a:lnTo>
                  <a:pt x="4" y="3"/>
                </a:lnTo>
                <a:lnTo>
                  <a:pt x="2" y="1"/>
                </a:lnTo>
                <a:lnTo>
                  <a:pt x="0" y="0"/>
                </a:lnTo>
                <a:lnTo>
                  <a:pt x="0" y="88"/>
                </a:lnTo>
                <a:lnTo>
                  <a:pt x="14" y="88"/>
                </a:lnTo>
                <a:lnTo>
                  <a:pt x="50" y="88"/>
                </a:lnTo>
                <a:lnTo>
                  <a:pt x="158" y="88"/>
                </a:lnTo>
                <a:lnTo>
                  <a:pt x="264" y="88"/>
                </a:lnTo>
                <a:lnTo>
                  <a:pt x="298" y="88"/>
                </a:lnTo>
                <a:lnTo>
                  <a:pt x="312" y="88"/>
                </a:lnTo>
                <a:lnTo>
                  <a:pt x="312" y="0"/>
                </a:lnTo>
                <a:lnTo>
                  <a:pt x="310" y="1"/>
                </a:lnTo>
                <a:lnTo>
                  <a:pt x="308" y="3"/>
                </a:lnTo>
                <a:lnTo>
                  <a:pt x="308" y="5"/>
                </a:lnTo>
                <a:lnTo>
                  <a:pt x="304" y="5"/>
                </a:lnTo>
                <a:lnTo>
                  <a:pt x="300" y="9"/>
                </a:lnTo>
                <a:lnTo>
                  <a:pt x="296" y="11"/>
                </a:lnTo>
                <a:lnTo>
                  <a:pt x="292" y="15"/>
                </a:lnTo>
                <a:lnTo>
                  <a:pt x="285" y="17"/>
                </a:lnTo>
                <a:lnTo>
                  <a:pt x="281" y="19"/>
                </a:lnTo>
                <a:lnTo>
                  <a:pt x="277" y="21"/>
                </a:lnTo>
                <a:lnTo>
                  <a:pt x="273" y="23"/>
                </a:lnTo>
                <a:lnTo>
                  <a:pt x="265" y="24"/>
                </a:lnTo>
                <a:lnTo>
                  <a:pt x="262" y="26"/>
                </a:lnTo>
                <a:lnTo>
                  <a:pt x="260" y="26"/>
                </a:lnTo>
                <a:lnTo>
                  <a:pt x="254" y="26"/>
                </a:lnTo>
                <a:lnTo>
                  <a:pt x="250" y="26"/>
                </a:lnTo>
                <a:lnTo>
                  <a:pt x="246" y="26"/>
                </a:lnTo>
                <a:lnTo>
                  <a:pt x="240" y="28"/>
                </a:lnTo>
                <a:lnTo>
                  <a:pt x="237" y="28"/>
                </a:lnTo>
                <a:lnTo>
                  <a:pt x="231" y="28"/>
                </a:lnTo>
                <a:lnTo>
                  <a:pt x="227" y="28"/>
                </a:lnTo>
                <a:lnTo>
                  <a:pt x="221" y="28"/>
                </a:lnTo>
                <a:lnTo>
                  <a:pt x="217" y="26"/>
                </a:lnTo>
                <a:lnTo>
                  <a:pt x="214" y="26"/>
                </a:lnTo>
                <a:lnTo>
                  <a:pt x="208" y="26"/>
                </a:lnTo>
                <a:lnTo>
                  <a:pt x="204" y="26"/>
                </a:lnTo>
                <a:lnTo>
                  <a:pt x="202" y="26"/>
                </a:lnTo>
                <a:lnTo>
                  <a:pt x="198" y="24"/>
                </a:lnTo>
                <a:lnTo>
                  <a:pt x="192" y="23"/>
                </a:lnTo>
                <a:lnTo>
                  <a:pt x="189" y="21"/>
                </a:lnTo>
                <a:lnTo>
                  <a:pt x="185" y="19"/>
                </a:lnTo>
                <a:lnTo>
                  <a:pt x="181" y="17"/>
                </a:lnTo>
                <a:lnTo>
                  <a:pt x="175" y="15"/>
                </a:lnTo>
                <a:lnTo>
                  <a:pt x="169" y="11"/>
                </a:lnTo>
                <a:lnTo>
                  <a:pt x="168" y="9"/>
                </a:lnTo>
                <a:lnTo>
                  <a:pt x="164" y="5"/>
                </a:lnTo>
                <a:lnTo>
                  <a:pt x="162" y="5"/>
                </a:lnTo>
                <a:lnTo>
                  <a:pt x="160" y="3"/>
                </a:lnTo>
                <a:lnTo>
                  <a:pt x="158" y="1"/>
                </a:lnTo>
                <a:lnTo>
                  <a:pt x="158" y="0"/>
                </a:lnTo>
                <a:close/>
              </a:path>
            </a:pathLst>
          </a:custGeom>
          <a:solidFill>
            <a:srgbClr val="C00000"/>
          </a:solidFill>
          <a:ln w="3175">
            <a:solidFill>
              <a:srgbClr val="000000"/>
            </a:solidFill>
            <a:round/>
            <a:headEnd/>
            <a:tailEnd/>
          </a:ln>
        </p:spPr>
        <p:txBody>
          <a:bodyPr/>
          <a:lstStyle/>
          <a:p>
            <a:endParaRPr lang="en-US" dirty="0">
              <a:solidFill>
                <a:prstClr val="black"/>
              </a:solidFill>
            </a:endParaRPr>
          </a:p>
        </p:txBody>
      </p:sp>
      <p:sp>
        <p:nvSpPr>
          <p:cNvPr id="172" name="Rectangle 71"/>
          <p:cNvSpPr>
            <a:spLocks noChangeArrowheads="1"/>
          </p:cNvSpPr>
          <p:nvPr/>
        </p:nvSpPr>
        <p:spPr bwMode="auto">
          <a:xfrm>
            <a:off x="5859147" y="4223421"/>
            <a:ext cx="200117" cy="184666"/>
          </a:xfrm>
          <a:prstGeom prst="rect">
            <a:avLst/>
          </a:prstGeom>
          <a:noFill/>
          <a:ln w="9525">
            <a:noFill/>
            <a:miter lim="800000"/>
            <a:headEnd/>
            <a:tailEnd/>
          </a:ln>
        </p:spPr>
        <p:txBody>
          <a:bodyPr lIns="0" tIns="0" rIns="0" bIns="0">
            <a:spAutoFit/>
          </a:bodyPr>
          <a:lstStyle/>
          <a:p>
            <a:pPr eaLnBrk="0" hangingPunct="0"/>
            <a:r>
              <a:rPr lang="en-US" sz="1100" b="1" dirty="0">
                <a:solidFill>
                  <a:srgbClr val="FFFFFF"/>
                </a:solidFill>
                <a:latin typeface="Arial" pitchFamily="34" charset="0"/>
                <a:cs typeface="Arial" pitchFamily="34" charset="0"/>
              </a:rPr>
              <a:t>75</a:t>
            </a:r>
            <a:r>
              <a:rPr lang="en-US" sz="1200" b="1" dirty="0">
                <a:solidFill>
                  <a:srgbClr val="FFFFFF"/>
                </a:solidFill>
              </a:rPr>
              <a:t> </a:t>
            </a:r>
            <a:endParaRPr lang="en-US" sz="1200" b="1" dirty="0">
              <a:solidFill>
                <a:prstClr val="black"/>
              </a:solidFill>
            </a:endParaRPr>
          </a:p>
        </p:txBody>
      </p:sp>
      <p:sp>
        <p:nvSpPr>
          <p:cNvPr id="105" name="TextBox 104"/>
          <p:cNvSpPr txBox="1"/>
          <p:nvPr/>
        </p:nvSpPr>
        <p:spPr>
          <a:xfrm>
            <a:off x="0" y="6488668"/>
            <a:ext cx="4572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7</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2895600"/>
            <a:ext cx="2590800" cy="1066800"/>
          </a:xfrm>
        </p:spPr>
        <p:txBody>
          <a:bodyPr>
            <a:normAutofit/>
          </a:bodyPr>
          <a:lstStyle/>
          <a:p>
            <a:r>
              <a:rPr lang="en-US" dirty="0" smtClean="0"/>
              <a:t>NORTHEAST </a:t>
            </a:r>
            <a:br>
              <a:rPr lang="en-US" dirty="0" smtClean="0"/>
            </a:br>
            <a:r>
              <a:rPr lang="en-US" dirty="0" smtClean="0"/>
              <a:t>FLORIDA</a:t>
            </a:r>
            <a:endParaRPr lang="en-US" dirty="0"/>
          </a:p>
        </p:txBody>
      </p:sp>
      <p:pic>
        <p:nvPicPr>
          <p:cNvPr id="4" name="Picture 3" descr="JAXUSA_regional_map_2011_450(FINAL)-small.jpg"/>
          <p:cNvPicPr>
            <a:picLocks noChangeAspect="1"/>
          </p:cNvPicPr>
          <p:nvPr/>
        </p:nvPicPr>
        <p:blipFill>
          <a:blip r:embed="rId2" cstate="print"/>
          <a:srcRect t="7526" b="6250"/>
          <a:stretch>
            <a:fillRect/>
          </a:stretch>
        </p:blipFill>
        <p:spPr>
          <a:xfrm>
            <a:off x="1077893" y="0"/>
            <a:ext cx="4713307" cy="6096000"/>
          </a:xfrm>
          <a:prstGeom prst="rect">
            <a:avLst/>
          </a:prstGeom>
        </p:spPr>
      </p:pic>
      <p:sp>
        <p:nvSpPr>
          <p:cNvPr id="5" name="TextBox 4"/>
          <p:cNvSpPr txBox="1"/>
          <p:nvPr/>
        </p:nvSpPr>
        <p:spPr>
          <a:xfrm>
            <a:off x="0" y="6488668"/>
            <a:ext cx="4572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8</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DIVERSITY</a:t>
            </a:r>
            <a:endParaRPr lang="en-US" dirty="0"/>
          </a:p>
        </p:txBody>
      </p:sp>
      <p:sp>
        <p:nvSpPr>
          <p:cNvPr id="4" name="Content Placeholder 3"/>
          <p:cNvSpPr>
            <a:spLocks noGrp="1"/>
          </p:cNvSpPr>
          <p:nvPr>
            <p:ph idx="1"/>
          </p:nvPr>
        </p:nvSpPr>
        <p:spPr>
          <a:xfrm>
            <a:off x="0" y="2514601"/>
            <a:ext cx="3505200" cy="761999"/>
          </a:xfrm>
        </p:spPr>
        <p:txBody>
          <a:bodyPr/>
          <a:lstStyle/>
          <a:p>
            <a:pPr marL="0" indent="0">
              <a:buNone/>
            </a:pPr>
            <a:r>
              <a:rPr lang="en-US" sz="2000" b="1" dirty="0" smtClean="0">
                <a:solidFill>
                  <a:schemeClr val="accent3"/>
                </a:solidFill>
              </a:rPr>
              <a:t>EMPLOYMENT BY SECTOR</a:t>
            </a:r>
          </a:p>
        </p:txBody>
      </p:sp>
      <p:graphicFrame>
        <p:nvGraphicFramePr>
          <p:cNvPr id="6" name="Content Placeholder 3"/>
          <p:cNvGraphicFramePr>
            <a:graphicFrameLocks/>
          </p:cNvGraphicFramePr>
          <p:nvPr>
            <p:extLst>
              <p:ext uri="{D42A27DB-BD31-4B8C-83A1-F6EECF244321}">
                <p14:modId xmlns:p14="http://schemas.microsoft.com/office/powerpoint/2010/main" val="638403058"/>
              </p:ext>
            </p:extLst>
          </p:nvPr>
        </p:nvGraphicFramePr>
        <p:xfrm>
          <a:off x="3276600" y="1295400"/>
          <a:ext cx="57150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600200" y="5951294"/>
            <a:ext cx="7543800" cy="215444"/>
          </a:xfrm>
          <a:prstGeom prst="rect">
            <a:avLst/>
          </a:prstGeom>
          <a:noFill/>
        </p:spPr>
        <p:txBody>
          <a:bodyPr wrap="square" rtlCol="0" anchor="ctr">
            <a:spAutoFit/>
          </a:bodyPr>
          <a:lstStyle/>
          <a:p>
            <a:r>
              <a:rPr lang="en-US" sz="800" i="1" dirty="0" smtClean="0">
                <a:solidFill>
                  <a:schemeClr val="bg1">
                    <a:lumMod val="50000"/>
                  </a:schemeClr>
                </a:solidFill>
                <a:latin typeface="Arial Narrow" pitchFamily="34" charset="0"/>
                <a:cs typeface="Arial" pitchFamily="34" charset="0"/>
              </a:rPr>
              <a:t>Source:  Florida Department Of Economic Opportunity, 2010</a:t>
            </a:r>
          </a:p>
        </p:txBody>
      </p:sp>
      <p:sp>
        <p:nvSpPr>
          <p:cNvPr id="7" name="TextBox 6"/>
          <p:cNvSpPr txBox="1"/>
          <p:nvPr/>
        </p:nvSpPr>
        <p:spPr>
          <a:xfrm>
            <a:off x="0" y="6488668"/>
            <a:ext cx="4572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9</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JAX REGIONAL BUSINESS DRIVERS</a:t>
            </a:r>
            <a:endParaRPr lang="en-US" dirty="0"/>
          </a:p>
        </p:txBody>
      </p:sp>
      <p:sp>
        <p:nvSpPr>
          <p:cNvPr id="5" name="Content Placeholder 4"/>
          <p:cNvSpPr>
            <a:spLocks noGrp="1"/>
          </p:cNvSpPr>
          <p:nvPr>
            <p:ph idx="1"/>
          </p:nvPr>
        </p:nvSpPr>
        <p:spPr/>
        <p:txBody>
          <a:bodyPr/>
          <a:lstStyle/>
          <a:p>
            <a:pPr>
              <a:lnSpc>
                <a:spcPct val="200000"/>
              </a:lnSpc>
            </a:pPr>
            <a:r>
              <a:rPr lang="en-US" b="1" spc="300" dirty="0" smtClean="0"/>
              <a:t>Manufacturing, Logistics &amp; Distribution</a:t>
            </a:r>
          </a:p>
          <a:p>
            <a:pPr>
              <a:lnSpc>
                <a:spcPct val="200000"/>
              </a:lnSpc>
            </a:pPr>
            <a:r>
              <a:rPr lang="en-US" b="1" spc="300" dirty="0" smtClean="0">
                <a:solidFill>
                  <a:srgbClr val="0069AA"/>
                </a:solidFill>
              </a:rPr>
              <a:t>Finance &amp; Insurance Services</a:t>
            </a:r>
          </a:p>
          <a:p>
            <a:pPr>
              <a:lnSpc>
                <a:spcPct val="200000"/>
              </a:lnSpc>
            </a:pPr>
            <a:r>
              <a:rPr lang="en-US" b="1" spc="300" dirty="0" smtClean="0">
                <a:solidFill>
                  <a:srgbClr val="0069AA"/>
                </a:solidFill>
              </a:rPr>
              <a:t>Defense &amp; Aerospace</a:t>
            </a:r>
          </a:p>
          <a:p>
            <a:pPr>
              <a:lnSpc>
                <a:spcPct val="200000"/>
              </a:lnSpc>
            </a:pPr>
            <a:r>
              <a:rPr lang="en-US" dirty="0" smtClean="0"/>
              <a:t>Health</a:t>
            </a:r>
            <a:r>
              <a:rPr lang="en-US" b="1" spc="300" dirty="0" smtClean="0">
                <a:solidFill>
                  <a:srgbClr val="0069AA"/>
                </a:solidFill>
              </a:rPr>
              <a:t> Sciences</a:t>
            </a:r>
          </a:p>
          <a:p>
            <a:pPr>
              <a:lnSpc>
                <a:spcPct val="200000"/>
              </a:lnSpc>
              <a:buNone/>
            </a:pPr>
            <a:endParaRPr lang="en-US" b="1" spc="300" dirty="0">
              <a:solidFill>
                <a:srgbClr val="0069AA"/>
              </a:solidFill>
            </a:endParaRPr>
          </a:p>
        </p:txBody>
      </p:sp>
      <p:sp>
        <p:nvSpPr>
          <p:cNvPr id="8" name="TextBox 7"/>
          <p:cNvSpPr txBox="1"/>
          <p:nvPr/>
        </p:nvSpPr>
        <p:spPr>
          <a:xfrm>
            <a:off x="0" y="6488668"/>
            <a:ext cx="914400" cy="369332"/>
          </a:xfrm>
          <a:prstGeom prst="rect">
            <a:avLst/>
          </a:prstGeom>
          <a:noFill/>
        </p:spPr>
        <p:txBody>
          <a:bodyPr wrap="square" rtlCol="0">
            <a:spAutoFit/>
          </a:bodyPr>
          <a:lstStyle/>
          <a:p>
            <a:r>
              <a:rPr lang="en-US" i="1" spc="300" dirty="0" smtClean="0">
                <a:solidFill>
                  <a:schemeClr val="bg1">
                    <a:lumMod val="50000"/>
                  </a:schemeClr>
                </a:solidFill>
                <a:latin typeface="Arial" pitchFamily="34" charset="0"/>
                <a:cs typeface="Arial" pitchFamily="34" charset="0"/>
              </a:rPr>
              <a:t>10</a:t>
            </a:r>
            <a:endParaRPr lang="en-US" i="1" spc="300" dirty="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ide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Video">
  <a:themeElements>
    <a:clrScheme name="JAXUSA">
      <a:dk1>
        <a:sysClr val="windowText" lastClr="000000"/>
      </a:dk1>
      <a:lt1>
        <a:sysClr val="window" lastClr="FFFFFF"/>
      </a:lt1>
      <a:dk2>
        <a:srgbClr val="1F497D"/>
      </a:dk2>
      <a:lt2>
        <a:srgbClr val="EEECE1"/>
      </a:lt2>
      <a:accent1>
        <a:srgbClr val="005288"/>
      </a:accent1>
      <a:accent2>
        <a:srgbClr val="0069AA"/>
      </a:accent2>
      <a:accent3>
        <a:srgbClr val="008A5E"/>
      </a:accent3>
      <a:accent4>
        <a:srgbClr val="F99F34"/>
      </a:accent4>
      <a:accent5>
        <a:srgbClr val="00A0AF"/>
      </a:accent5>
      <a:accent6>
        <a:srgbClr val="73C167"/>
      </a:accent6>
      <a:hlink>
        <a:srgbClr val="746A79"/>
      </a:hlink>
      <a:folHlink>
        <a:srgbClr val="A28A4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JAXUSA Template</Template>
  <TotalTime>2872</TotalTime>
  <Words>1353</Words>
  <Application>Microsoft Office PowerPoint</Application>
  <PresentationFormat>On-screen Show (4:3)</PresentationFormat>
  <Paragraphs>332</Paragraphs>
  <Slides>33</Slides>
  <Notes>1</Notes>
  <HiddenSlides>0</HiddenSlides>
  <MMClips>0</MMClips>
  <ScaleCrop>false</ScaleCrop>
  <HeadingPairs>
    <vt:vector size="4" baseType="variant">
      <vt:variant>
        <vt:lpstr>Theme</vt:lpstr>
      </vt:variant>
      <vt:variant>
        <vt:i4>9</vt:i4>
      </vt:variant>
      <vt:variant>
        <vt:lpstr>Slide Titles</vt:lpstr>
      </vt:variant>
      <vt:variant>
        <vt:i4>33</vt:i4>
      </vt:variant>
    </vt:vector>
  </HeadingPairs>
  <TitlesOfParts>
    <vt:vector size="42" baseType="lpstr">
      <vt:lpstr>Title Page</vt:lpstr>
      <vt:lpstr>Custom Design</vt:lpstr>
      <vt:lpstr>Video</vt:lpstr>
      <vt:lpstr>1_Video</vt:lpstr>
      <vt:lpstr>1_Custom Design</vt:lpstr>
      <vt:lpstr>1_Title Page</vt:lpstr>
      <vt:lpstr>2_Custom Design</vt:lpstr>
      <vt:lpstr>3_Custom Design</vt:lpstr>
      <vt:lpstr>4_Custom Design</vt:lpstr>
      <vt:lpstr> CNFBTA June Member Luncheon - Regional Economic Update - Jacksonville, FL  </vt:lpstr>
      <vt:lpstr>DETAILS:   TAKING A LOOK</vt:lpstr>
      <vt:lpstr>DETAILS:   TAKING A LOOK (Continued)</vt:lpstr>
      <vt:lpstr>PowerPoint Presentation</vt:lpstr>
      <vt:lpstr>STRATEGIC LOCATION 8-hour Drive Time 50 Million People</vt:lpstr>
      <vt:lpstr>JACKSONVILLE AND NORTHEAST FLORIDA</vt:lpstr>
      <vt:lpstr>NORTHEAST  FLORIDA</vt:lpstr>
      <vt:lpstr>BUSINESS DIVERSITY</vt:lpstr>
      <vt:lpstr>JAX REGIONAL BUSINESS DRIVERS</vt:lpstr>
      <vt:lpstr>JAX FACTS</vt:lpstr>
      <vt:lpstr>INDUSTRY LEADERS</vt:lpstr>
      <vt:lpstr>WHAT OTHERS ARE SAYING ABOUT JAX  </vt:lpstr>
      <vt:lpstr>NORTHEAST FLORIDA POPULATION 2% Annual Growth Rate </vt:lpstr>
      <vt:lpstr>JAX WORKFORCE</vt:lpstr>
      <vt:lpstr>HIGHER EDUCATION </vt:lpstr>
      <vt:lpstr>UNIVERSITY OF NORTH FLORIDA 16,000 Students</vt:lpstr>
      <vt:lpstr>NORTHEAST FLORIDA STATE COLLEGE SYSTEM</vt:lpstr>
      <vt:lpstr>INTERMODAL TRANSPORTATION</vt:lpstr>
      <vt:lpstr>ACCESS BY AIR</vt:lpstr>
      <vt:lpstr>JAXPORT &amp; PORT OF FERNANDINA  MARINE OPERATIONS</vt:lpstr>
      <vt:lpstr>CATASTROPHIC RISK</vt:lpstr>
      <vt:lpstr>FLORIDA’S FIRST  COAST PROTECTED LOCATION</vt:lpstr>
      <vt:lpstr>MAJOR LANDFALLING HURRICANES  1899-2011</vt:lpstr>
      <vt:lpstr>CONSTRUCTION COST COMPARISON  National Average = 100</vt:lpstr>
      <vt:lpstr>COST of LIVING COMPARISON  National Average = 100</vt:lpstr>
      <vt:lpstr>HOUSING COSTS More House For Your Money</vt:lpstr>
      <vt:lpstr>HOUSING COSTS Median New &amp; Resale Price:  $137,100* </vt:lpstr>
      <vt:lpstr>OUTSTANDING MEDICAL FACILITIES</vt:lpstr>
      <vt:lpstr>PowerPoint Presentation</vt:lpstr>
      <vt:lpstr>PowerPoint Presentation</vt:lpstr>
      <vt:lpstr>PowerPoint Presentation</vt:lpstr>
      <vt:lpstr>JACKSONVILLE &amp; NORTHEAST FLORIDA</vt:lpstr>
      <vt:lpstr>TRENDS IN NEW DEVELOPMENT </vt:lpstr>
    </vt:vector>
  </TitlesOfParts>
  <Company>JCCH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Tien M. Flowe</dc:creator>
  <cp:lastModifiedBy>test</cp:lastModifiedBy>
  <cp:revision>373</cp:revision>
  <dcterms:created xsi:type="dcterms:W3CDTF">2012-02-27T19:21:28Z</dcterms:created>
  <dcterms:modified xsi:type="dcterms:W3CDTF">2012-06-29T19:42:30Z</dcterms:modified>
</cp:coreProperties>
</file>